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8288000" cy="10287000"/>
  <p:notesSz cx="10287000" cy="18288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55536" autoAdjust="0"/>
  </p:normalViewPr>
  <p:slideViewPr>
    <p:cSldViewPr snapToGrid="0" snapToObjects="1">
      <p:cViewPr varScale="1">
        <p:scale>
          <a:sx n="33" d="100"/>
          <a:sy n="33" d="100"/>
        </p:scale>
        <p:origin x="1759" y="4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7596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a:t>
            </a:r>
          </a:p>
          <a:p>
            <a:endParaRPr lang="en-US" dirty="0"/>
          </a:p>
          <a:p>
            <a:r>
              <a:rPr lang="en-US" dirty="0"/>
              <a:t>Thank…</a:t>
            </a:r>
          </a:p>
          <a:p>
            <a:endParaRPr lang="en-US" dirty="0"/>
          </a:p>
          <a:p>
            <a:endParaRPr lang="en-US" dirty="0"/>
          </a:p>
          <a:p>
            <a:r>
              <a:rPr lang="en-US" dirty="0"/>
              <a:t>On-call engineers' most valuable diagnostic resource is memory of past incidents. I think that’s one of the reason senior engineers get paid more – because they know the system better  - they are familiar with the bugs, errors in the past and would be a great asset for company when a problem occurs. </a:t>
            </a:r>
          </a:p>
          <a:p>
            <a:endParaRPr lang="en-US" dirty="0"/>
          </a:p>
          <a:p>
            <a:r>
              <a:rPr lang="en-US" dirty="0"/>
              <a:t>And most of these problems and sometimes even the solutions of these are saved as tickets in JIRA.</a:t>
            </a:r>
          </a:p>
          <a:p>
            <a:endParaRPr lang="en-US" dirty="0"/>
          </a:p>
          <a:p>
            <a:r>
              <a:rPr lang="en-US" dirty="0"/>
              <a:t>All the companies have this history – that can be utilized when needed but there is no way to retrieve the relevant tickets for the given telemetry window.</a:t>
            </a:r>
          </a:p>
          <a:p>
            <a:endParaRPr lang="en-US" dirty="0"/>
          </a:p>
          <a:p>
            <a:r>
              <a:rPr lang="en-US" dirty="0"/>
              <a:t>So we thought how about we create a adaptive retrieval that fetches the useful incidents from the memory which are most related to the given system observability data, which can be utilized by humans or further fed into an agentic system to complete the triage quickly.</a:t>
            </a:r>
          </a:p>
          <a:p>
            <a:endParaRPr lang="en-US" dirty="0"/>
          </a:p>
          <a:p>
            <a:endParaRPr lang="en-US" dirty="0"/>
          </a:p>
          <a:p>
            <a:r>
              <a:rPr lang="en-US" dirty="0"/>
              <a:t>Also a note – this is different from </a:t>
            </a:r>
            <a:r>
              <a:rPr lang="en-US" dirty="0" err="1"/>
              <a:t>faribe’s</a:t>
            </a:r>
            <a:r>
              <a:rPr lang="en-US" dirty="0"/>
              <a:t> work as prof. Naser discussed it with them and made sure there is no overlap in the work</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the whole thing operationally. </a:t>
            </a:r>
            <a:r>
              <a:rPr lang="en-US" dirty="0" err="1"/>
              <a:t>cartservice</a:t>
            </a:r>
            <a:r>
              <a:rPr lang="en-US" dirty="0"/>
              <a:t> emits one telemetry window every five minutes. </a:t>
            </a:r>
          </a:p>
          <a:p>
            <a:endParaRPr lang="en-US" dirty="0"/>
          </a:p>
          <a:p>
            <a:r>
              <a:rPr lang="en-US" dirty="0"/>
              <a:t>At 09:00 the window is a pre-fault baseline — the cheap numeric path settles it as noise, the engineer sees nothing. </a:t>
            </a:r>
          </a:p>
          <a:p>
            <a:endParaRPr lang="en-US" dirty="0"/>
          </a:p>
          <a:p>
            <a:r>
              <a:rPr lang="en-US" dirty="0"/>
              <a:t>At 09:05 Redis backing </a:t>
            </a:r>
            <a:r>
              <a:rPr lang="en-US" dirty="0" err="1"/>
              <a:t>cartservice</a:t>
            </a:r>
            <a:r>
              <a:rPr lang="en-US" dirty="0"/>
              <a:t> fails: this window is an active fault, so the full cascade runs, retrieval pulls the three most similar resolved incidents from memory, and the agent pages — ticket-worthy, major, dependency-failure, score 0.94 — opening incident inc-9f2a. </a:t>
            </a:r>
          </a:p>
          <a:p>
            <a:endParaRPr lang="en-US" dirty="0"/>
          </a:p>
          <a:p>
            <a:r>
              <a:rPr lang="en-US" dirty="0"/>
              <a:t>At 09:10 the fault is still active: same top match, same fault family, no recovery in between, so the state layer suppresses the duplicate — it's folded into the same incident, no second page. </a:t>
            </a:r>
          </a:p>
          <a:p>
            <a:endParaRPr lang="en-US" dirty="0"/>
          </a:p>
          <a:p>
            <a:r>
              <a:rPr lang="en-US" dirty="0"/>
              <a:t>At 09:15 a recovery window arrives, the cheap path marks it noise, and the incident closes. </a:t>
            </a:r>
          </a:p>
          <a:p>
            <a:endParaRPr lang="en-US" dirty="0"/>
          </a:p>
          <a:p>
            <a:r>
              <a:rPr lang="en-US" dirty="0"/>
              <a:t>Four windows, one page — and the page arrives pre-populated with severity, a reason class, and links to how the team fixed this before. That's the operational payoff.</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evaluate on three datasets of increasing realism. </a:t>
            </a:r>
          </a:p>
          <a:p>
            <a:endParaRPr lang="en-US" dirty="0"/>
          </a:p>
          <a:p>
            <a:r>
              <a:rPr lang="en-US" dirty="0"/>
              <a:t>Two we collected and release: instrumented microservice systems under controlled fault injection, pairing full telemetry with incident tickets and exact per-window labels. </a:t>
            </a:r>
          </a:p>
          <a:p>
            <a:endParaRPr lang="en-US" dirty="0"/>
          </a:p>
          <a:p>
            <a:r>
              <a:rPr lang="en-US" dirty="0"/>
              <a:t>The third is real: 38,642 resolved Apache Jira incidents from 24 projects — text only, evaluated leave-domain-out on two held-out project families.</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note on how we measure, because it is what makes the real-world numbers trustworthy. </a:t>
            </a:r>
          </a:p>
          <a:p>
            <a:endParaRPr lang="en-US" dirty="0"/>
          </a:p>
          <a:p>
            <a:r>
              <a:rPr lang="en-US" dirty="0"/>
              <a:t>We split leave-domain-out, holding out two whole project families so the system retrieves in projects it never trained on. </a:t>
            </a:r>
          </a:p>
          <a:p>
            <a:endParaRPr lang="en-US" dirty="0"/>
          </a:p>
          <a:p>
            <a:r>
              <a:rPr lang="en-US" dirty="0"/>
              <a:t>Real incidents have no human answer key, so relevance is inferred: a query and a past ticket match when they share a project and a component, with a stricter variant that also requires symptom overlap, and an LLM-as-judge confirms the labels carry signal. </a:t>
            </a:r>
          </a:p>
          <a:p>
            <a:endParaRPr lang="en-US" dirty="0"/>
          </a:p>
          <a:p>
            <a:r>
              <a:rPr lang="en-US" dirty="0"/>
              <a:t>Every reported difference uses a paired bootstrap with Benjamini-Hochberg correction, so the gains survive multiple comparisons.</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the real corpus: our fine-tuned dense retriever alone beats every zero-shot baseline and the retrieval-augmented LLM. </a:t>
            </a:r>
          </a:p>
          <a:p>
            <a:endParaRPr lang="en-US" dirty="0"/>
          </a:p>
          <a:p>
            <a:r>
              <a:rPr lang="en-US" dirty="0"/>
              <a:t>Fusing in sparse and graph lifts Hit@5 from 0.905 to 0.970 — significant after multiple-comparison correction. </a:t>
            </a:r>
          </a:p>
          <a:p>
            <a:endParaRPr lang="en-US" dirty="0"/>
          </a:p>
          <a:p>
            <a:r>
              <a:rPr lang="en-US" dirty="0"/>
              <a:t>Under the stricter symptom-overlap relation it's still 0.74, and the result holds across both held-out domains. </a:t>
            </a:r>
          </a:p>
          <a:p>
            <a:endParaRPr lang="en-US" dirty="0"/>
          </a:p>
          <a:p>
            <a:r>
              <a:rPr lang="en-US" dirty="0"/>
              <a:t>On the small synthetic corpora fusion doesn't help — the value of fusion emerges with scale and diversity.</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does gating buy? Relative to a cascade that runs every step on every window, capability gating cuts per-window cost by 40, 63, and 78 percent — and the saving grows with scale, because larger workloads have more windows the cheap path settles. At no loss: ablations move Hit@1 by at most 0.012, and the system emits about one page per incident across all three datasets.</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most consequential finding — with one honest caveat. Ticket-worthiness classification, the task synthetic benchmarks optimize, is near-perfect on injected faults. On our real incidents the same classifiers collapse to chance: AUC-PR 0.51, equal to the base rate. The caveat: that real corpus is text-only — Jira tickets with no telemetry windows — so the classifier has no metrics or traces to separate signal from noise, and real production incidents usually do carry that telemetry. So 0.51 is partly a property of a text-only dataset, not proof that triage classification is hopeless everywhere. But the robust point stands: retrieval transfers regardless of how much evidence a window carries, which is why we treat incident-memory retrieval — not alert classification — as the benchmark target.</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practitioners: this deploys against what you already have. The memory is your closed Jira backlog — no new instrumentation required, and text-only trackers work out of the box. Cost is predictable: hard per-window caps on tokens, time, and dollars, and gating sheds 40 to 78 percent versus running everything. On-call trust matters: one page per incident, and every decision follows an auditable rule, not an open-ended agent loop.</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things to remember. Hybrid retrieval finds a relevant precedent in the top five 97% of the time on real incidents. Capability gating cuts cost up to 78% with no accuracy loss, degrading gracefully to text-only input. And triage-as-classification is a weak yardstick — retrieval over incident memory is the problem worth measuring. Everything is released.</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 Datasets, code, evaluation harness, and full results are on Zenodo. Happy to take questions.</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On-call engineers triage a stream of alerts under time pressure.</a:t>
            </a:r>
          </a:p>
          <a:p>
            <a:endParaRPr lang="en-US" dirty="0"/>
          </a:p>
          <a:p>
            <a:r>
              <a:rPr lang="en-US" dirty="0"/>
              <a:t>What makes a seasoned engineer fast isn't raw signal-reading — it's recognition: 'we've seen this before, here's the ticket that fixed it.’</a:t>
            </a:r>
          </a:p>
          <a:p>
            <a:endParaRPr lang="en-US" dirty="0"/>
          </a:p>
          <a:p>
            <a:r>
              <a:rPr lang="en-US" dirty="0"/>
              <a:t>But at the same time, we as humans cannot remember every fine grain details from past. </a:t>
            </a:r>
          </a:p>
          <a:p>
            <a:endParaRPr lang="en-US" dirty="0"/>
          </a:p>
          <a:p>
            <a:r>
              <a:rPr lang="en-US" dirty="0"/>
              <a:t>And on the other hand for machine finding that prior ticket is itself a hard retrieval problem if we iterate over each historic tickets depending on the companies size.</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assumptions limit existing automated triage. </a:t>
            </a:r>
          </a:p>
          <a:p>
            <a:endParaRPr lang="en-US" dirty="0"/>
          </a:p>
          <a:p>
            <a:r>
              <a:rPr lang="en-US" dirty="0"/>
              <a:t>First, evaluation happens almost entirely on synthetic fault-injection telemetry — clean, balanced, easily separable. </a:t>
            </a:r>
          </a:p>
          <a:p>
            <a:endParaRPr lang="en-US" dirty="0"/>
          </a:p>
          <a:p>
            <a:r>
              <a:rPr lang="en-US" dirty="0"/>
              <a:t>Second, systems assume a fixed observability environment, but real incidents arrive with wildly different evidence — sometimes full telemetry, sometimes one sentence.</a:t>
            </a:r>
          </a:p>
          <a:p>
            <a:endParaRPr lang="en-US" dirty="0"/>
          </a:p>
          <a:p>
            <a:r>
              <a:rPr lang="en-US" dirty="0"/>
              <a:t>So we made sure what we are building is fulfilling this gap and  covers the existing approaches as well.</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Formally, </a:t>
            </a:r>
          </a:p>
          <a:p>
            <a:endParaRPr lang="en-US" dirty="0"/>
          </a:p>
          <a:p>
            <a:r>
              <a:rPr lang="en-US" dirty="0"/>
              <a:t>a window is a timestamp, a text summary, and whatever evidence subset it carries — from full telemetry down to none at all. </a:t>
            </a:r>
          </a:p>
          <a:p>
            <a:endParaRPr lang="en-US" dirty="0"/>
          </a:p>
          <a:p>
            <a:r>
              <a:rPr lang="en-US" dirty="0"/>
              <a:t>Memory is the set of resolved incidents, each with a description, extracted entities, and a resolution time. </a:t>
            </a:r>
          </a:p>
          <a:p>
            <a:endParaRPr lang="en-US" dirty="0"/>
          </a:p>
          <a:p>
            <a:r>
              <a:rPr lang="en-US" dirty="0"/>
              <a:t>Crucially, only incidents resolved before the current window are visible, which enforces time-aware retrieval with no temporal leakage. </a:t>
            </a:r>
          </a:p>
          <a:p>
            <a:endParaRPr lang="en-US" dirty="0"/>
          </a:p>
          <a:p>
            <a:r>
              <a:rPr lang="en-US" dirty="0"/>
              <a:t>The objective is to return the five most similar, decide whether to page, and associate windows of one event into a single incident.</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approach rests on three design principles. </a:t>
            </a:r>
          </a:p>
          <a:p>
            <a:endParaRPr lang="en-US" dirty="0"/>
          </a:p>
          <a:p>
            <a:r>
              <a:rPr lang="en-US" dirty="0"/>
              <a:t>First, hybrid memory retrieval — match by analogy across dense, sparse, and graph similarity. </a:t>
            </a:r>
          </a:p>
          <a:p>
            <a:endParaRPr lang="en-US" dirty="0"/>
          </a:p>
          <a:p>
            <a:r>
              <a:rPr lang="en-US" dirty="0"/>
              <a:t>Second, capability-aware execution  </a:t>
            </a:r>
          </a:p>
          <a:p>
            <a:endParaRPr lang="en-US" dirty="0"/>
          </a:p>
          <a:p>
            <a:r>
              <a:rPr lang="en-US" dirty="0"/>
              <a:t>Third, incident-aware paging</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the pipeline. </a:t>
            </a:r>
          </a:p>
          <a:p>
            <a:endParaRPr lang="en-US" dirty="0"/>
          </a:p>
          <a:p>
            <a:r>
              <a:rPr lang="en-US" dirty="0"/>
              <a:t>For each window, a capability profiler reads what evidence is present </a:t>
            </a:r>
          </a:p>
          <a:p>
            <a:endParaRPr lang="en-US" dirty="0"/>
          </a:p>
          <a:p>
            <a:r>
              <a:rPr lang="en-US" dirty="0"/>
              <a:t>and a deterministic planner assembles a cheap-first plan. </a:t>
            </a:r>
          </a:p>
          <a:p>
            <a:endParaRPr lang="en-US" dirty="0"/>
          </a:p>
          <a:p>
            <a:r>
              <a:rPr lang="en-US" dirty="0"/>
              <a:t>Hybrid retrieval matches against the time-aware memory. </a:t>
            </a:r>
          </a:p>
          <a:p>
            <a:endParaRPr lang="en-US" dirty="0"/>
          </a:p>
          <a:p>
            <a:r>
              <a:rPr lang="en-US" dirty="0"/>
              <a:t>If uncertain and telemetry exists, bounded evidence-gathering refines the ranking. </a:t>
            </a:r>
          </a:p>
          <a:p>
            <a:endParaRPr lang="en-US" dirty="0"/>
          </a:p>
          <a:p>
            <a:r>
              <a:rPr lang="en-US" dirty="0"/>
              <a:t>A state layer issues the page decision and suppresses duplicates. </a:t>
            </a:r>
          </a:p>
          <a:p>
            <a:endParaRPr lang="en-US" dirty="0"/>
          </a:p>
          <a:p>
            <a:r>
              <a:rPr lang="en-US" dirty="0"/>
              <a:t>Control is deterministic — LLM calls only behind gates.</a:t>
            </a:r>
          </a:p>
          <a:p>
            <a:endParaRPr lang="en-US" dirty="0"/>
          </a:p>
          <a:p>
            <a:endParaRPr lang="en-US" dirty="0"/>
          </a:p>
          <a:p>
            <a:r>
              <a:rPr lang="en-US" dirty="0"/>
              <a:t>The core ranker fuses three complementary views. </a:t>
            </a:r>
          </a:p>
          <a:p>
            <a:endParaRPr lang="en-US" dirty="0"/>
          </a:p>
          <a:p>
            <a:r>
              <a:rPr lang="en-US" dirty="0"/>
              <a:t>The dense bi-encoder — a fine-tuned </a:t>
            </a:r>
            <a:r>
              <a:rPr lang="en-US" dirty="0" err="1"/>
              <a:t>MiniLM</a:t>
            </a:r>
            <a:r>
              <a:rPr lang="en-US" dirty="0"/>
              <a:t> — captures paraphrase.</a:t>
            </a:r>
          </a:p>
          <a:p>
            <a:endParaRPr lang="en-US" dirty="0"/>
          </a:p>
          <a:p>
            <a:r>
              <a:rPr lang="en-US" dirty="0"/>
              <a:t>The learned sparse retriever restores exact identifiers and error codes. </a:t>
            </a:r>
          </a:p>
          <a:p>
            <a:endParaRPr lang="en-US" dirty="0"/>
          </a:p>
          <a:p>
            <a:r>
              <a:rPr lang="en-US" dirty="0"/>
              <a:t>The knowledge graph links incidents through shared services, components, and error classes. </a:t>
            </a:r>
          </a:p>
          <a:p>
            <a:endParaRPr lang="en-US" dirty="0"/>
          </a:p>
          <a:p>
            <a:r>
              <a:rPr lang="en-US" dirty="0"/>
              <a:t>Reciprocal rank fusion merges the three lists — one view's blind spot is covered by another's strength.</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 the pipeline is a genuine agent loop — sense, decide, act, remember — but with the autonomy kept on a leash – a little </a:t>
            </a:r>
            <a:r>
              <a:rPr lang="en-US" dirty="0" err="1"/>
              <a:t>derterministic</a:t>
            </a:r>
            <a:endParaRPr lang="en-US" dirty="0"/>
          </a:p>
          <a:p>
            <a:endParaRPr lang="en-US" dirty="0"/>
          </a:p>
          <a:p>
            <a:r>
              <a:rPr lang="en-US" dirty="0"/>
              <a:t>The agent SENSES by reading eleven capability flags from the window – what can be used.</a:t>
            </a:r>
          </a:p>
          <a:p>
            <a:endParaRPr lang="en-US" dirty="0"/>
          </a:p>
          <a:p>
            <a:r>
              <a:rPr lang="en-US" dirty="0"/>
              <a:t>It DECIDES with a deterministic controller that picks one of five branches and emits an explicit, budgeted plan. </a:t>
            </a:r>
          </a:p>
          <a:p>
            <a:endParaRPr lang="en-US" dirty="0"/>
          </a:p>
          <a:p>
            <a:r>
              <a:rPr lang="en-US" dirty="0"/>
              <a:t>It ACTS by running skills, and only on a live fault does it enter a bounded </a:t>
            </a:r>
            <a:r>
              <a:rPr lang="en-US" dirty="0" err="1"/>
              <a:t>ReAct</a:t>
            </a:r>
            <a:r>
              <a:rPr lang="en-US" dirty="0"/>
              <a:t> loop — requesting pod events, traces, or metrics, then reranking on that fresh evidence. </a:t>
            </a:r>
          </a:p>
          <a:p>
            <a:endParaRPr lang="en-US" dirty="0"/>
          </a:p>
          <a:p>
            <a:r>
              <a:rPr lang="en-US" dirty="0"/>
              <a:t>It REMEMBERS across windows so one incident yields one page. </a:t>
            </a:r>
          </a:p>
          <a:p>
            <a:endParaRPr lang="en-US" dirty="0"/>
          </a:p>
          <a:p>
            <a:r>
              <a:rPr lang="en-US" dirty="0"/>
              <a:t>The point: this is how you get agentic adaptivity that an on-call team can actually trust — every action is gated, budgeted, and logged, with no open-ended autonomy in the paging path.</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three retrievers works on structure, not words. Every resolved ticket is parsed into a small typed graph — seven node types: the incident and its fault family, the services it touched, the components underneath, the error classes it raised, the symptoms engineers observed, and the fix that resolved it. This is a real one from our data: a critical cart-redis incident. cartservice and frontend affected; redis and the deployment underneath; Unavailable and FailedPrecondition raised; symptoms like empty carts and CPU throttling; resolved by a rollback to v1.23.4. The payoff is on the right — a new incident is matched to past ones by shared entities, so the graph retriever surfaces neighbours that dense and lexical search miss when tickets are worded differently. It contributes its own ranked list, fused into the final ranking by RRF.</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 the pipeline is a genuine agent loop — sense, decide, act, remember — with autonomy kept on a leash. It SENSES eleven capability flags off the window; DECIDES one of five branches as an explicit, budgeted plan; and ACTS cheap-first — a fast numeric-triage plus dense-lookup pass settles most windows, and only if that path is unsure (confidence below 0.9) do the sparse and graph retrievers run; below 0.5 the query is reformulated and persistent doubt raises a novelty flag. On a live fault it can gather targeted evidence and rerank, loop-guarded. It REMEMBERS per-service state so one incident yields one page. Every step is deterministic, hard-budgeted at 100K tokens, 90 seconds, 50 cents and 12 skill calls per window, and fully logged — agentic adaptivity an on-call team can trust, and it degrades gracefully to text-only input with no reconfiguration.</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CFBFA"/>
        </a:solidFill>
        <a:effectLst/>
      </p:bgPr>
    </p:bg>
    <p:spTree>
      <p:nvGrpSpPr>
        <p:cNvPr id="1" name=""/>
        <p:cNvGrpSpPr/>
        <p:nvPr/>
      </p:nvGrpSpPr>
      <p:grpSpPr>
        <a:xfrm>
          <a:off x="0" y="0"/>
          <a:ext cx="0" cy="0"/>
          <a:chOff x="0" y="0"/>
          <a:chExt cx="0" cy="0"/>
        </a:xfrm>
      </p:grpSpPr>
      <p:sp>
        <p:nvSpPr>
          <p:cNvPr id="2" name="Text 0"/>
          <p:cNvSpPr/>
          <p:nvPr/>
        </p:nvSpPr>
        <p:spPr>
          <a:xfrm>
            <a:off x="1333500" y="2782980"/>
            <a:ext cx="17183100" cy="357868"/>
          </a:xfrm>
          <a:prstGeom prst="rect">
            <a:avLst/>
          </a:prstGeom>
          <a:noFill/>
          <a:ln/>
        </p:spPr>
        <p:txBody>
          <a:bodyPr wrap="square" lIns="25400" tIns="25400" rIns="25400" bIns="25400" rtlCol="0" anchor="t">
            <a:normAutofit/>
          </a:bodyPr>
          <a:lstStyle/>
          <a:p>
            <a:pPr marL="0" indent="0" algn="l">
              <a:buNone/>
            </a:pPr>
            <a:r>
              <a:rPr lang="en-US" sz="1950" kern="0" spc="150" dirty="0">
                <a:solidFill>
                  <a:srgbClr val="E05A2B"/>
                </a:solidFill>
                <a:latin typeface="Courier New" pitchFamily="34" charset="0"/>
                <a:ea typeface="Courier New" pitchFamily="34" charset="-122"/>
                <a:cs typeface="Courier New" pitchFamily="34" charset="-120"/>
              </a:rPr>
              <a:t>Progress Report Meeting - July 2026 · Polytechnique Montreal</a:t>
            </a:r>
            <a:endParaRPr lang="en-US" sz="1950" dirty="0"/>
          </a:p>
        </p:txBody>
      </p:sp>
      <p:sp>
        <p:nvSpPr>
          <p:cNvPr id="3" name="Text 1"/>
          <p:cNvSpPr/>
          <p:nvPr/>
        </p:nvSpPr>
        <p:spPr>
          <a:xfrm>
            <a:off x="1333500" y="3483748"/>
            <a:ext cx="17183100" cy="1242332"/>
          </a:xfrm>
          <a:prstGeom prst="rect">
            <a:avLst/>
          </a:prstGeom>
          <a:noFill/>
          <a:ln/>
        </p:spPr>
        <p:txBody>
          <a:bodyPr wrap="square" lIns="25400" tIns="25400" rIns="25400" bIns="25400" rtlCol="0" anchor="t">
            <a:normAutofit lnSpcReduction="10000"/>
          </a:bodyPr>
          <a:lstStyle/>
          <a:p>
            <a:pPr marL="0" indent="0" algn="l">
              <a:buNone/>
            </a:pPr>
            <a:r>
              <a:rPr lang="en-US" sz="8250" b="1" kern="0" spc="-150" dirty="0">
                <a:solidFill>
                  <a:srgbClr val="201D1A"/>
                </a:solidFill>
                <a:latin typeface="Arial" pitchFamily="34" charset="0"/>
                <a:ea typeface="Arial" pitchFamily="34" charset="-122"/>
                <a:cs typeface="Arial" pitchFamily="34" charset="-120"/>
              </a:rPr>
              <a:t>ARISE</a:t>
            </a:r>
            <a:endParaRPr lang="en-US" sz="8250" dirty="0"/>
          </a:p>
        </p:txBody>
      </p:sp>
      <p:sp>
        <p:nvSpPr>
          <p:cNvPr id="4" name="Text 2"/>
          <p:cNvSpPr/>
          <p:nvPr/>
        </p:nvSpPr>
        <p:spPr>
          <a:xfrm>
            <a:off x="1333500" y="4954595"/>
            <a:ext cx="13620750" cy="607687"/>
          </a:xfrm>
          <a:prstGeom prst="rect">
            <a:avLst/>
          </a:prstGeom>
          <a:noFill/>
          <a:ln/>
        </p:spPr>
        <p:txBody>
          <a:bodyPr wrap="square" lIns="25400" tIns="25400" rIns="25400" bIns="25400" rtlCol="0" anchor="t">
            <a:normAutofit lnSpcReduction="10000"/>
          </a:bodyPr>
          <a:lstStyle/>
          <a:p>
            <a:pPr marL="0" indent="0" algn="l">
              <a:lnSpc>
                <a:spcPct val="113135"/>
              </a:lnSpc>
              <a:buNone/>
            </a:pPr>
            <a:r>
              <a:rPr lang="en-US" sz="3450" dirty="0">
                <a:solidFill>
                  <a:srgbClr val="201D1A"/>
                </a:solidFill>
                <a:latin typeface="Arial" pitchFamily="34" charset="0"/>
                <a:ea typeface="Arial" pitchFamily="34" charset="-122"/>
                <a:cs typeface="Arial" pitchFamily="34" charset="-120"/>
              </a:rPr>
              <a:t>Adaptive Retrieval for Incident Support and Explanation</a:t>
            </a:r>
            <a:endParaRPr lang="en-US" sz="3450" dirty="0"/>
          </a:p>
        </p:txBody>
      </p:sp>
      <p:sp>
        <p:nvSpPr>
          <p:cNvPr id="5" name="Shape 3"/>
          <p:cNvSpPr/>
          <p:nvPr/>
        </p:nvSpPr>
        <p:spPr>
          <a:xfrm>
            <a:off x="1333500" y="6133739"/>
            <a:ext cx="1143000" cy="47625"/>
          </a:xfrm>
          <a:prstGeom prst="rect">
            <a:avLst/>
          </a:prstGeom>
          <a:solidFill>
            <a:srgbClr val="E05A2B"/>
          </a:solidFill>
          <a:ln/>
        </p:spPr>
        <p:txBody>
          <a:bodyPr/>
          <a:lstStyle/>
          <a:p>
            <a:endParaRPr lang="en-CA"/>
          </a:p>
        </p:txBody>
      </p:sp>
      <p:sp>
        <p:nvSpPr>
          <p:cNvPr id="6" name="Text 4"/>
          <p:cNvSpPr/>
          <p:nvPr/>
        </p:nvSpPr>
        <p:spPr>
          <a:xfrm>
            <a:off x="1333500" y="6714700"/>
            <a:ext cx="5161806" cy="385082"/>
          </a:xfrm>
          <a:prstGeom prst="rect">
            <a:avLst/>
          </a:prstGeom>
          <a:noFill/>
          <a:ln/>
        </p:spPr>
        <p:txBody>
          <a:bodyPr wrap="square" lIns="25400" tIns="25400" rIns="25400" bIns="25400" rtlCol="0" anchor="t">
            <a:normAutofit lnSpcReduction="10000"/>
          </a:bodyPr>
          <a:lstStyle/>
          <a:p>
            <a:pPr marL="0" indent="0" algn="l">
              <a:buNone/>
            </a:pPr>
            <a:r>
              <a:rPr lang="en-US" sz="2400" b="1" dirty="0">
                <a:solidFill>
                  <a:srgbClr val="201D1A"/>
                </a:solidFill>
                <a:latin typeface="Arial" pitchFamily="34" charset="0"/>
                <a:ea typeface="Arial" pitchFamily="34" charset="-122"/>
                <a:cs typeface="Arial" pitchFamily="34" charset="-120"/>
              </a:rPr>
              <a:t>Yuvraj Sehgal · Naser Ezzati-Jivan</a:t>
            </a:r>
            <a:endParaRPr lang="en-US" sz="2400" dirty="0"/>
          </a:p>
        </p:txBody>
      </p:sp>
      <p:sp>
        <p:nvSpPr>
          <p:cNvPr id="7" name="Text 5"/>
          <p:cNvSpPr/>
          <p:nvPr/>
        </p:nvSpPr>
        <p:spPr>
          <a:xfrm>
            <a:off x="1333500" y="7156932"/>
            <a:ext cx="5161806" cy="385082"/>
          </a:xfrm>
          <a:prstGeom prst="rect">
            <a:avLst/>
          </a:prstGeom>
          <a:noFill/>
          <a:ln/>
        </p:spPr>
        <p:txBody>
          <a:bodyPr wrap="square" lIns="25400" tIns="25400" rIns="25400" bIns="25400" rtlCol="0" anchor="t">
            <a:normAutofit/>
          </a:bodyPr>
          <a:lstStyle/>
          <a:p>
            <a:pPr marL="0" indent="0" algn="l">
              <a:buNone/>
            </a:pPr>
            <a:r>
              <a:rPr lang="en-US" sz="2100" dirty="0">
                <a:solidFill>
                  <a:srgbClr val="6F6862"/>
                </a:solidFill>
                <a:latin typeface="Arial" pitchFamily="34" charset="0"/>
                <a:ea typeface="Arial" pitchFamily="34" charset="-122"/>
                <a:cs typeface="Arial" pitchFamily="34" charset="-120"/>
              </a:rPr>
              <a:t>Brock University · ys19rk@brocku.ca</a:t>
            </a:r>
            <a:endParaRPr lang="en-US" sz="2100" dirty="0"/>
          </a:p>
        </p:txBody>
      </p:sp>
      <p:pic>
        <p:nvPicPr>
          <p:cNvPr id="8" name="Image 0" descr="preencoded.png"/>
          <p:cNvPicPr>
            <a:picLocks noChangeAspect="1"/>
          </p:cNvPicPr>
          <p:nvPr/>
        </p:nvPicPr>
        <p:blipFill>
          <a:blip r:embed="rId3"/>
          <a:stretch>
            <a:fillRect/>
          </a:stretch>
        </p:blipFill>
        <p:spPr>
          <a:xfrm>
            <a:off x="13887578" y="6856300"/>
            <a:ext cx="1070393" cy="647615"/>
          </a:xfrm>
          <a:prstGeom prst="rect">
            <a:avLst/>
          </a:prstGeom>
        </p:spPr>
      </p:pic>
      <p:sp>
        <p:nvSpPr>
          <p:cNvPr id="9" name="Shape 6"/>
          <p:cNvSpPr/>
          <p:nvPr/>
        </p:nvSpPr>
        <p:spPr>
          <a:xfrm>
            <a:off x="15300807" y="6932414"/>
            <a:ext cx="19029" cy="495279"/>
          </a:xfrm>
          <a:prstGeom prst="rect">
            <a:avLst/>
          </a:prstGeom>
          <a:solidFill>
            <a:srgbClr val="E0DAD3"/>
          </a:solidFill>
          <a:ln/>
        </p:spPr>
        <p:txBody>
          <a:bodyPr/>
          <a:lstStyle/>
          <a:p>
            <a:endParaRPr lang="en-CA"/>
          </a:p>
        </p:txBody>
      </p:sp>
      <p:pic>
        <p:nvPicPr>
          <p:cNvPr id="10" name="Image 1" descr="preencoded.png"/>
          <p:cNvPicPr>
            <a:picLocks noChangeAspect="1"/>
          </p:cNvPicPr>
          <p:nvPr/>
        </p:nvPicPr>
        <p:blipFill>
          <a:blip r:embed="rId4"/>
          <a:stretch>
            <a:fillRect/>
          </a:stretch>
        </p:blipFill>
        <p:spPr>
          <a:xfrm>
            <a:off x="15662672" y="6970578"/>
            <a:ext cx="1291828" cy="41905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CFBFA"/>
        </a:solidFill>
        <a:effectLst/>
      </p:bgPr>
    </p:bg>
    <p:spTree>
      <p:nvGrpSpPr>
        <p:cNvPr id="1" name=""/>
        <p:cNvGrpSpPr/>
        <p:nvPr/>
      </p:nvGrpSpPr>
      <p:grpSpPr>
        <a:xfrm>
          <a:off x="0" y="0"/>
          <a:ext cx="0" cy="0"/>
          <a:chOff x="0" y="0"/>
          <a:chExt cx="0" cy="0"/>
        </a:xfrm>
      </p:grpSpPr>
      <p:sp>
        <p:nvSpPr>
          <p:cNvPr id="2" name="Text 0"/>
          <p:cNvSpPr/>
          <p:nvPr/>
        </p:nvSpPr>
        <p:spPr>
          <a:xfrm>
            <a:off x="1238250" y="800057"/>
            <a:ext cx="17392650" cy="698046"/>
          </a:xfrm>
          <a:prstGeom prst="rect">
            <a:avLst/>
          </a:prstGeom>
          <a:noFill/>
          <a:ln/>
        </p:spPr>
        <p:txBody>
          <a:bodyPr wrap="square" lIns="25400" tIns="25400" rIns="25400" bIns="25400" rtlCol="0" anchor="t">
            <a:normAutofit lnSpcReduction="10000"/>
          </a:bodyPr>
          <a:lstStyle/>
          <a:p>
            <a:pPr marL="0" indent="0" algn="l">
              <a:buNone/>
            </a:pPr>
            <a:r>
              <a:rPr lang="en-US" sz="4500" b="1" kern="0" spc="-75" dirty="0">
                <a:solidFill>
                  <a:srgbClr val="201D1A"/>
                </a:solidFill>
                <a:latin typeface="Arial" pitchFamily="34" charset="0"/>
                <a:ea typeface="Arial" pitchFamily="34" charset="-122"/>
                <a:cs typeface="Arial" pitchFamily="34" charset="-120"/>
              </a:rPr>
              <a:t>Walkthrough: One Incident, One Page</a:t>
            </a:r>
            <a:endParaRPr lang="en-US" sz="4500" dirty="0"/>
          </a:p>
        </p:txBody>
      </p:sp>
      <p:sp>
        <p:nvSpPr>
          <p:cNvPr id="3" name="Text 1"/>
          <p:cNvSpPr/>
          <p:nvPr/>
        </p:nvSpPr>
        <p:spPr>
          <a:xfrm>
            <a:off x="1238250" y="1574283"/>
            <a:ext cx="17392650" cy="412296"/>
          </a:xfrm>
          <a:prstGeom prst="rect">
            <a:avLst/>
          </a:prstGeom>
          <a:noFill/>
          <a:ln/>
        </p:spPr>
        <p:txBody>
          <a:bodyPr wrap="square" lIns="25400" tIns="25400" rIns="25400" bIns="25400" rtlCol="0" anchor="t">
            <a:normAutofit/>
          </a:bodyPr>
          <a:lstStyle/>
          <a:p>
            <a:pPr marL="0" indent="0" algn="l">
              <a:buNone/>
            </a:pPr>
            <a:r>
              <a:rPr lang="en-US" sz="2250" dirty="0">
                <a:solidFill>
                  <a:srgbClr val="6F6862"/>
                </a:solidFill>
                <a:latin typeface="Arial" pitchFamily="34" charset="0"/>
                <a:ea typeface="Arial" pitchFamily="34" charset="-122"/>
                <a:cs typeface="Arial" pitchFamily="34" charset="-120"/>
              </a:rPr>
              <a:t>A single service emits a telemetry window every 5 minutes — here is what the on-call engineer sees</a:t>
            </a:r>
            <a:endParaRPr lang="en-US" sz="2250" dirty="0"/>
          </a:p>
        </p:txBody>
      </p:sp>
      <p:sp>
        <p:nvSpPr>
          <p:cNvPr id="4" name="Text 2"/>
          <p:cNvSpPr/>
          <p:nvPr/>
        </p:nvSpPr>
        <p:spPr>
          <a:xfrm>
            <a:off x="1238250" y="2367537"/>
            <a:ext cx="8328911"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STREAM · service = cartservice</a:t>
            </a:r>
            <a:endParaRPr lang="en-US" sz="1800" dirty="0"/>
          </a:p>
        </p:txBody>
      </p:sp>
      <p:sp>
        <p:nvSpPr>
          <p:cNvPr id="5" name="Shape 3"/>
          <p:cNvSpPr/>
          <p:nvPr/>
        </p:nvSpPr>
        <p:spPr>
          <a:xfrm>
            <a:off x="1238250" y="2831455"/>
            <a:ext cx="7571737" cy="1323933"/>
          </a:xfrm>
          <a:prstGeom prst="roundRect">
            <a:avLst>
              <a:gd name="adj" fmla="val 10072"/>
            </a:avLst>
          </a:prstGeom>
          <a:solidFill>
            <a:srgbClr val="FFFFFF"/>
          </a:solidFill>
          <a:ln w="13607">
            <a:solidFill>
              <a:srgbClr val="E8E2DC"/>
            </a:solidFill>
            <a:prstDash val="solid"/>
          </a:ln>
        </p:spPr>
        <p:txBody>
          <a:bodyPr/>
          <a:lstStyle/>
          <a:p>
            <a:endParaRPr lang="en-CA"/>
          </a:p>
        </p:txBody>
      </p:sp>
      <p:sp>
        <p:nvSpPr>
          <p:cNvPr id="6" name="Text 4"/>
          <p:cNvSpPr/>
          <p:nvPr/>
        </p:nvSpPr>
        <p:spPr>
          <a:xfrm>
            <a:off x="1499443" y="3333538"/>
            <a:ext cx="857229" cy="357868"/>
          </a:xfrm>
          <a:prstGeom prst="rect">
            <a:avLst/>
          </a:prstGeom>
          <a:noFill/>
          <a:ln/>
        </p:spPr>
        <p:txBody>
          <a:bodyPr wrap="square" lIns="25400" tIns="25400" rIns="25400" bIns="25400" rtlCol="0" anchor="t">
            <a:normAutofit/>
          </a:bodyPr>
          <a:lstStyle/>
          <a:p>
            <a:pPr marL="0" indent="0" algn="l">
              <a:buNone/>
            </a:pPr>
            <a:r>
              <a:rPr lang="en-US" sz="1950" dirty="0">
                <a:solidFill>
                  <a:srgbClr val="6F6862"/>
                </a:solidFill>
                <a:latin typeface="Courier New" pitchFamily="34" charset="0"/>
                <a:ea typeface="Courier New" pitchFamily="34" charset="-122"/>
                <a:cs typeface="Courier New" pitchFamily="34" charset="-120"/>
              </a:rPr>
              <a:t>09:00</a:t>
            </a:r>
            <a:endParaRPr lang="en-US" sz="1950" dirty="0"/>
          </a:p>
        </p:txBody>
      </p:sp>
      <p:sp>
        <p:nvSpPr>
          <p:cNvPr id="7" name="Text 5"/>
          <p:cNvSpPr/>
          <p:nvPr/>
        </p:nvSpPr>
        <p:spPr>
          <a:xfrm>
            <a:off x="2490001" y="3054591"/>
            <a:ext cx="3987414" cy="330654"/>
          </a:xfrm>
          <a:prstGeom prst="rect">
            <a:avLst/>
          </a:prstGeom>
          <a:noFill/>
          <a:ln/>
        </p:spPr>
        <p:txBody>
          <a:bodyPr wrap="square" lIns="25400" tIns="25400" rIns="25400" bIns="25400" rtlCol="0" anchor="t">
            <a:normAutofit lnSpcReduction="10000"/>
          </a:bodyPr>
          <a:lstStyle/>
          <a:p>
            <a:pPr marL="0" indent="0" algn="l">
              <a:buNone/>
            </a:pPr>
            <a:r>
              <a:rPr lang="en-US" sz="2025" b="1" dirty="0">
                <a:solidFill>
                  <a:srgbClr val="201D1A"/>
                </a:solidFill>
                <a:latin typeface="Arial" pitchFamily="34" charset="0"/>
                <a:ea typeface="Arial" pitchFamily="34" charset="-122"/>
                <a:cs typeface="Arial" pitchFamily="34" charset="-120"/>
              </a:rPr>
              <a:t>pre_fault_baseline</a:t>
            </a:r>
            <a:endParaRPr lang="en-US" sz="2025" dirty="0"/>
          </a:p>
        </p:txBody>
      </p:sp>
      <p:sp>
        <p:nvSpPr>
          <p:cNvPr id="8" name="Text 6"/>
          <p:cNvSpPr/>
          <p:nvPr/>
        </p:nvSpPr>
        <p:spPr>
          <a:xfrm>
            <a:off x="2490001" y="3347145"/>
            <a:ext cx="3733669" cy="623207"/>
          </a:xfrm>
          <a:prstGeom prst="rect">
            <a:avLst/>
          </a:prstGeom>
          <a:noFill/>
          <a:ln/>
        </p:spPr>
        <p:txBody>
          <a:bodyPr wrap="square" lIns="25400" tIns="25400" rIns="25400" bIns="25400" rtlCol="0" anchor="t">
            <a:normAutofit/>
          </a:bodyPr>
          <a:lstStyle/>
          <a:p>
            <a:pPr marL="0" indent="0" algn="l">
              <a:buNone/>
            </a:pPr>
            <a:r>
              <a:rPr lang="en-US" sz="1800" dirty="0">
                <a:solidFill>
                  <a:srgbClr val="8A837C"/>
                </a:solidFill>
                <a:latin typeface="Arial" pitchFamily="34" charset="0"/>
                <a:ea typeface="Arial" pitchFamily="34" charset="-122"/>
                <a:cs typeface="Arial" pitchFamily="34" charset="-120"/>
              </a:rPr>
              <a:t>metrics nominal · cheap numeric path only</a:t>
            </a:r>
            <a:endParaRPr lang="en-US" sz="1800" dirty="0"/>
          </a:p>
        </p:txBody>
      </p:sp>
      <p:sp>
        <p:nvSpPr>
          <p:cNvPr id="9" name="Shape 7"/>
          <p:cNvSpPr/>
          <p:nvPr/>
        </p:nvSpPr>
        <p:spPr>
          <a:xfrm>
            <a:off x="6324451" y="3271030"/>
            <a:ext cx="2224343" cy="444783"/>
          </a:xfrm>
          <a:prstGeom prst="roundRect">
            <a:avLst>
              <a:gd name="adj" fmla="val 17132"/>
            </a:avLst>
          </a:prstGeom>
          <a:solidFill>
            <a:srgbClr val="F1EDE8"/>
          </a:solidFill>
          <a:ln/>
        </p:spPr>
        <p:txBody>
          <a:bodyPr/>
          <a:lstStyle/>
          <a:p>
            <a:endParaRPr lang="en-CA"/>
          </a:p>
        </p:txBody>
      </p:sp>
      <p:sp>
        <p:nvSpPr>
          <p:cNvPr id="10" name="Text 8"/>
          <p:cNvSpPr/>
          <p:nvPr/>
        </p:nvSpPr>
        <p:spPr>
          <a:xfrm>
            <a:off x="6476851" y="3347230"/>
            <a:ext cx="1995743" cy="330483"/>
          </a:xfrm>
          <a:prstGeom prst="rect">
            <a:avLst/>
          </a:prstGeom>
          <a:noFill/>
          <a:ln/>
        </p:spPr>
        <p:txBody>
          <a:bodyPr wrap="none" lIns="25400" tIns="25400" rIns="25400" bIns="25400" rtlCol="0" anchor="t">
            <a:normAutofit/>
          </a:bodyPr>
          <a:lstStyle/>
          <a:p>
            <a:pPr marL="0" indent="0" algn="l">
              <a:buNone/>
            </a:pPr>
            <a:r>
              <a:rPr lang="en-US" sz="1800" dirty="0">
                <a:solidFill>
                  <a:srgbClr val="8A837C"/>
                </a:solidFill>
                <a:latin typeface="Courier New" pitchFamily="34" charset="0"/>
                <a:ea typeface="Courier New" pitchFamily="34" charset="-122"/>
                <a:cs typeface="Courier New" pitchFamily="34" charset="-120"/>
              </a:rPr>
              <a:t>noise · silent</a:t>
            </a:r>
            <a:endParaRPr lang="en-US" sz="1800" dirty="0"/>
          </a:p>
        </p:txBody>
      </p:sp>
      <p:sp>
        <p:nvSpPr>
          <p:cNvPr id="11" name="Shape 9"/>
          <p:cNvSpPr/>
          <p:nvPr/>
        </p:nvSpPr>
        <p:spPr>
          <a:xfrm>
            <a:off x="1238250" y="4307724"/>
            <a:ext cx="7571737" cy="1323933"/>
          </a:xfrm>
          <a:prstGeom prst="roundRect">
            <a:avLst>
              <a:gd name="adj" fmla="val 10072"/>
            </a:avLst>
          </a:prstGeom>
          <a:solidFill>
            <a:srgbClr val="FAEDE6"/>
          </a:solidFill>
          <a:ln w="13607">
            <a:solidFill>
              <a:srgbClr val="E05A2B"/>
            </a:solidFill>
            <a:prstDash val="solid"/>
          </a:ln>
        </p:spPr>
        <p:txBody>
          <a:bodyPr/>
          <a:lstStyle/>
          <a:p>
            <a:endParaRPr lang="en-CA"/>
          </a:p>
        </p:txBody>
      </p:sp>
      <p:sp>
        <p:nvSpPr>
          <p:cNvPr id="12" name="Text 10"/>
          <p:cNvSpPr/>
          <p:nvPr/>
        </p:nvSpPr>
        <p:spPr>
          <a:xfrm>
            <a:off x="1499443" y="4809806"/>
            <a:ext cx="857229" cy="357868"/>
          </a:xfrm>
          <a:prstGeom prst="rect">
            <a:avLst/>
          </a:prstGeom>
          <a:noFill/>
          <a:ln/>
        </p:spPr>
        <p:txBody>
          <a:bodyPr wrap="square" lIns="25400" tIns="25400" rIns="25400" bIns="25400" rtlCol="0" anchor="t">
            <a:normAutofit/>
          </a:bodyPr>
          <a:lstStyle/>
          <a:p>
            <a:pPr marL="0" indent="0" algn="l">
              <a:buNone/>
            </a:pPr>
            <a:r>
              <a:rPr lang="en-US" sz="1950" dirty="0">
                <a:solidFill>
                  <a:srgbClr val="B84518"/>
                </a:solidFill>
                <a:latin typeface="Courier New" pitchFamily="34" charset="0"/>
                <a:ea typeface="Courier New" pitchFamily="34" charset="-122"/>
                <a:cs typeface="Courier New" pitchFamily="34" charset="-120"/>
              </a:rPr>
              <a:t>09:05</a:t>
            </a:r>
            <a:endParaRPr lang="en-US" sz="1950" dirty="0"/>
          </a:p>
        </p:txBody>
      </p:sp>
      <p:sp>
        <p:nvSpPr>
          <p:cNvPr id="13" name="Text 11"/>
          <p:cNvSpPr/>
          <p:nvPr/>
        </p:nvSpPr>
        <p:spPr>
          <a:xfrm>
            <a:off x="2490001" y="4530860"/>
            <a:ext cx="2944107" cy="330654"/>
          </a:xfrm>
          <a:prstGeom prst="rect">
            <a:avLst/>
          </a:prstGeom>
          <a:noFill/>
          <a:ln/>
        </p:spPr>
        <p:txBody>
          <a:bodyPr wrap="square" lIns="25400" tIns="25400" rIns="25400" bIns="25400" rtlCol="0" anchor="t">
            <a:normAutofit lnSpcReduction="10000"/>
          </a:bodyPr>
          <a:lstStyle/>
          <a:p>
            <a:pPr marL="0" indent="0" algn="l">
              <a:buNone/>
            </a:pPr>
            <a:r>
              <a:rPr lang="en-US" sz="2025" b="1" dirty="0">
                <a:solidFill>
                  <a:srgbClr val="201D1A"/>
                </a:solidFill>
                <a:latin typeface="Arial" pitchFamily="34" charset="0"/>
                <a:ea typeface="Arial" pitchFamily="34" charset="-122"/>
                <a:cs typeface="Arial" pitchFamily="34" charset="-120"/>
              </a:rPr>
              <a:t>active_fault</a:t>
            </a:r>
            <a:endParaRPr lang="en-US" sz="2025" dirty="0"/>
          </a:p>
        </p:txBody>
      </p:sp>
      <p:sp>
        <p:nvSpPr>
          <p:cNvPr id="14" name="Text 12"/>
          <p:cNvSpPr/>
          <p:nvPr/>
        </p:nvSpPr>
        <p:spPr>
          <a:xfrm>
            <a:off x="2490001" y="4823413"/>
            <a:ext cx="2756755" cy="623207"/>
          </a:xfrm>
          <a:prstGeom prst="rect">
            <a:avLst/>
          </a:prstGeom>
          <a:noFill/>
          <a:ln/>
        </p:spPr>
        <p:txBody>
          <a:bodyPr wrap="square" lIns="25400" tIns="25400" rIns="25400" bIns="25400" rtlCol="0" anchor="t">
            <a:normAutofit/>
          </a:bodyPr>
          <a:lstStyle/>
          <a:p>
            <a:pPr marL="0" indent="0" algn="l">
              <a:buNone/>
            </a:pPr>
            <a:r>
              <a:rPr lang="en-US" sz="1800" dirty="0">
                <a:solidFill>
                  <a:srgbClr val="8A5A40"/>
                </a:solidFill>
                <a:latin typeface="Arial" pitchFamily="34" charset="0"/>
                <a:ea typeface="Arial" pitchFamily="34" charset="-122"/>
                <a:cs typeface="Arial" pitchFamily="34" charset="-120"/>
              </a:rPr>
              <a:t>Redis dependency down · full cascade + retrieval</a:t>
            </a:r>
            <a:endParaRPr lang="en-US" sz="1800" dirty="0"/>
          </a:p>
        </p:txBody>
      </p:sp>
      <p:sp>
        <p:nvSpPr>
          <p:cNvPr id="15" name="Shape 13"/>
          <p:cNvSpPr/>
          <p:nvPr/>
        </p:nvSpPr>
        <p:spPr>
          <a:xfrm>
            <a:off x="5375991" y="4747298"/>
            <a:ext cx="3172803" cy="444783"/>
          </a:xfrm>
          <a:prstGeom prst="roundRect">
            <a:avLst>
              <a:gd name="adj" fmla="val 17132"/>
            </a:avLst>
          </a:prstGeom>
          <a:solidFill>
            <a:srgbClr val="E05A2B"/>
          </a:solidFill>
          <a:ln/>
        </p:spPr>
        <p:txBody>
          <a:bodyPr/>
          <a:lstStyle/>
          <a:p>
            <a:endParaRPr lang="en-CA"/>
          </a:p>
        </p:txBody>
      </p:sp>
      <p:sp>
        <p:nvSpPr>
          <p:cNvPr id="16" name="Text 14"/>
          <p:cNvSpPr/>
          <p:nvPr/>
        </p:nvSpPr>
        <p:spPr>
          <a:xfrm>
            <a:off x="5528391" y="4823498"/>
            <a:ext cx="2963187" cy="330483"/>
          </a:xfrm>
          <a:prstGeom prst="rect">
            <a:avLst/>
          </a:prstGeom>
          <a:noFill/>
          <a:ln/>
        </p:spPr>
        <p:txBody>
          <a:bodyPr wrap="none" lIns="25400" tIns="25400" rIns="25400" bIns="25400" rtlCol="0" anchor="t">
            <a:normAutofit/>
          </a:bodyPr>
          <a:lstStyle/>
          <a:p>
            <a:pPr marL="0" indent="0" algn="l">
              <a:buNone/>
            </a:pPr>
            <a:r>
              <a:rPr lang="en-US" sz="1800" dirty="0">
                <a:solidFill>
                  <a:srgbClr val="FCFBFA"/>
                </a:solidFill>
                <a:latin typeface="Courier New" pitchFamily="34" charset="0"/>
                <a:ea typeface="Courier New" pitchFamily="34" charset="-122"/>
                <a:cs typeface="Courier New" pitchFamily="34" charset="-120"/>
              </a:rPr>
              <a:t>PAGE ● opens incident</a:t>
            </a:r>
            <a:endParaRPr lang="en-US" sz="1800" dirty="0"/>
          </a:p>
        </p:txBody>
      </p:sp>
      <p:sp>
        <p:nvSpPr>
          <p:cNvPr id="17" name="Shape 15"/>
          <p:cNvSpPr/>
          <p:nvPr/>
        </p:nvSpPr>
        <p:spPr>
          <a:xfrm>
            <a:off x="1238250" y="5783993"/>
            <a:ext cx="7571737" cy="1616486"/>
          </a:xfrm>
          <a:prstGeom prst="roundRect">
            <a:avLst>
              <a:gd name="adj" fmla="val 8249"/>
            </a:avLst>
          </a:prstGeom>
          <a:solidFill>
            <a:srgbClr val="FFFFFF"/>
          </a:solidFill>
          <a:ln w="13607">
            <a:solidFill>
              <a:srgbClr val="E8E2DC"/>
            </a:solidFill>
            <a:prstDash val="solid"/>
          </a:ln>
        </p:spPr>
        <p:txBody>
          <a:bodyPr/>
          <a:lstStyle/>
          <a:p>
            <a:endParaRPr lang="en-CA"/>
          </a:p>
        </p:txBody>
      </p:sp>
      <p:sp>
        <p:nvSpPr>
          <p:cNvPr id="18" name="Text 16"/>
          <p:cNvSpPr/>
          <p:nvPr/>
        </p:nvSpPr>
        <p:spPr>
          <a:xfrm>
            <a:off x="1499443" y="6432352"/>
            <a:ext cx="857229" cy="357868"/>
          </a:xfrm>
          <a:prstGeom prst="rect">
            <a:avLst/>
          </a:prstGeom>
          <a:noFill/>
          <a:ln/>
        </p:spPr>
        <p:txBody>
          <a:bodyPr wrap="square" lIns="25400" tIns="25400" rIns="25400" bIns="25400" rtlCol="0" anchor="t">
            <a:normAutofit/>
          </a:bodyPr>
          <a:lstStyle/>
          <a:p>
            <a:pPr marL="0" indent="0" algn="l">
              <a:buNone/>
            </a:pPr>
            <a:r>
              <a:rPr lang="en-US" sz="1950" dirty="0">
                <a:solidFill>
                  <a:srgbClr val="6F6862"/>
                </a:solidFill>
                <a:latin typeface="Courier New" pitchFamily="34" charset="0"/>
                <a:ea typeface="Courier New" pitchFamily="34" charset="-122"/>
                <a:cs typeface="Courier New" pitchFamily="34" charset="-120"/>
              </a:rPr>
              <a:t>09:10</a:t>
            </a:r>
            <a:endParaRPr lang="en-US" sz="1950" dirty="0"/>
          </a:p>
        </p:txBody>
      </p:sp>
      <p:sp>
        <p:nvSpPr>
          <p:cNvPr id="19" name="Text 17"/>
          <p:cNvSpPr/>
          <p:nvPr/>
        </p:nvSpPr>
        <p:spPr>
          <a:xfrm>
            <a:off x="2490001" y="6007129"/>
            <a:ext cx="2177355" cy="330654"/>
          </a:xfrm>
          <a:prstGeom prst="rect">
            <a:avLst/>
          </a:prstGeom>
          <a:noFill/>
          <a:ln/>
        </p:spPr>
        <p:txBody>
          <a:bodyPr wrap="square" lIns="25400" tIns="25400" rIns="25400" bIns="25400" rtlCol="0" anchor="t">
            <a:normAutofit lnSpcReduction="10000"/>
          </a:bodyPr>
          <a:lstStyle/>
          <a:p>
            <a:pPr marL="0" indent="0" algn="l">
              <a:buNone/>
            </a:pPr>
            <a:r>
              <a:rPr lang="en-US" sz="2025" b="1" dirty="0">
                <a:solidFill>
                  <a:srgbClr val="201D1A"/>
                </a:solidFill>
                <a:latin typeface="Arial" pitchFamily="34" charset="0"/>
                <a:ea typeface="Arial" pitchFamily="34" charset="-122"/>
                <a:cs typeface="Arial" pitchFamily="34" charset="-120"/>
              </a:rPr>
              <a:t>active_fault</a:t>
            </a:r>
            <a:endParaRPr lang="en-US" sz="2025" dirty="0"/>
          </a:p>
        </p:txBody>
      </p:sp>
      <p:sp>
        <p:nvSpPr>
          <p:cNvPr id="20" name="Text 18"/>
          <p:cNvSpPr/>
          <p:nvPr/>
        </p:nvSpPr>
        <p:spPr>
          <a:xfrm>
            <a:off x="2490001" y="6299682"/>
            <a:ext cx="2055614" cy="915761"/>
          </a:xfrm>
          <a:prstGeom prst="rect">
            <a:avLst/>
          </a:prstGeom>
          <a:noFill/>
          <a:ln/>
        </p:spPr>
        <p:txBody>
          <a:bodyPr wrap="square" lIns="25400" tIns="25400" rIns="25400" bIns="25400" rtlCol="0" anchor="t">
            <a:normAutofit/>
          </a:bodyPr>
          <a:lstStyle/>
          <a:p>
            <a:pPr marL="0" indent="0" algn="l">
              <a:buNone/>
            </a:pPr>
            <a:r>
              <a:rPr lang="en-US" sz="1800" dirty="0">
                <a:solidFill>
                  <a:srgbClr val="8A837C"/>
                </a:solidFill>
                <a:latin typeface="Arial" pitchFamily="34" charset="0"/>
                <a:ea typeface="Arial" pitchFamily="34" charset="-122"/>
                <a:cs typeface="Arial" pitchFamily="34" charset="-120"/>
              </a:rPr>
              <a:t>same top-1 match · same fault family · no recovery yet</a:t>
            </a:r>
            <a:endParaRPr lang="en-US" sz="1800" dirty="0"/>
          </a:p>
        </p:txBody>
      </p:sp>
      <p:sp>
        <p:nvSpPr>
          <p:cNvPr id="21" name="Shape 19"/>
          <p:cNvSpPr/>
          <p:nvPr/>
        </p:nvSpPr>
        <p:spPr>
          <a:xfrm>
            <a:off x="4678944" y="6369844"/>
            <a:ext cx="3869850" cy="444783"/>
          </a:xfrm>
          <a:prstGeom prst="roundRect">
            <a:avLst>
              <a:gd name="adj" fmla="val 17132"/>
            </a:avLst>
          </a:prstGeom>
          <a:solidFill>
            <a:srgbClr val="F3E4D8"/>
          </a:solidFill>
          <a:ln/>
        </p:spPr>
        <p:txBody>
          <a:bodyPr/>
          <a:lstStyle/>
          <a:p>
            <a:endParaRPr lang="en-CA"/>
          </a:p>
        </p:txBody>
      </p:sp>
      <p:sp>
        <p:nvSpPr>
          <p:cNvPr id="22" name="Text 20"/>
          <p:cNvSpPr/>
          <p:nvPr/>
        </p:nvSpPr>
        <p:spPr>
          <a:xfrm>
            <a:off x="4831344" y="6446044"/>
            <a:ext cx="3681146" cy="330483"/>
          </a:xfrm>
          <a:prstGeom prst="rect">
            <a:avLst/>
          </a:prstGeom>
          <a:noFill/>
          <a:ln/>
        </p:spPr>
        <p:txBody>
          <a:bodyPr wrap="none" lIns="25400" tIns="25400" rIns="25400" bIns="25400" rtlCol="0" anchor="t">
            <a:normAutofit/>
          </a:bodyPr>
          <a:lstStyle/>
          <a:p>
            <a:pPr marL="0" indent="0" algn="l">
              <a:buNone/>
            </a:pPr>
            <a:r>
              <a:rPr lang="en-US" sz="1800" dirty="0">
                <a:solidFill>
                  <a:srgbClr val="8A5A40"/>
                </a:solidFill>
                <a:latin typeface="Courier New" pitchFamily="34" charset="0"/>
                <a:ea typeface="Courier New" pitchFamily="34" charset="-122"/>
                <a:cs typeface="Courier New" pitchFamily="34" charset="-120"/>
              </a:rPr>
              <a:t>suppressed · same incident</a:t>
            </a:r>
            <a:endParaRPr lang="en-US" sz="1800" dirty="0"/>
          </a:p>
        </p:txBody>
      </p:sp>
      <p:sp>
        <p:nvSpPr>
          <p:cNvPr id="23" name="Shape 21"/>
          <p:cNvSpPr/>
          <p:nvPr/>
        </p:nvSpPr>
        <p:spPr>
          <a:xfrm>
            <a:off x="1238250" y="7552815"/>
            <a:ext cx="7571737" cy="1323933"/>
          </a:xfrm>
          <a:prstGeom prst="roundRect">
            <a:avLst>
              <a:gd name="adj" fmla="val 10072"/>
            </a:avLst>
          </a:prstGeom>
          <a:solidFill>
            <a:srgbClr val="FFFFFF"/>
          </a:solidFill>
          <a:ln w="13607">
            <a:solidFill>
              <a:srgbClr val="E8E2DC"/>
            </a:solidFill>
            <a:prstDash val="solid"/>
          </a:ln>
        </p:spPr>
        <p:txBody>
          <a:bodyPr/>
          <a:lstStyle/>
          <a:p>
            <a:endParaRPr lang="en-CA"/>
          </a:p>
        </p:txBody>
      </p:sp>
      <p:sp>
        <p:nvSpPr>
          <p:cNvPr id="24" name="Text 22"/>
          <p:cNvSpPr/>
          <p:nvPr/>
        </p:nvSpPr>
        <p:spPr>
          <a:xfrm>
            <a:off x="1499443" y="8054897"/>
            <a:ext cx="857229" cy="357868"/>
          </a:xfrm>
          <a:prstGeom prst="rect">
            <a:avLst/>
          </a:prstGeom>
          <a:noFill/>
          <a:ln/>
        </p:spPr>
        <p:txBody>
          <a:bodyPr wrap="square" lIns="25400" tIns="25400" rIns="25400" bIns="25400" rtlCol="0" anchor="t">
            <a:normAutofit/>
          </a:bodyPr>
          <a:lstStyle/>
          <a:p>
            <a:pPr marL="0" indent="0" algn="l">
              <a:buNone/>
            </a:pPr>
            <a:r>
              <a:rPr lang="en-US" sz="1950" dirty="0">
                <a:solidFill>
                  <a:srgbClr val="6F6862"/>
                </a:solidFill>
                <a:latin typeface="Courier New" pitchFamily="34" charset="0"/>
                <a:ea typeface="Courier New" pitchFamily="34" charset="-122"/>
                <a:cs typeface="Courier New" pitchFamily="34" charset="-120"/>
              </a:rPr>
              <a:t>09:15</a:t>
            </a:r>
            <a:endParaRPr lang="en-US" sz="1950" dirty="0"/>
          </a:p>
        </p:txBody>
      </p:sp>
      <p:sp>
        <p:nvSpPr>
          <p:cNvPr id="25" name="Text 23"/>
          <p:cNvSpPr/>
          <p:nvPr/>
        </p:nvSpPr>
        <p:spPr>
          <a:xfrm>
            <a:off x="2490001" y="7775951"/>
            <a:ext cx="2629899" cy="330654"/>
          </a:xfrm>
          <a:prstGeom prst="rect">
            <a:avLst/>
          </a:prstGeom>
          <a:noFill/>
          <a:ln/>
        </p:spPr>
        <p:txBody>
          <a:bodyPr wrap="square" lIns="25400" tIns="25400" rIns="25400" bIns="25400" rtlCol="0" anchor="t">
            <a:normAutofit lnSpcReduction="10000"/>
          </a:bodyPr>
          <a:lstStyle/>
          <a:p>
            <a:pPr marL="0" indent="0" algn="l">
              <a:buNone/>
            </a:pPr>
            <a:r>
              <a:rPr lang="en-US" sz="2025" b="1" dirty="0">
                <a:solidFill>
                  <a:srgbClr val="201D1A"/>
                </a:solidFill>
                <a:latin typeface="Arial" pitchFamily="34" charset="0"/>
                <a:ea typeface="Arial" pitchFamily="34" charset="-122"/>
                <a:cs typeface="Arial" pitchFamily="34" charset="-120"/>
              </a:rPr>
              <a:t>recovery_window</a:t>
            </a:r>
            <a:endParaRPr lang="en-US" sz="2025" dirty="0"/>
          </a:p>
        </p:txBody>
      </p:sp>
      <p:sp>
        <p:nvSpPr>
          <p:cNvPr id="26" name="Text 24"/>
          <p:cNvSpPr/>
          <p:nvPr/>
        </p:nvSpPr>
        <p:spPr>
          <a:xfrm>
            <a:off x="2490001" y="8068505"/>
            <a:ext cx="2467018" cy="623207"/>
          </a:xfrm>
          <a:prstGeom prst="rect">
            <a:avLst/>
          </a:prstGeom>
          <a:noFill/>
          <a:ln/>
        </p:spPr>
        <p:txBody>
          <a:bodyPr wrap="square" lIns="25400" tIns="25400" rIns="25400" bIns="25400" rtlCol="0" anchor="t">
            <a:normAutofit/>
          </a:bodyPr>
          <a:lstStyle/>
          <a:p>
            <a:pPr marL="0" indent="0" algn="l">
              <a:buNone/>
            </a:pPr>
            <a:r>
              <a:rPr lang="en-US" sz="1800" dirty="0">
                <a:solidFill>
                  <a:srgbClr val="8A837C"/>
                </a:solidFill>
                <a:latin typeface="Arial" pitchFamily="34" charset="0"/>
                <a:ea typeface="Arial" pitchFamily="34" charset="-122"/>
                <a:cs typeface="Arial" pitchFamily="34" charset="-120"/>
              </a:rPr>
              <a:t>error rate normalizing · cheap path</a:t>
            </a:r>
            <a:endParaRPr lang="en-US" sz="1800" dirty="0"/>
          </a:p>
        </p:txBody>
      </p:sp>
      <p:sp>
        <p:nvSpPr>
          <p:cNvPr id="27" name="Shape 25"/>
          <p:cNvSpPr/>
          <p:nvPr/>
        </p:nvSpPr>
        <p:spPr>
          <a:xfrm>
            <a:off x="5090347" y="7992389"/>
            <a:ext cx="3458447" cy="444783"/>
          </a:xfrm>
          <a:prstGeom prst="roundRect">
            <a:avLst>
              <a:gd name="adj" fmla="val 17132"/>
            </a:avLst>
          </a:prstGeom>
          <a:solidFill>
            <a:srgbClr val="F1EDE8"/>
          </a:solidFill>
          <a:ln/>
        </p:spPr>
        <p:txBody>
          <a:bodyPr/>
          <a:lstStyle/>
          <a:p>
            <a:endParaRPr lang="en-CA"/>
          </a:p>
        </p:txBody>
      </p:sp>
      <p:sp>
        <p:nvSpPr>
          <p:cNvPr id="28" name="Text 26"/>
          <p:cNvSpPr/>
          <p:nvPr/>
        </p:nvSpPr>
        <p:spPr>
          <a:xfrm>
            <a:off x="5242747" y="8068589"/>
            <a:ext cx="3257400" cy="330483"/>
          </a:xfrm>
          <a:prstGeom prst="rect">
            <a:avLst/>
          </a:prstGeom>
          <a:noFill/>
          <a:ln/>
        </p:spPr>
        <p:txBody>
          <a:bodyPr wrap="none" lIns="25400" tIns="25400" rIns="25400" bIns="25400" rtlCol="0" anchor="t">
            <a:normAutofit/>
          </a:bodyPr>
          <a:lstStyle/>
          <a:p>
            <a:pPr marL="0" indent="0" algn="l">
              <a:buNone/>
            </a:pPr>
            <a:r>
              <a:rPr lang="en-US" sz="1800" dirty="0">
                <a:solidFill>
                  <a:srgbClr val="8A837C"/>
                </a:solidFill>
                <a:latin typeface="Courier New" pitchFamily="34" charset="0"/>
                <a:ea typeface="Courier New" pitchFamily="34" charset="-122"/>
                <a:cs typeface="Courier New" pitchFamily="34" charset="-120"/>
              </a:rPr>
              <a:t>noise · incident closed</a:t>
            </a:r>
            <a:endParaRPr lang="en-US" sz="1800" dirty="0"/>
          </a:p>
        </p:txBody>
      </p:sp>
      <p:sp>
        <p:nvSpPr>
          <p:cNvPr id="29" name="Text 27"/>
          <p:cNvSpPr/>
          <p:nvPr/>
        </p:nvSpPr>
        <p:spPr>
          <a:xfrm>
            <a:off x="1238250" y="9105199"/>
            <a:ext cx="899007"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RESULT</a:t>
            </a:r>
            <a:endParaRPr lang="en-US" sz="1800" dirty="0"/>
          </a:p>
        </p:txBody>
      </p:sp>
      <p:sp>
        <p:nvSpPr>
          <p:cNvPr id="30" name="Text 28"/>
          <p:cNvSpPr/>
          <p:nvPr/>
        </p:nvSpPr>
        <p:spPr>
          <a:xfrm>
            <a:off x="2213393" y="9105199"/>
            <a:ext cx="5496127" cy="330654"/>
          </a:xfrm>
          <a:prstGeom prst="rect">
            <a:avLst/>
          </a:prstGeom>
          <a:noFill/>
          <a:ln/>
        </p:spPr>
        <p:txBody>
          <a:bodyPr wrap="square" lIns="25400" tIns="25400" rIns="25400" bIns="25400" rtlCol="0" anchor="t">
            <a:normAutofit lnSpcReduction="10000"/>
          </a:bodyPr>
          <a:lstStyle/>
          <a:p>
            <a:pPr marL="0" indent="0" algn="l">
              <a:buNone/>
            </a:pPr>
            <a:r>
              <a:rPr lang="en-US" sz="2025" b="1" dirty="0">
                <a:solidFill>
                  <a:srgbClr val="201D1A"/>
                </a:solidFill>
                <a:latin typeface="Arial" pitchFamily="34" charset="0"/>
                <a:ea typeface="Arial" pitchFamily="34" charset="-122"/>
                <a:cs typeface="Arial" pitchFamily="34" charset="-120"/>
              </a:rPr>
              <a:t>4 windows → 1 page · pages / incident = 1</a:t>
            </a:r>
            <a:endParaRPr lang="en-US" sz="2025" dirty="0"/>
          </a:p>
        </p:txBody>
      </p:sp>
      <p:sp>
        <p:nvSpPr>
          <p:cNvPr id="31" name="Shape 29"/>
          <p:cNvSpPr/>
          <p:nvPr/>
        </p:nvSpPr>
        <p:spPr>
          <a:xfrm>
            <a:off x="9190987" y="2367537"/>
            <a:ext cx="7858763" cy="7030216"/>
          </a:xfrm>
          <a:prstGeom prst="roundRect">
            <a:avLst>
              <a:gd name="adj" fmla="val 2710"/>
            </a:avLst>
          </a:prstGeom>
          <a:solidFill>
            <a:srgbClr val="201D1A"/>
          </a:solidFill>
          <a:ln/>
        </p:spPr>
        <p:txBody>
          <a:bodyPr/>
          <a:lstStyle/>
          <a:p>
            <a:endParaRPr lang="en-CA"/>
          </a:p>
        </p:txBody>
      </p:sp>
      <p:sp>
        <p:nvSpPr>
          <p:cNvPr id="32" name="Text 30"/>
          <p:cNvSpPr/>
          <p:nvPr/>
        </p:nvSpPr>
        <p:spPr>
          <a:xfrm>
            <a:off x="9514795" y="2672315"/>
            <a:ext cx="1810058" cy="330654"/>
          </a:xfrm>
          <a:prstGeom prst="rect">
            <a:avLst/>
          </a:prstGeom>
          <a:noFill/>
          <a:ln/>
        </p:spPr>
        <p:txBody>
          <a:bodyPr wrap="square" lIns="25400" tIns="25400" rIns="25400" bIns="25400" rtlCol="0" anchor="t">
            <a:normAutofit/>
          </a:bodyPr>
          <a:lstStyle/>
          <a:p>
            <a:pPr marL="0" indent="0" algn="l">
              <a:buNone/>
            </a:pPr>
            <a:r>
              <a:rPr lang="en-US" sz="1800" dirty="0">
                <a:solidFill>
                  <a:srgbClr val="F0906B"/>
                </a:solidFill>
                <a:latin typeface="Courier New" pitchFamily="34" charset="0"/>
                <a:ea typeface="Courier New" pitchFamily="34" charset="-122"/>
                <a:cs typeface="Courier New" pitchFamily="34" charset="-120"/>
              </a:rPr>
              <a:t>PAGE PAYLOAD</a:t>
            </a:r>
            <a:endParaRPr lang="en-US" sz="1800" dirty="0"/>
          </a:p>
        </p:txBody>
      </p:sp>
      <p:sp>
        <p:nvSpPr>
          <p:cNvPr id="33" name="Text 31"/>
          <p:cNvSpPr/>
          <p:nvPr/>
        </p:nvSpPr>
        <p:spPr>
          <a:xfrm>
            <a:off x="16040271" y="2672315"/>
            <a:ext cx="761872" cy="330654"/>
          </a:xfrm>
          <a:prstGeom prst="rect">
            <a:avLst/>
          </a:prstGeom>
          <a:noFill/>
          <a:ln/>
        </p:spPr>
        <p:txBody>
          <a:bodyPr wrap="square" lIns="25400" tIns="25400" rIns="25400" bIns="25400" rtlCol="0" anchor="t">
            <a:normAutofit/>
          </a:bodyPr>
          <a:lstStyle/>
          <a:p>
            <a:pPr marL="0" indent="0" algn="l">
              <a:buNone/>
            </a:pPr>
            <a:r>
              <a:rPr lang="en-US" sz="1800" dirty="0">
                <a:solidFill>
                  <a:srgbClr val="8A837C"/>
                </a:solidFill>
                <a:latin typeface="Courier New" pitchFamily="34" charset="0"/>
                <a:ea typeface="Courier New" pitchFamily="34" charset="-122"/>
                <a:cs typeface="Courier New" pitchFamily="34" charset="-120"/>
              </a:rPr>
              <a:t>09:05</a:t>
            </a:r>
            <a:endParaRPr lang="en-US" sz="1800" dirty="0"/>
          </a:p>
        </p:txBody>
      </p:sp>
      <p:sp>
        <p:nvSpPr>
          <p:cNvPr id="34" name="Shape 32"/>
          <p:cNvSpPr/>
          <p:nvPr/>
        </p:nvSpPr>
        <p:spPr>
          <a:xfrm>
            <a:off x="9514795" y="3117205"/>
            <a:ext cx="2087314" cy="444783"/>
          </a:xfrm>
          <a:prstGeom prst="roundRect">
            <a:avLst>
              <a:gd name="adj" fmla="val 17132"/>
            </a:avLst>
          </a:prstGeom>
          <a:solidFill>
            <a:srgbClr val="E05A2B"/>
          </a:solidFill>
          <a:ln/>
        </p:spPr>
        <p:txBody>
          <a:bodyPr/>
          <a:lstStyle/>
          <a:p>
            <a:endParaRPr lang="en-CA"/>
          </a:p>
        </p:txBody>
      </p:sp>
      <p:sp>
        <p:nvSpPr>
          <p:cNvPr id="35" name="Text 33"/>
          <p:cNvSpPr/>
          <p:nvPr/>
        </p:nvSpPr>
        <p:spPr>
          <a:xfrm>
            <a:off x="9667195" y="3193405"/>
            <a:ext cx="1858714" cy="330483"/>
          </a:xfrm>
          <a:prstGeom prst="rect">
            <a:avLst/>
          </a:prstGeom>
          <a:noFill/>
          <a:ln/>
        </p:spPr>
        <p:txBody>
          <a:bodyPr wrap="square" lIns="25400" tIns="25400" rIns="25400" bIns="25400" rtlCol="0" anchor="t">
            <a:normAutofit/>
          </a:bodyPr>
          <a:lstStyle/>
          <a:p>
            <a:pPr marL="0" indent="0" algn="l">
              <a:buNone/>
            </a:pPr>
            <a:r>
              <a:rPr lang="en-US" sz="1800" dirty="0">
                <a:solidFill>
                  <a:srgbClr val="FCFBFA"/>
                </a:solidFill>
                <a:latin typeface="Courier New" pitchFamily="34" charset="0"/>
                <a:ea typeface="Courier New" pitchFamily="34" charset="-122"/>
                <a:cs typeface="Courier New" pitchFamily="34" charset="-120"/>
              </a:rPr>
              <a:t>ticket_worthy</a:t>
            </a:r>
            <a:endParaRPr lang="en-US" sz="1800" dirty="0"/>
          </a:p>
        </p:txBody>
      </p:sp>
      <p:sp>
        <p:nvSpPr>
          <p:cNvPr id="36" name="Shape 34"/>
          <p:cNvSpPr/>
          <p:nvPr/>
        </p:nvSpPr>
        <p:spPr>
          <a:xfrm>
            <a:off x="11716388" y="3117205"/>
            <a:ext cx="2361477" cy="444783"/>
          </a:xfrm>
          <a:prstGeom prst="roundRect">
            <a:avLst>
              <a:gd name="adj" fmla="val 17132"/>
            </a:avLst>
          </a:prstGeom>
          <a:solidFill>
            <a:srgbClr val="3A322C"/>
          </a:solidFill>
          <a:ln/>
        </p:spPr>
        <p:txBody>
          <a:bodyPr/>
          <a:lstStyle/>
          <a:p>
            <a:endParaRPr lang="en-CA"/>
          </a:p>
        </p:txBody>
      </p:sp>
      <p:sp>
        <p:nvSpPr>
          <p:cNvPr id="37" name="Text 35"/>
          <p:cNvSpPr/>
          <p:nvPr/>
        </p:nvSpPr>
        <p:spPr>
          <a:xfrm>
            <a:off x="11868788" y="3193405"/>
            <a:ext cx="2132877" cy="330483"/>
          </a:xfrm>
          <a:prstGeom prst="rect">
            <a:avLst/>
          </a:prstGeom>
          <a:noFill/>
          <a:ln/>
        </p:spPr>
        <p:txBody>
          <a:bodyPr wrap="square" lIns="25400" tIns="25400" rIns="25400" bIns="25400" rtlCol="0" anchor="t">
            <a:normAutofit/>
          </a:bodyPr>
          <a:lstStyle/>
          <a:p>
            <a:pPr marL="0" indent="0" algn="l">
              <a:buNone/>
            </a:pPr>
            <a:r>
              <a:rPr lang="en-US" sz="1800" dirty="0">
                <a:solidFill>
                  <a:srgbClr val="F0906B"/>
                </a:solidFill>
                <a:latin typeface="Courier New" pitchFamily="34" charset="0"/>
                <a:ea typeface="Courier New" pitchFamily="34" charset="-122"/>
                <a:cs typeface="Courier New" pitchFamily="34" charset="-120"/>
              </a:rPr>
              <a:t>severity: major</a:t>
            </a:r>
            <a:endParaRPr lang="en-US" sz="1800" dirty="0"/>
          </a:p>
        </p:txBody>
      </p:sp>
      <p:sp>
        <p:nvSpPr>
          <p:cNvPr id="38" name="Shape 36"/>
          <p:cNvSpPr/>
          <p:nvPr/>
        </p:nvSpPr>
        <p:spPr>
          <a:xfrm>
            <a:off x="9514795" y="3676267"/>
            <a:ext cx="2772881" cy="444783"/>
          </a:xfrm>
          <a:prstGeom prst="roundRect">
            <a:avLst>
              <a:gd name="adj" fmla="val 17132"/>
            </a:avLst>
          </a:prstGeom>
          <a:solidFill>
            <a:srgbClr val="3A322C"/>
          </a:solidFill>
          <a:ln/>
        </p:spPr>
        <p:txBody>
          <a:bodyPr/>
          <a:lstStyle/>
          <a:p>
            <a:endParaRPr lang="en-CA"/>
          </a:p>
        </p:txBody>
      </p:sp>
      <p:sp>
        <p:nvSpPr>
          <p:cNvPr id="39" name="Text 37"/>
          <p:cNvSpPr/>
          <p:nvPr/>
        </p:nvSpPr>
        <p:spPr>
          <a:xfrm>
            <a:off x="9667195" y="3752467"/>
            <a:ext cx="2551267" cy="330483"/>
          </a:xfrm>
          <a:prstGeom prst="rect">
            <a:avLst/>
          </a:prstGeom>
          <a:noFill/>
          <a:ln/>
        </p:spPr>
        <p:txBody>
          <a:bodyPr wrap="square" lIns="25400" tIns="25400" rIns="25400" bIns="25400" rtlCol="0" anchor="t">
            <a:normAutofit/>
          </a:bodyPr>
          <a:lstStyle/>
          <a:p>
            <a:pPr marL="0" indent="0" algn="l">
              <a:buNone/>
            </a:pPr>
            <a:r>
              <a:rPr lang="en-US" sz="1800" dirty="0">
                <a:solidFill>
                  <a:srgbClr val="F0906B"/>
                </a:solidFill>
                <a:latin typeface="Courier New" pitchFamily="34" charset="0"/>
                <a:ea typeface="Courier New" pitchFamily="34" charset="-122"/>
                <a:cs typeface="Courier New" pitchFamily="34" charset="-120"/>
              </a:rPr>
              <a:t>dependency_failure</a:t>
            </a:r>
            <a:endParaRPr lang="en-US" sz="1800" dirty="0"/>
          </a:p>
        </p:txBody>
      </p:sp>
      <p:sp>
        <p:nvSpPr>
          <p:cNvPr id="40" name="Shape 38"/>
          <p:cNvSpPr/>
          <p:nvPr/>
        </p:nvSpPr>
        <p:spPr>
          <a:xfrm>
            <a:off x="9514795" y="4799920"/>
            <a:ext cx="7211148" cy="9525"/>
          </a:xfrm>
          <a:prstGeom prst="rect">
            <a:avLst/>
          </a:prstGeom>
          <a:solidFill>
            <a:srgbClr val="3A322C"/>
          </a:solidFill>
          <a:ln/>
        </p:spPr>
        <p:txBody>
          <a:bodyPr/>
          <a:lstStyle/>
          <a:p>
            <a:endParaRPr lang="en-CA"/>
          </a:p>
        </p:txBody>
      </p:sp>
      <p:sp>
        <p:nvSpPr>
          <p:cNvPr id="41" name="Text 39"/>
          <p:cNvSpPr/>
          <p:nvPr/>
        </p:nvSpPr>
        <p:spPr>
          <a:xfrm>
            <a:off x="9514795" y="4314208"/>
            <a:ext cx="1433640" cy="357868"/>
          </a:xfrm>
          <a:prstGeom prst="rect">
            <a:avLst/>
          </a:prstGeom>
          <a:noFill/>
          <a:ln/>
        </p:spPr>
        <p:txBody>
          <a:bodyPr wrap="square" lIns="25400" tIns="25400" rIns="25400" bIns="25400" rtlCol="0" anchor="t">
            <a:normAutofit/>
          </a:bodyPr>
          <a:lstStyle/>
          <a:p>
            <a:pPr marL="0" indent="0" algn="l">
              <a:buNone/>
            </a:pPr>
            <a:r>
              <a:rPr lang="en-US" sz="1950" dirty="0">
                <a:solidFill>
                  <a:srgbClr val="C9C3BC"/>
                </a:solidFill>
                <a:latin typeface="Arial" pitchFamily="34" charset="0"/>
                <a:ea typeface="Arial" pitchFamily="34" charset="-122"/>
                <a:cs typeface="Arial" pitchFamily="34" charset="-120"/>
              </a:rPr>
              <a:t>triage score</a:t>
            </a:r>
            <a:endParaRPr lang="en-US" sz="1950" dirty="0"/>
          </a:p>
        </p:txBody>
      </p:sp>
      <p:sp>
        <p:nvSpPr>
          <p:cNvPr id="42" name="Text 40"/>
          <p:cNvSpPr/>
          <p:nvPr/>
        </p:nvSpPr>
        <p:spPr>
          <a:xfrm>
            <a:off x="16040058" y="4273387"/>
            <a:ext cx="762085" cy="412296"/>
          </a:xfrm>
          <a:prstGeom prst="rect">
            <a:avLst/>
          </a:prstGeom>
          <a:noFill/>
          <a:ln/>
        </p:spPr>
        <p:txBody>
          <a:bodyPr wrap="square" lIns="25400" tIns="25400" rIns="25400" bIns="25400" rtlCol="0" anchor="t">
            <a:normAutofit/>
          </a:bodyPr>
          <a:lstStyle/>
          <a:p>
            <a:pPr marL="0" indent="0" algn="l">
              <a:buNone/>
            </a:pPr>
            <a:r>
              <a:rPr lang="en-US" sz="2250" dirty="0">
                <a:solidFill>
                  <a:srgbClr val="FCFBFA"/>
                </a:solidFill>
                <a:latin typeface="Courier New" pitchFamily="34" charset="0"/>
                <a:ea typeface="Courier New" pitchFamily="34" charset="-122"/>
                <a:cs typeface="Courier New" pitchFamily="34" charset="-120"/>
              </a:rPr>
              <a:t>0.94</a:t>
            </a:r>
            <a:endParaRPr lang="en-US" sz="2250" dirty="0"/>
          </a:p>
        </p:txBody>
      </p:sp>
      <p:sp>
        <p:nvSpPr>
          <p:cNvPr id="43" name="Text 41"/>
          <p:cNvSpPr/>
          <p:nvPr/>
        </p:nvSpPr>
        <p:spPr>
          <a:xfrm>
            <a:off x="9514795" y="4959060"/>
            <a:ext cx="7932263" cy="330654"/>
          </a:xfrm>
          <a:prstGeom prst="rect">
            <a:avLst/>
          </a:prstGeom>
          <a:noFill/>
          <a:ln/>
        </p:spPr>
        <p:txBody>
          <a:bodyPr wrap="square" lIns="25400" tIns="25400" rIns="25400" bIns="25400" rtlCol="0" anchor="t">
            <a:normAutofit/>
          </a:bodyPr>
          <a:lstStyle/>
          <a:p>
            <a:pPr marL="0" indent="0" algn="l">
              <a:buNone/>
            </a:pPr>
            <a:r>
              <a:rPr lang="en-US" sz="1800" dirty="0">
                <a:solidFill>
                  <a:srgbClr val="C9C3BC"/>
                </a:solidFill>
                <a:latin typeface="Arial" pitchFamily="34" charset="0"/>
                <a:ea typeface="Arial" pitchFamily="34" charset="-122"/>
                <a:cs typeface="Arial" pitchFamily="34" charset="-120"/>
              </a:rPr>
              <a:t>Top matches</a:t>
            </a:r>
            <a:endParaRPr lang="en-US" sz="1800" dirty="0"/>
          </a:p>
        </p:txBody>
      </p:sp>
      <p:sp>
        <p:nvSpPr>
          <p:cNvPr id="44" name="Text 42"/>
          <p:cNvSpPr/>
          <p:nvPr/>
        </p:nvSpPr>
        <p:spPr>
          <a:xfrm>
            <a:off x="9514795" y="5365892"/>
            <a:ext cx="1357514" cy="330654"/>
          </a:xfrm>
          <a:prstGeom prst="rect">
            <a:avLst/>
          </a:prstGeom>
          <a:noFill/>
          <a:ln/>
        </p:spPr>
        <p:txBody>
          <a:bodyPr wrap="none" lIns="25400" tIns="25400" rIns="25400" bIns="25400" rtlCol="0" anchor="t">
            <a:normAutofit/>
          </a:bodyPr>
          <a:lstStyle/>
          <a:p>
            <a:pPr marL="0" indent="0" algn="l">
              <a:buNone/>
            </a:pPr>
            <a:r>
              <a:rPr lang="en-US" sz="1800" dirty="0">
                <a:solidFill>
                  <a:srgbClr val="F0906B"/>
                </a:solidFill>
                <a:latin typeface="Courier New" pitchFamily="34" charset="0"/>
                <a:ea typeface="Courier New" pitchFamily="34" charset="-122"/>
                <a:cs typeface="Courier New" pitchFamily="34" charset="-120"/>
              </a:rPr>
              <a:t>#inc-4471</a:t>
            </a:r>
            <a:endParaRPr lang="en-US" sz="1800" dirty="0"/>
          </a:p>
        </p:txBody>
      </p:sp>
      <p:sp>
        <p:nvSpPr>
          <p:cNvPr id="45" name="Text 43"/>
          <p:cNvSpPr/>
          <p:nvPr/>
        </p:nvSpPr>
        <p:spPr>
          <a:xfrm>
            <a:off x="10882207" y="5365892"/>
            <a:ext cx="2414619" cy="335225"/>
          </a:xfrm>
          <a:prstGeom prst="rect">
            <a:avLst/>
          </a:prstGeom>
          <a:noFill/>
          <a:ln/>
        </p:spPr>
        <p:txBody>
          <a:bodyPr wrap="square" lIns="25400" tIns="25400" rIns="25400" bIns="25400" rtlCol="0" anchor="t">
            <a:normAutofit lnSpcReduction="10000"/>
          </a:bodyPr>
          <a:lstStyle/>
          <a:p>
            <a:pPr marL="0" indent="0" algn="l">
              <a:lnSpc>
                <a:spcPct val="114947"/>
              </a:lnSpc>
              <a:buNone/>
            </a:pPr>
            <a:r>
              <a:rPr lang="en-US" sz="1800" dirty="0">
                <a:solidFill>
                  <a:srgbClr val="E7E2DC"/>
                </a:solidFill>
                <a:latin typeface="Arial" pitchFamily="34" charset="0"/>
                <a:ea typeface="Arial" pitchFamily="34" charset="-122"/>
                <a:cs typeface="Arial" pitchFamily="34" charset="-120"/>
              </a:rPr>
              <a:t>Redis pool exhausted</a:t>
            </a:r>
            <a:endParaRPr lang="en-US" sz="1800" dirty="0"/>
          </a:p>
        </p:txBody>
      </p:sp>
      <p:sp>
        <p:nvSpPr>
          <p:cNvPr id="46" name="Text 44"/>
          <p:cNvSpPr/>
          <p:nvPr/>
        </p:nvSpPr>
        <p:spPr>
          <a:xfrm>
            <a:off x="9514795" y="5777296"/>
            <a:ext cx="1357514" cy="330654"/>
          </a:xfrm>
          <a:prstGeom prst="rect">
            <a:avLst/>
          </a:prstGeom>
          <a:noFill/>
          <a:ln/>
        </p:spPr>
        <p:txBody>
          <a:bodyPr wrap="none" lIns="25400" tIns="25400" rIns="25400" bIns="25400" rtlCol="0" anchor="t">
            <a:normAutofit/>
          </a:bodyPr>
          <a:lstStyle/>
          <a:p>
            <a:pPr marL="0" indent="0" algn="l">
              <a:buNone/>
            </a:pPr>
            <a:r>
              <a:rPr lang="en-US" sz="1800" dirty="0">
                <a:solidFill>
                  <a:srgbClr val="F0906B"/>
                </a:solidFill>
                <a:latin typeface="Courier New" pitchFamily="34" charset="0"/>
                <a:ea typeface="Courier New" pitchFamily="34" charset="-122"/>
                <a:cs typeface="Courier New" pitchFamily="34" charset="-120"/>
              </a:rPr>
              <a:t>#inc-3902</a:t>
            </a:r>
            <a:endParaRPr lang="en-US" sz="1800" dirty="0"/>
          </a:p>
        </p:txBody>
      </p:sp>
      <p:sp>
        <p:nvSpPr>
          <p:cNvPr id="47" name="Text 45"/>
          <p:cNvSpPr/>
          <p:nvPr/>
        </p:nvSpPr>
        <p:spPr>
          <a:xfrm>
            <a:off x="10882207" y="5777296"/>
            <a:ext cx="2525007" cy="335225"/>
          </a:xfrm>
          <a:prstGeom prst="rect">
            <a:avLst/>
          </a:prstGeom>
          <a:noFill/>
          <a:ln/>
        </p:spPr>
        <p:txBody>
          <a:bodyPr wrap="square" lIns="25400" tIns="25400" rIns="25400" bIns="25400" rtlCol="0" anchor="t">
            <a:normAutofit lnSpcReduction="10000"/>
          </a:bodyPr>
          <a:lstStyle/>
          <a:p>
            <a:pPr marL="0" indent="0" algn="l">
              <a:lnSpc>
                <a:spcPct val="114947"/>
              </a:lnSpc>
              <a:buNone/>
            </a:pPr>
            <a:r>
              <a:rPr lang="en-US" sz="1800" dirty="0">
                <a:solidFill>
                  <a:srgbClr val="E7E2DC"/>
                </a:solidFill>
                <a:latin typeface="Arial" pitchFamily="34" charset="0"/>
                <a:ea typeface="Arial" pitchFamily="34" charset="-122"/>
                <a:cs typeface="Arial" pitchFamily="34" charset="-120"/>
              </a:rPr>
              <a:t>cart backend timeouts</a:t>
            </a:r>
            <a:endParaRPr lang="en-US" sz="1800" dirty="0"/>
          </a:p>
        </p:txBody>
      </p:sp>
      <p:sp>
        <p:nvSpPr>
          <p:cNvPr id="48" name="Text 46"/>
          <p:cNvSpPr/>
          <p:nvPr/>
        </p:nvSpPr>
        <p:spPr>
          <a:xfrm>
            <a:off x="9514795" y="6188699"/>
            <a:ext cx="1357514" cy="330654"/>
          </a:xfrm>
          <a:prstGeom prst="rect">
            <a:avLst/>
          </a:prstGeom>
          <a:noFill/>
          <a:ln/>
        </p:spPr>
        <p:txBody>
          <a:bodyPr wrap="none" lIns="25400" tIns="25400" rIns="25400" bIns="25400" rtlCol="0" anchor="t">
            <a:normAutofit/>
          </a:bodyPr>
          <a:lstStyle/>
          <a:p>
            <a:pPr marL="0" indent="0" algn="l">
              <a:buNone/>
            </a:pPr>
            <a:r>
              <a:rPr lang="en-US" sz="1800" dirty="0">
                <a:solidFill>
                  <a:srgbClr val="F0906B"/>
                </a:solidFill>
                <a:latin typeface="Courier New" pitchFamily="34" charset="0"/>
                <a:ea typeface="Courier New" pitchFamily="34" charset="-122"/>
                <a:cs typeface="Courier New" pitchFamily="34" charset="-120"/>
              </a:rPr>
              <a:t>#inc-2185</a:t>
            </a:r>
            <a:endParaRPr lang="en-US" sz="1800" dirty="0"/>
          </a:p>
        </p:txBody>
      </p:sp>
      <p:sp>
        <p:nvSpPr>
          <p:cNvPr id="49" name="Text 47"/>
          <p:cNvSpPr/>
          <p:nvPr/>
        </p:nvSpPr>
        <p:spPr>
          <a:xfrm>
            <a:off x="10882207" y="6188699"/>
            <a:ext cx="2781098" cy="335225"/>
          </a:xfrm>
          <a:prstGeom prst="rect">
            <a:avLst/>
          </a:prstGeom>
          <a:noFill/>
          <a:ln/>
        </p:spPr>
        <p:txBody>
          <a:bodyPr wrap="square" lIns="25400" tIns="25400" rIns="25400" bIns="25400" rtlCol="0" anchor="t">
            <a:normAutofit lnSpcReduction="10000"/>
          </a:bodyPr>
          <a:lstStyle/>
          <a:p>
            <a:pPr marL="0" indent="0" algn="l">
              <a:lnSpc>
                <a:spcPct val="114947"/>
              </a:lnSpc>
              <a:buNone/>
            </a:pPr>
            <a:r>
              <a:rPr lang="en-US" sz="1800" dirty="0">
                <a:solidFill>
                  <a:srgbClr val="E7E2DC"/>
                </a:solidFill>
                <a:latin typeface="Arial" pitchFamily="34" charset="0"/>
                <a:ea typeface="Arial" pitchFamily="34" charset="-122"/>
                <a:cs typeface="Arial" pitchFamily="34" charset="-120"/>
              </a:rPr>
              <a:t>OOM after Redis eviction</a:t>
            </a:r>
            <a:endParaRPr lang="en-US" sz="1800" dirty="0"/>
          </a:p>
        </p:txBody>
      </p:sp>
      <p:sp>
        <p:nvSpPr>
          <p:cNvPr id="50" name="Shape 48"/>
          <p:cNvSpPr/>
          <p:nvPr/>
        </p:nvSpPr>
        <p:spPr>
          <a:xfrm>
            <a:off x="9514795" y="8495747"/>
            <a:ext cx="7211148" cy="597226"/>
          </a:xfrm>
          <a:prstGeom prst="roundRect">
            <a:avLst>
              <a:gd name="adj" fmla="val 19138"/>
            </a:avLst>
          </a:prstGeom>
          <a:solidFill>
            <a:srgbClr val="2A241F"/>
          </a:solidFill>
          <a:ln/>
        </p:spPr>
        <p:txBody>
          <a:bodyPr/>
          <a:lstStyle/>
          <a:p>
            <a:endParaRPr lang="en-CA"/>
          </a:p>
        </p:txBody>
      </p:sp>
      <p:sp>
        <p:nvSpPr>
          <p:cNvPr id="51" name="Text 49"/>
          <p:cNvSpPr/>
          <p:nvPr/>
        </p:nvSpPr>
        <p:spPr>
          <a:xfrm>
            <a:off x="9724324" y="8648084"/>
            <a:ext cx="903259" cy="330654"/>
          </a:xfrm>
          <a:prstGeom prst="rect">
            <a:avLst/>
          </a:prstGeom>
          <a:noFill/>
          <a:ln/>
        </p:spPr>
        <p:txBody>
          <a:bodyPr wrap="square" lIns="25400" tIns="25400" rIns="25400" bIns="25400" rtlCol="0" anchor="t">
            <a:normAutofit/>
          </a:bodyPr>
          <a:lstStyle/>
          <a:p>
            <a:pPr marL="0" indent="0" algn="l">
              <a:buNone/>
            </a:pPr>
            <a:r>
              <a:rPr lang="en-US" sz="1800" dirty="0">
                <a:solidFill>
                  <a:srgbClr val="C9C3BC"/>
                </a:solidFill>
                <a:latin typeface="Arial" pitchFamily="34" charset="0"/>
                <a:ea typeface="Arial" pitchFamily="34" charset="-122"/>
                <a:cs typeface="Arial" pitchFamily="34" charset="-120"/>
              </a:rPr>
              <a:t>incident</a:t>
            </a:r>
            <a:endParaRPr lang="en-US" sz="1800" dirty="0"/>
          </a:p>
        </p:txBody>
      </p:sp>
      <p:sp>
        <p:nvSpPr>
          <p:cNvPr id="52" name="Text 50"/>
          <p:cNvSpPr/>
          <p:nvPr/>
        </p:nvSpPr>
        <p:spPr>
          <a:xfrm>
            <a:off x="15145176" y="8648084"/>
            <a:ext cx="1508362" cy="330654"/>
          </a:xfrm>
          <a:prstGeom prst="rect">
            <a:avLst/>
          </a:prstGeom>
          <a:noFill/>
          <a:ln/>
        </p:spPr>
        <p:txBody>
          <a:bodyPr wrap="square" lIns="25400" tIns="25400" rIns="25400" bIns="25400" rtlCol="0" anchor="t">
            <a:normAutofit/>
          </a:bodyPr>
          <a:lstStyle/>
          <a:p>
            <a:pPr marL="0" indent="0" algn="l">
              <a:buNone/>
            </a:pPr>
            <a:r>
              <a:rPr lang="en-US" sz="1800" dirty="0">
                <a:solidFill>
                  <a:srgbClr val="FCFBFA"/>
                </a:solidFill>
                <a:latin typeface="Courier New" pitchFamily="34" charset="0"/>
                <a:ea typeface="Courier New" pitchFamily="34" charset="-122"/>
                <a:cs typeface="Courier New" pitchFamily="34" charset="-120"/>
              </a:rPr>
              <a:t>inc-9f2a1c</a:t>
            </a:r>
            <a:endParaRPr lang="en-US"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CFBFA"/>
        </a:solidFill>
        <a:effectLst/>
      </p:bgPr>
    </p:bg>
    <p:spTree>
      <p:nvGrpSpPr>
        <p:cNvPr id="1" name=""/>
        <p:cNvGrpSpPr/>
        <p:nvPr/>
      </p:nvGrpSpPr>
      <p:grpSpPr>
        <a:xfrm>
          <a:off x="0" y="0"/>
          <a:ext cx="0" cy="0"/>
          <a:chOff x="0" y="0"/>
          <a:chExt cx="0" cy="0"/>
        </a:xfrm>
      </p:grpSpPr>
      <p:sp>
        <p:nvSpPr>
          <p:cNvPr id="2" name="Text 0"/>
          <p:cNvSpPr/>
          <p:nvPr/>
        </p:nvSpPr>
        <p:spPr>
          <a:xfrm>
            <a:off x="1333500" y="952500"/>
            <a:ext cx="17183100" cy="738868"/>
          </a:xfrm>
          <a:prstGeom prst="rect">
            <a:avLst/>
          </a:prstGeom>
          <a:noFill/>
          <a:ln/>
        </p:spPr>
        <p:txBody>
          <a:bodyPr wrap="square" lIns="25400" tIns="25400" rIns="25400" bIns="25400" rtlCol="0" anchor="t">
            <a:normAutofit lnSpcReduction="10000"/>
          </a:bodyPr>
          <a:lstStyle/>
          <a:p>
            <a:pPr marL="0" indent="0" algn="l">
              <a:buNone/>
            </a:pPr>
            <a:r>
              <a:rPr lang="en-US" sz="4800" b="1" kern="0" spc="-75" dirty="0">
                <a:solidFill>
                  <a:srgbClr val="201D1A"/>
                </a:solidFill>
                <a:latin typeface="Arial" pitchFamily="34" charset="0"/>
                <a:ea typeface="Arial" pitchFamily="34" charset="-122"/>
                <a:cs typeface="Arial" pitchFamily="34" charset="-120"/>
              </a:rPr>
              <a:t>Three Datasets, Increasing Realism</a:t>
            </a:r>
            <a:endParaRPr lang="en-US" sz="4800" dirty="0"/>
          </a:p>
        </p:txBody>
      </p:sp>
      <p:sp>
        <p:nvSpPr>
          <p:cNvPr id="3" name="Text 1"/>
          <p:cNvSpPr/>
          <p:nvPr/>
        </p:nvSpPr>
        <p:spPr>
          <a:xfrm>
            <a:off x="1333500" y="1881825"/>
            <a:ext cx="17183100" cy="459921"/>
          </a:xfrm>
          <a:prstGeom prst="rect">
            <a:avLst/>
          </a:prstGeom>
          <a:noFill/>
          <a:ln/>
        </p:spPr>
        <p:txBody>
          <a:bodyPr wrap="square" lIns="25400" tIns="25400" rIns="25400" bIns="25400" rtlCol="0" anchor="t">
            <a:normAutofit/>
          </a:bodyPr>
          <a:lstStyle/>
          <a:p>
            <a:pPr marL="0" indent="0" algn="l">
              <a:buNone/>
            </a:pPr>
            <a:r>
              <a:rPr lang="en-US" sz="2550" dirty="0">
                <a:solidFill>
                  <a:srgbClr val="6F6862"/>
                </a:solidFill>
                <a:latin typeface="Arial" pitchFamily="34" charset="0"/>
                <a:ea typeface="Arial" pitchFamily="34" charset="-122"/>
                <a:cs typeface="Arial" pitchFamily="34" charset="-120"/>
              </a:rPr>
              <a:t>Two collected and released; one real-world corpus reused</a:t>
            </a:r>
            <a:endParaRPr lang="en-US" sz="2550" dirty="0"/>
          </a:p>
        </p:txBody>
      </p:sp>
      <p:sp>
        <p:nvSpPr>
          <p:cNvPr id="4" name="Shape 2"/>
          <p:cNvSpPr/>
          <p:nvPr/>
        </p:nvSpPr>
        <p:spPr>
          <a:xfrm>
            <a:off x="1333500" y="2875147"/>
            <a:ext cx="4953000" cy="3850502"/>
          </a:xfrm>
          <a:prstGeom prst="roundRect">
            <a:avLst>
              <a:gd name="adj" fmla="val 4947"/>
            </a:avLst>
          </a:prstGeom>
          <a:solidFill>
            <a:srgbClr val="FFFFFF"/>
          </a:solidFill>
          <a:ln w="13607">
            <a:solidFill>
              <a:srgbClr val="E8E2DC"/>
            </a:solidFill>
            <a:prstDash val="solid"/>
          </a:ln>
        </p:spPr>
        <p:txBody>
          <a:bodyPr/>
          <a:lstStyle/>
          <a:p>
            <a:endParaRPr lang="en-CA"/>
          </a:p>
        </p:txBody>
      </p:sp>
      <p:sp>
        <p:nvSpPr>
          <p:cNvPr id="5" name="Text 3"/>
          <p:cNvSpPr/>
          <p:nvPr/>
        </p:nvSpPr>
        <p:spPr>
          <a:xfrm>
            <a:off x="1766165" y="3307811"/>
            <a:ext cx="4496438"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COLLECTED · FULL TELEMETRY</a:t>
            </a:r>
            <a:endParaRPr lang="en-US" sz="1800" dirty="0"/>
          </a:p>
        </p:txBody>
      </p:sp>
      <p:sp>
        <p:nvSpPr>
          <p:cNvPr id="6" name="Text 4"/>
          <p:cNvSpPr/>
          <p:nvPr/>
        </p:nvSpPr>
        <p:spPr>
          <a:xfrm>
            <a:off x="1766165" y="3771730"/>
            <a:ext cx="4496438" cy="453118"/>
          </a:xfrm>
          <a:prstGeom prst="rect">
            <a:avLst/>
          </a:prstGeom>
          <a:noFill/>
          <a:ln/>
        </p:spPr>
        <p:txBody>
          <a:bodyPr wrap="square" lIns="25400" tIns="25400" rIns="25400" bIns="25400" rtlCol="0" anchor="t">
            <a:normAutofit lnSpcReduction="10000"/>
          </a:bodyPr>
          <a:lstStyle/>
          <a:p>
            <a:pPr marL="0" indent="0" algn="l">
              <a:buNone/>
            </a:pPr>
            <a:r>
              <a:rPr lang="en-US" sz="2850" b="1" dirty="0">
                <a:solidFill>
                  <a:srgbClr val="201D1A"/>
                </a:solidFill>
                <a:latin typeface="Arial" pitchFamily="34" charset="0"/>
                <a:ea typeface="Arial" pitchFamily="34" charset="-122"/>
                <a:cs typeface="Arial" pitchFamily="34" charset="-120"/>
              </a:rPr>
              <a:t>Online Boutique</a:t>
            </a:r>
            <a:endParaRPr lang="en-US" sz="2850" dirty="0"/>
          </a:p>
        </p:txBody>
      </p:sp>
      <p:sp>
        <p:nvSpPr>
          <p:cNvPr id="7" name="Text 5"/>
          <p:cNvSpPr/>
          <p:nvPr/>
        </p:nvSpPr>
        <p:spPr>
          <a:xfrm>
            <a:off x="1766165" y="4358113"/>
            <a:ext cx="4210301" cy="1238186"/>
          </a:xfrm>
          <a:prstGeom prst="rect">
            <a:avLst/>
          </a:prstGeom>
          <a:noFill/>
          <a:ln/>
        </p:spPr>
        <p:txBody>
          <a:bodyPr wrap="square" lIns="25400" tIns="25400" rIns="25400" bIns="25400" rtlCol="0" anchor="t">
            <a:normAutofit lnSpcReduction="10000"/>
          </a:bodyPr>
          <a:lstStyle/>
          <a:p>
            <a:pPr marL="0" indent="0" algn="l">
              <a:lnSpc>
                <a:spcPct val="133636"/>
              </a:lnSpc>
              <a:buNone/>
            </a:pPr>
            <a:r>
              <a:rPr lang="en-US" sz="2100" dirty="0">
                <a:solidFill>
                  <a:srgbClr val="443F3A"/>
                </a:solidFill>
                <a:latin typeface="Arial" pitchFamily="34" charset="0"/>
                <a:ea typeface="Arial" pitchFamily="34" charset="-122"/>
                <a:cs typeface="Arial" pitchFamily="34" charset="-120"/>
              </a:rPr>
              <a:t>11 services · 26 fault families 347 memory incidents 1,008 test windows</a:t>
            </a:r>
            <a:endParaRPr lang="en-US" sz="2100" dirty="0"/>
          </a:p>
        </p:txBody>
      </p:sp>
      <p:sp>
        <p:nvSpPr>
          <p:cNvPr id="8" name="Shape 6"/>
          <p:cNvSpPr/>
          <p:nvPr/>
        </p:nvSpPr>
        <p:spPr>
          <a:xfrm>
            <a:off x="6667500" y="2875147"/>
            <a:ext cx="4953000" cy="3850502"/>
          </a:xfrm>
          <a:prstGeom prst="roundRect">
            <a:avLst>
              <a:gd name="adj" fmla="val 4947"/>
            </a:avLst>
          </a:prstGeom>
          <a:solidFill>
            <a:srgbClr val="FFFFFF"/>
          </a:solidFill>
          <a:ln w="13607">
            <a:solidFill>
              <a:srgbClr val="E8E2DC"/>
            </a:solidFill>
            <a:prstDash val="solid"/>
          </a:ln>
        </p:spPr>
        <p:txBody>
          <a:bodyPr/>
          <a:lstStyle/>
          <a:p>
            <a:endParaRPr lang="en-CA"/>
          </a:p>
        </p:txBody>
      </p:sp>
      <p:sp>
        <p:nvSpPr>
          <p:cNvPr id="9" name="Text 7"/>
          <p:cNvSpPr/>
          <p:nvPr/>
        </p:nvSpPr>
        <p:spPr>
          <a:xfrm>
            <a:off x="7100165" y="3307811"/>
            <a:ext cx="4496438"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COLLECTED · FULL TELEMETRY</a:t>
            </a:r>
            <a:endParaRPr lang="en-US" sz="1800" dirty="0"/>
          </a:p>
        </p:txBody>
      </p:sp>
      <p:sp>
        <p:nvSpPr>
          <p:cNvPr id="10" name="Text 8"/>
          <p:cNvSpPr/>
          <p:nvPr/>
        </p:nvSpPr>
        <p:spPr>
          <a:xfrm>
            <a:off x="7100165" y="3771730"/>
            <a:ext cx="4496438" cy="453118"/>
          </a:xfrm>
          <a:prstGeom prst="rect">
            <a:avLst/>
          </a:prstGeom>
          <a:noFill/>
          <a:ln/>
        </p:spPr>
        <p:txBody>
          <a:bodyPr wrap="square" lIns="25400" tIns="25400" rIns="25400" bIns="25400" rtlCol="0" anchor="t">
            <a:normAutofit lnSpcReduction="10000"/>
          </a:bodyPr>
          <a:lstStyle/>
          <a:p>
            <a:pPr marL="0" indent="0" algn="l">
              <a:buNone/>
            </a:pPr>
            <a:r>
              <a:rPr lang="en-US" sz="2850" b="1" dirty="0">
                <a:solidFill>
                  <a:srgbClr val="201D1A"/>
                </a:solidFill>
                <a:latin typeface="Arial" pitchFamily="34" charset="0"/>
                <a:ea typeface="Arial" pitchFamily="34" charset="-122"/>
                <a:cs typeface="Arial" pitchFamily="34" charset="-120"/>
              </a:rPr>
              <a:t>OpenTelemetry Demo</a:t>
            </a:r>
            <a:endParaRPr lang="en-US" sz="2850" dirty="0"/>
          </a:p>
        </p:txBody>
      </p:sp>
      <p:sp>
        <p:nvSpPr>
          <p:cNvPr id="11" name="Text 9"/>
          <p:cNvSpPr/>
          <p:nvPr/>
        </p:nvSpPr>
        <p:spPr>
          <a:xfrm>
            <a:off x="7100165" y="4358113"/>
            <a:ext cx="4210301" cy="1238186"/>
          </a:xfrm>
          <a:prstGeom prst="rect">
            <a:avLst/>
          </a:prstGeom>
          <a:noFill/>
          <a:ln/>
        </p:spPr>
        <p:txBody>
          <a:bodyPr wrap="square" lIns="25400" tIns="25400" rIns="25400" bIns="25400" rtlCol="0" anchor="t">
            <a:normAutofit lnSpcReduction="10000"/>
          </a:bodyPr>
          <a:lstStyle/>
          <a:p>
            <a:pPr marL="0" indent="0" algn="l">
              <a:lnSpc>
                <a:spcPct val="133636"/>
              </a:lnSpc>
              <a:buNone/>
            </a:pPr>
            <a:r>
              <a:rPr lang="en-US" sz="2100" dirty="0">
                <a:solidFill>
                  <a:srgbClr val="443F3A"/>
                </a:solidFill>
                <a:latin typeface="Arial" pitchFamily="34" charset="0"/>
                <a:ea typeface="Arial" pitchFamily="34" charset="-122"/>
                <a:cs typeface="Arial" pitchFamily="34" charset="-120"/>
              </a:rPr>
              <a:t>17 services + Kafka · 52 scenarios 147 memory incidents 247 test windows</a:t>
            </a:r>
            <a:endParaRPr lang="en-US" sz="2100" dirty="0"/>
          </a:p>
        </p:txBody>
      </p:sp>
      <p:sp>
        <p:nvSpPr>
          <p:cNvPr id="12" name="Shape 10"/>
          <p:cNvSpPr/>
          <p:nvPr/>
        </p:nvSpPr>
        <p:spPr>
          <a:xfrm>
            <a:off x="12001500" y="2875147"/>
            <a:ext cx="4953000" cy="3850502"/>
          </a:xfrm>
          <a:prstGeom prst="roundRect">
            <a:avLst>
              <a:gd name="adj" fmla="val 4947"/>
            </a:avLst>
          </a:prstGeom>
          <a:solidFill>
            <a:srgbClr val="201D1A"/>
          </a:solidFill>
          <a:ln/>
        </p:spPr>
        <p:txBody>
          <a:bodyPr/>
          <a:lstStyle/>
          <a:p>
            <a:endParaRPr lang="en-CA"/>
          </a:p>
        </p:txBody>
      </p:sp>
      <p:sp>
        <p:nvSpPr>
          <p:cNvPr id="13" name="Text 11"/>
          <p:cNvSpPr/>
          <p:nvPr/>
        </p:nvSpPr>
        <p:spPr>
          <a:xfrm>
            <a:off x="12420558" y="3294204"/>
            <a:ext cx="4526374" cy="330654"/>
          </a:xfrm>
          <a:prstGeom prst="rect">
            <a:avLst/>
          </a:prstGeom>
          <a:noFill/>
          <a:ln/>
        </p:spPr>
        <p:txBody>
          <a:bodyPr wrap="square" lIns="25400" tIns="25400" rIns="25400" bIns="25400" rtlCol="0" anchor="t">
            <a:normAutofit/>
          </a:bodyPr>
          <a:lstStyle/>
          <a:p>
            <a:pPr marL="0" indent="0" algn="l">
              <a:buNone/>
            </a:pPr>
            <a:r>
              <a:rPr lang="en-US" sz="1800" dirty="0">
                <a:solidFill>
                  <a:srgbClr val="F0906B"/>
                </a:solidFill>
                <a:latin typeface="Courier New" pitchFamily="34" charset="0"/>
                <a:ea typeface="Courier New" pitchFamily="34" charset="-122"/>
                <a:cs typeface="Courier New" pitchFamily="34" charset="-120"/>
              </a:rPr>
              <a:t>REAL · TEXT ONLY</a:t>
            </a:r>
            <a:endParaRPr lang="en-US" sz="1800" dirty="0"/>
          </a:p>
        </p:txBody>
      </p:sp>
      <p:sp>
        <p:nvSpPr>
          <p:cNvPr id="14" name="Text 12"/>
          <p:cNvSpPr/>
          <p:nvPr/>
        </p:nvSpPr>
        <p:spPr>
          <a:xfrm>
            <a:off x="12420558" y="3758123"/>
            <a:ext cx="4526374" cy="453118"/>
          </a:xfrm>
          <a:prstGeom prst="rect">
            <a:avLst/>
          </a:prstGeom>
          <a:noFill/>
          <a:ln/>
        </p:spPr>
        <p:txBody>
          <a:bodyPr wrap="square" lIns="25400" tIns="25400" rIns="25400" bIns="25400" rtlCol="0" anchor="t">
            <a:normAutofit lnSpcReduction="10000"/>
          </a:bodyPr>
          <a:lstStyle/>
          <a:p>
            <a:pPr marL="0" indent="0" algn="l">
              <a:buNone/>
            </a:pPr>
            <a:r>
              <a:rPr lang="en-US" sz="2850" b="1" dirty="0">
                <a:solidFill>
                  <a:srgbClr val="FCFBFA"/>
                </a:solidFill>
                <a:latin typeface="Arial" pitchFamily="34" charset="0"/>
                <a:ea typeface="Arial" pitchFamily="34" charset="-122"/>
                <a:cs typeface="Arial" pitchFamily="34" charset="-120"/>
              </a:rPr>
              <a:t>World of Logs</a:t>
            </a:r>
            <a:endParaRPr lang="en-US" sz="2850" dirty="0"/>
          </a:p>
        </p:txBody>
      </p:sp>
      <p:sp>
        <p:nvSpPr>
          <p:cNvPr id="15" name="Text 13"/>
          <p:cNvSpPr/>
          <p:nvPr/>
        </p:nvSpPr>
        <p:spPr>
          <a:xfrm>
            <a:off x="12420558" y="4344506"/>
            <a:ext cx="4238332" cy="2038244"/>
          </a:xfrm>
          <a:prstGeom prst="rect">
            <a:avLst/>
          </a:prstGeom>
          <a:noFill/>
          <a:ln/>
        </p:spPr>
        <p:txBody>
          <a:bodyPr wrap="square" lIns="25400" tIns="25400" rIns="25400" bIns="25400" rtlCol="0" anchor="t">
            <a:normAutofit/>
          </a:bodyPr>
          <a:lstStyle/>
          <a:p>
            <a:pPr marL="0" indent="0" algn="l">
              <a:lnSpc>
                <a:spcPct val="133636"/>
              </a:lnSpc>
              <a:buNone/>
            </a:pPr>
            <a:r>
              <a:rPr lang="en-US" sz="2100" dirty="0">
                <a:solidFill>
                  <a:srgbClr val="C9C3BC"/>
                </a:solidFill>
                <a:latin typeface="Arial" pitchFamily="34" charset="0"/>
                <a:ea typeface="Arial" pitchFamily="34" charset="-122"/>
                <a:cs typeface="Arial" pitchFamily="34" charset="-120"/>
              </a:rPr>
              <a:t>24 Apache projects · real incidents 38,642 memory incidents 13,388 test windows (leave-domain-out)</a:t>
            </a:r>
            <a:endParaRPr lang="en-US" sz="2100" dirty="0"/>
          </a:p>
        </p:txBody>
      </p:sp>
      <p:sp>
        <p:nvSpPr>
          <p:cNvPr id="16" name="Text 14"/>
          <p:cNvSpPr/>
          <p:nvPr/>
        </p:nvSpPr>
        <p:spPr>
          <a:xfrm>
            <a:off x="1333500" y="7371989"/>
            <a:ext cx="1173170" cy="330654"/>
          </a:xfrm>
          <a:prstGeom prst="rect">
            <a:avLst/>
          </a:prstGeom>
          <a:noFill/>
          <a:ln/>
        </p:spPr>
        <p:txBody>
          <a:bodyPr wrap="non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RELEASED</a:t>
            </a:r>
            <a:endParaRPr lang="en-US" sz="1800" dirty="0"/>
          </a:p>
        </p:txBody>
      </p:sp>
      <p:sp>
        <p:nvSpPr>
          <p:cNvPr id="17" name="Text 15"/>
          <p:cNvSpPr/>
          <p:nvPr/>
        </p:nvSpPr>
        <p:spPr>
          <a:xfrm>
            <a:off x="2963806" y="7297149"/>
            <a:ext cx="13244513" cy="866647"/>
          </a:xfrm>
          <a:prstGeom prst="rect">
            <a:avLst/>
          </a:prstGeom>
          <a:noFill/>
          <a:ln/>
        </p:spPr>
        <p:txBody>
          <a:bodyPr wrap="square" lIns="25400" tIns="25400" rIns="25400" bIns="25400" rtlCol="0" anchor="t">
            <a:normAutofit lnSpcReduction="10000"/>
          </a:bodyPr>
          <a:lstStyle/>
          <a:p>
            <a:pPr marL="0" indent="0" algn="l">
              <a:lnSpc>
                <a:spcPct val="126875"/>
              </a:lnSpc>
              <a:buNone/>
            </a:pPr>
            <a:r>
              <a:rPr lang="en-US" sz="2250" dirty="0">
                <a:solidFill>
                  <a:srgbClr val="443F3A"/>
                </a:solidFill>
                <a:latin typeface="Arial" pitchFamily="34" charset="0"/>
                <a:ea typeface="Arial" pitchFamily="34" charset="-122"/>
                <a:cs typeface="Arial" pitchFamily="34" charset="-120"/>
              </a:rPr>
              <a:t>The first public datasets pairing logs, metrics, traces, and cluster events with incident tickets and per-window labels — plus all code, baselines, and significance tests.</a:t>
            </a:r>
            <a:endParaRPr lang="en-US" sz="2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CFBFA"/>
        </a:solidFill>
        <a:effectLst/>
      </p:bgPr>
    </p:bg>
    <p:spTree>
      <p:nvGrpSpPr>
        <p:cNvPr id="1" name=""/>
        <p:cNvGrpSpPr/>
        <p:nvPr/>
      </p:nvGrpSpPr>
      <p:grpSpPr>
        <a:xfrm>
          <a:off x="0" y="0"/>
          <a:ext cx="0" cy="0"/>
          <a:chOff x="0" y="0"/>
          <a:chExt cx="0" cy="0"/>
        </a:xfrm>
      </p:grpSpPr>
      <p:sp>
        <p:nvSpPr>
          <p:cNvPr id="2" name="Text 0"/>
          <p:cNvSpPr/>
          <p:nvPr/>
        </p:nvSpPr>
        <p:spPr>
          <a:xfrm>
            <a:off x="1333500" y="952500"/>
            <a:ext cx="17183100" cy="738868"/>
          </a:xfrm>
          <a:prstGeom prst="rect">
            <a:avLst/>
          </a:prstGeom>
          <a:noFill/>
          <a:ln/>
        </p:spPr>
        <p:txBody>
          <a:bodyPr wrap="square" lIns="25400" tIns="25400" rIns="25400" bIns="25400" rtlCol="0" anchor="t">
            <a:normAutofit lnSpcReduction="10000"/>
          </a:bodyPr>
          <a:lstStyle/>
          <a:p>
            <a:pPr marL="0" indent="0" algn="l">
              <a:buNone/>
            </a:pPr>
            <a:r>
              <a:rPr lang="en-US" sz="4800" b="1" kern="0" spc="-75" dirty="0">
                <a:solidFill>
                  <a:srgbClr val="201D1A"/>
                </a:solidFill>
                <a:latin typeface="Arial" pitchFamily="34" charset="0"/>
                <a:ea typeface="Arial" pitchFamily="34" charset="-122"/>
                <a:cs typeface="Arial" pitchFamily="34" charset="-120"/>
              </a:rPr>
              <a:t>How We Evaluate</a:t>
            </a:r>
            <a:endParaRPr lang="en-US" sz="4800" dirty="0"/>
          </a:p>
        </p:txBody>
      </p:sp>
      <p:sp>
        <p:nvSpPr>
          <p:cNvPr id="3" name="Text 1"/>
          <p:cNvSpPr/>
          <p:nvPr/>
        </p:nvSpPr>
        <p:spPr>
          <a:xfrm>
            <a:off x="1333500" y="1881825"/>
            <a:ext cx="17183100" cy="459921"/>
          </a:xfrm>
          <a:prstGeom prst="rect">
            <a:avLst/>
          </a:prstGeom>
          <a:noFill/>
          <a:ln/>
        </p:spPr>
        <p:txBody>
          <a:bodyPr wrap="square" lIns="25400" tIns="25400" rIns="25400" bIns="25400" rtlCol="0" anchor="t">
            <a:normAutofit/>
          </a:bodyPr>
          <a:lstStyle/>
          <a:p>
            <a:pPr marL="0" indent="0" algn="l">
              <a:buNone/>
            </a:pPr>
            <a:r>
              <a:rPr lang="en-US" sz="2550" dirty="0">
                <a:solidFill>
                  <a:srgbClr val="6F6862"/>
                </a:solidFill>
                <a:latin typeface="Arial" pitchFamily="34" charset="0"/>
                <a:ea typeface="Arial" pitchFamily="34" charset="-122"/>
                <a:cs typeface="Arial" pitchFamily="34" charset="-120"/>
              </a:rPr>
              <a:t>Held-out domains, inferred relevance, and corrected significance testing</a:t>
            </a:r>
            <a:endParaRPr lang="en-US" sz="2550" dirty="0"/>
          </a:p>
        </p:txBody>
      </p:sp>
      <p:sp>
        <p:nvSpPr>
          <p:cNvPr id="4" name="Shape 2"/>
          <p:cNvSpPr/>
          <p:nvPr/>
        </p:nvSpPr>
        <p:spPr>
          <a:xfrm>
            <a:off x="1333500" y="2875147"/>
            <a:ext cx="4953000" cy="4373208"/>
          </a:xfrm>
          <a:prstGeom prst="roundRect">
            <a:avLst>
              <a:gd name="adj" fmla="val 4356"/>
            </a:avLst>
          </a:prstGeom>
          <a:solidFill>
            <a:srgbClr val="FFFFFF"/>
          </a:solidFill>
          <a:ln w="13607">
            <a:solidFill>
              <a:srgbClr val="E8E2DC"/>
            </a:solidFill>
            <a:prstDash val="solid"/>
          </a:ln>
        </p:spPr>
        <p:txBody>
          <a:bodyPr/>
          <a:lstStyle/>
          <a:p>
            <a:endParaRPr lang="en-CA"/>
          </a:p>
        </p:txBody>
      </p:sp>
      <p:sp>
        <p:nvSpPr>
          <p:cNvPr id="5" name="Text 3"/>
          <p:cNvSpPr/>
          <p:nvPr/>
        </p:nvSpPr>
        <p:spPr>
          <a:xfrm>
            <a:off x="1766165" y="3345869"/>
            <a:ext cx="4496438"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SPLIT</a:t>
            </a:r>
            <a:endParaRPr lang="en-US" sz="1800" dirty="0"/>
          </a:p>
        </p:txBody>
      </p:sp>
      <p:sp>
        <p:nvSpPr>
          <p:cNvPr id="6" name="Text 4"/>
          <p:cNvSpPr/>
          <p:nvPr/>
        </p:nvSpPr>
        <p:spPr>
          <a:xfrm>
            <a:off x="1766165" y="3809788"/>
            <a:ext cx="4496438" cy="472466"/>
          </a:xfrm>
          <a:prstGeom prst="rect">
            <a:avLst/>
          </a:prstGeom>
          <a:noFill/>
          <a:ln/>
        </p:spPr>
        <p:txBody>
          <a:bodyPr wrap="square" lIns="25400" tIns="25400" rIns="25400" bIns="25400" rtlCol="0" anchor="t">
            <a:normAutofit lnSpcReduction="10000"/>
          </a:bodyPr>
          <a:lstStyle/>
          <a:p>
            <a:pPr marL="0" indent="0" algn="l">
              <a:lnSpc>
                <a:spcPct val="104656"/>
              </a:lnSpc>
              <a:buNone/>
            </a:pPr>
            <a:r>
              <a:rPr lang="en-US" sz="2850" b="1" dirty="0">
                <a:solidFill>
                  <a:srgbClr val="201D1A"/>
                </a:solidFill>
                <a:latin typeface="Arial" pitchFamily="34" charset="0"/>
                <a:ea typeface="Arial" pitchFamily="34" charset="-122"/>
                <a:cs typeface="Arial" pitchFamily="34" charset="-120"/>
              </a:rPr>
              <a:t>Leave-domain-out</a:t>
            </a:r>
            <a:endParaRPr lang="en-US" sz="2850" dirty="0"/>
          </a:p>
        </p:txBody>
      </p:sp>
      <p:sp>
        <p:nvSpPr>
          <p:cNvPr id="7" name="Text 5"/>
          <p:cNvSpPr/>
          <p:nvPr/>
        </p:nvSpPr>
        <p:spPr>
          <a:xfrm>
            <a:off x="1766165" y="4415518"/>
            <a:ext cx="4210301" cy="2438273"/>
          </a:xfrm>
          <a:prstGeom prst="rect">
            <a:avLst/>
          </a:prstGeom>
          <a:noFill/>
          <a:ln/>
        </p:spPr>
        <p:txBody>
          <a:bodyPr wrap="square" lIns="25400" tIns="25400" rIns="25400" bIns="25400" rtlCol="0" anchor="t">
            <a:normAutofit lnSpcReduction="10000"/>
          </a:bodyPr>
          <a:lstStyle/>
          <a:p>
            <a:pPr marL="0" indent="0" algn="l">
              <a:lnSpc>
                <a:spcPct val="133636"/>
              </a:lnSpc>
              <a:buNone/>
            </a:pPr>
            <a:r>
              <a:rPr lang="en-US" sz="2100" dirty="0">
                <a:solidFill>
                  <a:srgbClr val="443F3A"/>
                </a:solidFill>
                <a:latin typeface="Arial" pitchFamily="34" charset="0"/>
                <a:ea typeface="Arial" pitchFamily="34" charset="-122"/>
                <a:cs typeface="Arial" pitchFamily="34" charset="-120"/>
              </a:rPr>
              <a:t>Two entire project families — a message broker and a database engine, 13,388 incidents — are held out, so ARISE matches incidents in projects it never saw during training.</a:t>
            </a:r>
            <a:endParaRPr lang="en-US" sz="2100" dirty="0"/>
          </a:p>
        </p:txBody>
      </p:sp>
      <p:sp>
        <p:nvSpPr>
          <p:cNvPr id="8" name="Shape 6"/>
          <p:cNvSpPr/>
          <p:nvPr/>
        </p:nvSpPr>
        <p:spPr>
          <a:xfrm>
            <a:off x="6667500" y="2875147"/>
            <a:ext cx="4953000" cy="4373208"/>
          </a:xfrm>
          <a:prstGeom prst="roundRect">
            <a:avLst>
              <a:gd name="adj" fmla="val 4356"/>
            </a:avLst>
          </a:prstGeom>
          <a:solidFill>
            <a:srgbClr val="FFFFFF"/>
          </a:solidFill>
          <a:ln w="13607">
            <a:solidFill>
              <a:srgbClr val="E8E2DC"/>
            </a:solidFill>
            <a:prstDash val="solid"/>
          </a:ln>
        </p:spPr>
        <p:txBody>
          <a:bodyPr/>
          <a:lstStyle/>
          <a:p>
            <a:endParaRPr lang="en-CA"/>
          </a:p>
        </p:txBody>
      </p:sp>
      <p:sp>
        <p:nvSpPr>
          <p:cNvPr id="9" name="Text 7"/>
          <p:cNvSpPr/>
          <p:nvPr/>
        </p:nvSpPr>
        <p:spPr>
          <a:xfrm>
            <a:off x="7100165" y="3345869"/>
            <a:ext cx="4496438"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RELEVANCE</a:t>
            </a:r>
            <a:endParaRPr lang="en-US" sz="1800" dirty="0"/>
          </a:p>
        </p:txBody>
      </p:sp>
      <p:sp>
        <p:nvSpPr>
          <p:cNvPr id="10" name="Text 8"/>
          <p:cNvSpPr/>
          <p:nvPr/>
        </p:nvSpPr>
        <p:spPr>
          <a:xfrm>
            <a:off x="7100165" y="3809788"/>
            <a:ext cx="4496438" cy="472466"/>
          </a:xfrm>
          <a:prstGeom prst="rect">
            <a:avLst/>
          </a:prstGeom>
          <a:noFill/>
          <a:ln/>
        </p:spPr>
        <p:txBody>
          <a:bodyPr wrap="square" lIns="25400" tIns="25400" rIns="25400" bIns="25400" rtlCol="0" anchor="t">
            <a:normAutofit lnSpcReduction="10000"/>
          </a:bodyPr>
          <a:lstStyle/>
          <a:p>
            <a:pPr marL="0" indent="0" algn="l">
              <a:lnSpc>
                <a:spcPct val="104656"/>
              </a:lnSpc>
              <a:buNone/>
            </a:pPr>
            <a:r>
              <a:rPr lang="en-US" sz="2850" b="1" dirty="0">
                <a:solidFill>
                  <a:srgbClr val="201D1A"/>
                </a:solidFill>
                <a:latin typeface="Arial" pitchFamily="34" charset="0"/>
                <a:ea typeface="Arial" pitchFamily="34" charset="-122"/>
                <a:cs typeface="Arial" pitchFamily="34" charset="-120"/>
              </a:rPr>
              <a:t>Inferred, then validated</a:t>
            </a:r>
            <a:endParaRPr lang="en-US" sz="2850" dirty="0"/>
          </a:p>
        </p:txBody>
      </p:sp>
      <p:sp>
        <p:nvSpPr>
          <p:cNvPr id="11" name="Text 9"/>
          <p:cNvSpPr/>
          <p:nvPr/>
        </p:nvSpPr>
        <p:spPr>
          <a:xfrm>
            <a:off x="7100165" y="4415518"/>
            <a:ext cx="4210301" cy="2438273"/>
          </a:xfrm>
          <a:prstGeom prst="rect">
            <a:avLst/>
          </a:prstGeom>
          <a:noFill/>
          <a:ln/>
        </p:spPr>
        <p:txBody>
          <a:bodyPr wrap="square" lIns="25400" tIns="25400" rIns="25400" bIns="25400" rtlCol="0" anchor="t">
            <a:normAutofit/>
          </a:bodyPr>
          <a:lstStyle/>
          <a:p>
            <a:pPr marL="0" indent="0" algn="l">
              <a:lnSpc>
                <a:spcPct val="133636"/>
              </a:lnSpc>
              <a:buNone/>
            </a:pPr>
            <a:r>
              <a:rPr lang="en-US" sz="2100" dirty="0">
                <a:solidFill>
                  <a:srgbClr val="443F3A"/>
                </a:solidFill>
                <a:latin typeface="Arial" pitchFamily="34" charset="0"/>
                <a:ea typeface="Arial" pitchFamily="34" charset="-122"/>
                <a:cs typeface="Arial" pitchFamily="34" charset="-120"/>
              </a:rPr>
              <a:t>Coarse: shared project + ≥1 component. Strict: also overlapping symptoms. An LLM-as-judge separates gold from random by 1.24 pts on real incidents.</a:t>
            </a:r>
            <a:endParaRPr lang="en-US" sz="2100" dirty="0"/>
          </a:p>
        </p:txBody>
      </p:sp>
      <p:sp>
        <p:nvSpPr>
          <p:cNvPr id="12" name="Shape 10"/>
          <p:cNvSpPr/>
          <p:nvPr/>
        </p:nvSpPr>
        <p:spPr>
          <a:xfrm>
            <a:off x="12001500" y="2875147"/>
            <a:ext cx="4953000" cy="4373208"/>
          </a:xfrm>
          <a:prstGeom prst="roundRect">
            <a:avLst>
              <a:gd name="adj" fmla="val 4356"/>
            </a:avLst>
          </a:prstGeom>
          <a:solidFill>
            <a:srgbClr val="FFFFFF"/>
          </a:solidFill>
          <a:ln w="13607">
            <a:solidFill>
              <a:srgbClr val="E8E2DC"/>
            </a:solidFill>
            <a:prstDash val="solid"/>
          </a:ln>
        </p:spPr>
        <p:txBody>
          <a:bodyPr/>
          <a:lstStyle/>
          <a:p>
            <a:endParaRPr lang="en-CA"/>
          </a:p>
        </p:txBody>
      </p:sp>
      <p:sp>
        <p:nvSpPr>
          <p:cNvPr id="13" name="Text 11"/>
          <p:cNvSpPr/>
          <p:nvPr/>
        </p:nvSpPr>
        <p:spPr>
          <a:xfrm>
            <a:off x="12434165" y="3345869"/>
            <a:ext cx="4496438"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SIGNIFICANCE</a:t>
            </a:r>
            <a:endParaRPr lang="en-US" sz="1800" dirty="0"/>
          </a:p>
        </p:txBody>
      </p:sp>
      <p:sp>
        <p:nvSpPr>
          <p:cNvPr id="14" name="Text 12"/>
          <p:cNvSpPr/>
          <p:nvPr/>
        </p:nvSpPr>
        <p:spPr>
          <a:xfrm>
            <a:off x="12434165" y="3809788"/>
            <a:ext cx="4496438" cy="472466"/>
          </a:xfrm>
          <a:prstGeom prst="rect">
            <a:avLst/>
          </a:prstGeom>
          <a:noFill/>
          <a:ln/>
        </p:spPr>
        <p:txBody>
          <a:bodyPr wrap="square" lIns="25400" tIns="25400" rIns="25400" bIns="25400" rtlCol="0" anchor="t">
            <a:normAutofit lnSpcReduction="10000"/>
          </a:bodyPr>
          <a:lstStyle/>
          <a:p>
            <a:pPr marL="0" indent="0" algn="l">
              <a:lnSpc>
                <a:spcPct val="104656"/>
              </a:lnSpc>
              <a:buNone/>
            </a:pPr>
            <a:r>
              <a:rPr lang="en-US" sz="2850" b="1" dirty="0">
                <a:solidFill>
                  <a:srgbClr val="201D1A"/>
                </a:solidFill>
                <a:latin typeface="Arial" pitchFamily="34" charset="0"/>
                <a:ea typeface="Arial" pitchFamily="34" charset="-122"/>
                <a:cs typeface="Arial" pitchFamily="34" charset="-120"/>
              </a:rPr>
              <a:t>Corrected for many tests</a:t>
            </a:r>
            <a:endParaRPr lang="en-US" sz="2850" dirty="0"/>
          </a:p>
        </p:txBody>
      </p:sp>
      <p:sp>
        <p:nvSpPr>
          <p:cNvPr id="15" name="Text 13"/>
          <p:cNvSpPr/>
          <p:nvPr/>
        </p:nvSpPr>
        <p:spPr>
          <a:xfrm>
            <a:off x="12434165" y="4415518"/>
            <a:ext cx="4210301" cy="2038244"/>
          </a:xfrm>
          <a:prstGeom prst="rect">
            <a:avLst/>
          </a:prstGeom>
          <a:noFill/>
          <a:ln/>
        </p:spPr>
        <p:txBody>
          <a:bodyPr wrap="square" lIns="25400" tIns="25400" rIns="25400" bIns="25400" rtlCol="0" anchor="t">
            <a:normAutofit lnSpcReduction="10000"/>
          </a:bodyPr>
          <a:lstStyle/>
          <a:p>
            <a:pPr marL="0" indent="0" algn="l">
              <a:lnSpc>
                <a:spcPct val="133636"/>
              </a:lnSpc>
              <a:buNone/>
            </a:pPr>
            <a:r>
              <a:rPr lang="en-US" sz="2100" dirty="0">
                <a:solidFill>
                  <a:srgbClr val="443F3A"/>
                </a:solidFill>
                <a:latin typeface="Arial" pitchFamily="34" charset="0"/>
                <a:ea typeface="Arial" pitchFamily="34" charset="-122"/>
                <a:cs typeface="Arial" pitchFamily="34" charset="-120"/>
              </a:rPr>
              <a:t>Every difference uses a paired bootstrap (1,000 resamples, 95% CI) with Benjamini–Hochberg FDR control across the test family, reported as q-values.</a:t>
            </a:r>
            <a:endParaRPr lang="en-US" sz="2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CFBFA"/>
        </a:solidFill>
        <a:effectLst/>
      </p:bgPr>
    </p:bg>
    <p:spTree>
      <p:nvGrpSpPr>
        <p:cNvPr id="1" name=""/>
        <p:cNvGrpSpPr/>
        <p:nvPr/>
      </p:nvGrpSpPr>
      <p:grpSpPr>
        <a:xfrm>
          <a:off x="0" y="0"/>
          <a:ext cx="0" cy="0"/>
          <a:chOff x="0" y="0"/>
          <a:chExt cx="0" cy="0"/>
        </a:xfrm>
      </p:grpSpPr>
      <p:sp>
        <p:nvSpPr>
          <p:cNvPr id="2" name="Text 0"/>
          <p:cNvSpPr/>
          <p:nvPr/>
        </p:nvSpPr>
        <p:spPr>
          <a:xfrm>
            <a:off x="1333500" y="952500"/>
            <a:ext cx="17183100" cy="738868"/>
          </a:xfrm>
          <a:prstGeom prst="rect">
            <a:avLst/>
          </a:prstGeom>
          <a:noFill/>
          <a:ln/>
        </p:spPr>
        <p:txBody>
          <a:bodyPr wrap="square" lIns="25400" tIns="25400" rIns="25400" bIns="25400" rtlCol="0" anchor="t">
            <a:normAutofit lnSpcReduction="10000"/>
          </a:bodyPr>
          <a:lstStyle/>
          <a:p>
            <a:pPr marL="0" indent="0" algn="l">
              <a:buNone/>
            </a:pPr>
            <a:r>
              <a:rPr lang="en-US" sz="4800" b="1" kern="0" spc="-75" dirty="0">
                <a:solidFill>
                  <a:srgbClr val="201D1A"/>
                </a:solidFill>
                <a:latin typeface="Arial" pitchFamily="34" charset="0"/>
                <a:ea typeface="Arial" pitchFamily="34" charset="-122"/>
                <a:cs typeface="Arial" pitchFamily="34" charset="-120"/>
              </a:rPr>
              <a:t>Retrieval Results on Real Incidents</a:t>
            </a:r>
            <a:endParaRPr lang="en-US" sz="4800" dirty="0"/>
          </a:p>
        </p:txBody>
      </p:sp>
      <p:sp>
        <p:nvSpPr>
          <p:cNvPr id="3" name="Text 1"/>
          <p:cNvSpPr/>
          <p:nvPr/>
        </p:nvSpPr>
        <p:spPr>
          <a:xfrm>
            <a:off x="1333500" y="1881825"/>
            <a:ext cx="17183100" cy="459921"/>
          </a:xfrm>
          <a:prstGeom prst="rect">
            <a:avLst/>
          </a:prstGeom>
          <a:noFill/>
          <a:ln/>
        </p:spPr>
        <p:txBody>
          <a:bodyPr wrap="square" lIns="25400" tIns="25400" rIns="25400" bIns="25400" rtlCol="0" anchor="t">
            <a:normAutofit/>
          </a:bodyPr>
          <a:lstStyle/>
          <a:p>
            <a:pPr marL="0" indent="0" algn="l">
              <a:buNone/>
            </a:pPr>
            <a:r>
              <a:rPr lang="en-US" sz="2550" dirty="0">
                <a:solidFill>
                  <a:srgbClr val="6F6862"/>
                </a:solidFill>
                <a:latin typeface="Arial" pitchFamily="34" charset="0"/>
                <a:ea typeface="Arial" pitchFamily="34" charset="-122"/>
                <a:cs typeface="Arial" pitchFamily="34" charset="-120"/>
              </a:rPr>
              <a:t>Hit@5 on World of Logs, 5,150 held-out queries</a:t>
            </a:r>
            <a:endParaRPr lang="en-US" sz="2550" dirty="0"/>
          </a:p>
        </p:txBody>
      </p:sp>
      <p:sp>
        <p:nvSpPr>
          <p:cNvPr id="4" name="Text 2"/>
          <p:cNvSpPr/>
          <p:nvPr/>
        </p:nvSpPr>
        <p:spPr>
          <a:xfrm>
            <a:off x="1028700" y="2889286"/>
            <a:ext cx="3352800" cy="371475"/>
          </a:xfrm>
          <a:prstGeom prst="rect">
            <a:avLst/>
          </a:prstGeom>
          <a:noFill/>
          <a:ln/>
        </p:spPr>
        <p:txBody>
          <a:bodyPr wrap="square" lIns="25400" tIns="25400" rIns="25400" bIns="25400" rtlCol="0" anchor="t">
            <a:normAutofit/>
          </a:bodyPr>
          <a:lstStyle/>
          <a:p>
            <a:pPr marL="0" indent="0" algn="r">
              <a:buNone/>
            </a:pPr>
            <a:r>
              <a:rPr lang="en-US" sz="2025" dirty="0">
                <a:solidFill>
                  <a:srgbClr val="6F6862"/>
                </a:solidFill>
                <a:latin typeface="Arial" pitchFamily="34" charset="0"/>
                <a:ea typeface="Arial" pitchFamily="34" charset="-122"/>
                <a:cs typeface="Arial" pitchFamily="34" charset="-120"/>
              </a:rPr>
              <a:t>TF–IDF (lexical)</a:t>
            </a:r>
            <a:endParaRPr lang="en-US" sz="2025" dirty="0"/>
          </a:p>
        </p:txBody>
      </p:sp>
      <p:sp>
        <p:nvSpPr>
          <p:cNvPr id="5" name="Shape 3"/>
          <p:cNvSpPr/>
          <p:nvPr/>
        </p:nvSpPr>
        <p:spPr>
          <a:xfrm>
            <a:off x="4610058" y="2836983"/>
            <a:ext cx="6414811" cy="438086"/>
          </a:xfrm>
          <a:prstGeom prst="roundRect">
            <a:avLst>
              <a:gd name="adj" fmla="val 17394"/>
            </a:avLst>
          </a:prstGeom>
          <a:solidFill>
            <a:srgbClr val="F1EDE8"/>
          </a:solidFill>
          <a:ln/>
        </p:spPr>
        <p:txBody>
          <a:bodyPr/>
          <a:lstStyle/>
          <a:p>
            <a:endParaRPr lang="en-CA"/>
          </a:p>
        </p:txBody>
      </p:sp>
      <p:sp>
        <p:nvSpPr>
          <p:cNvPr id="6" name="Shape 4"/>
          <p:cNvSpPr/>
          <p:nvPr/>
        </p:nvSpPr>
        <p:spPr>
          <a:xfrm>
            <a:off x="4610058" y="2836983"/>
            <a:ext cx="4913667" cy="438086"/>
          </a:xfrm>
          <a:prstGeom prst="roundRect">
            <a:avLst>
              <a:gd name="adj" fmla="val 17394"/>
            </a:avLst>
          </a:prstGeom>
          <a:solidFill>
            <a:srgbClr val="C9C3BC"/>
          </a:solidFill>
          <a:ln/>
        </p:spPr>
        <p:txBody>
          <a:bodyPr/>
          <a:lstStyle/>
          <a:p>
            <a:endParaRPr lang="en-CA"/>
          </a:p>
        </p:txBody>
      </p:sp>
      <p:sp>
        <p:nvSpPr>
          <p:cNvPr id="7" name="Text 5"/>
          <p:cNvSpPr/>
          <p:nvPr/>
        </p:nvSpPr>
        <p:spPr>
          <a:xfrm>
            <a:off x="11253426" y="2889286"/>
            <a:ext cx="1028700" cy="371475"/>
          </a:xfrm>
          <a:prstGeom prst="rect">
            <a:avLst/>
          </a:prstGeom>
          <a:noFill/>
          <a:ln/>
        </p:spPr>
        <p:txBody>
          <a:bodyPr wrap="square" lIns="25400" tIns="25400" rIns="25400" bIns="25400" rtlCol="0" anchor="t">
            <a:normAutofit/>
          </a:bodyPr>
          <a:lstStyle/>
          <a:p>
            <a:pPr marL="0" indent="0" algn="l">
              <a:buNone/>
            </a:pPr>
            <a:r>
              <a:rPr lang="en-US" sz="2025" dirty="0">
                <a:solidFill>
                  <a:srgbClr val="6F6862"/>
                </a:solidFill>
                <a:latin typeface="Courier New" pitchFamily="34" charset="0"/>
                <a:ea typeface="Courier New" pitchFamily="34" charset="-122"/>
                <a:cs typeface="Courier New" pitchFamily="34" charset="-120"/>
              </a:rPr>
              <a:t>0.766</a:t>
            </a:r>
            <a:endParaRPr lang="en-US" sz="2025" dirty="0"/>
          </a:p>
        </p:txBody>
      </p:sp>
      <p:sp>
        <p:nvSpPr>
          <p:cNvPr id="8" name="Text 6"/>
          <p:cNvSpPr/>
          <p:nvPr/>
        </p:nvSpPr>
        <p:spPr>
          <a:xfrm>
            <a:off x="1028700" y="3498737"/>
            <a:ext cx="3352800" cy="371475"/>
          </a:xfrm>
          <a:prstGeom prst="rect">
            <a:avLst/>
          </a:prstGeom>
          <a:noFill/>
          <a:ln/>
        </p:spPr>
        <p:txBody>
          <a:bodyPr wrap="square" lIns="25400" tIns="25400" rIns="25400" bIns="25400" rtlCol="0" anchor="t">
            <a:normAutofit/>
          </a:bodyPr>
          <a:lstStyle/>
          <a:p>
            <a:pPr marL="0" indent="0" algn="r">
              <a:buNone/>
            </a:pPr>
            <a:r>
              <a:rPr lang="en-US" sz="2025" dirty="0">
                <a:solidFill>
                  <a:srgbClr val="6F6862"/>
                </a:solidFill>
                <a:latin typeface="Arial" pitchFamily="34" charset="0"/>
                <a:ea typeface="Arial" pitchFamily="34" charset="-122"/>
                <a:cs typeface="Arial" pitchFamily="34" charset="-120"/>
              </a:rPr>
              <a:t>Best zero-shot dense (E5)</a:t>
            </a:r>
            <a:endParaRPr lang="en-US" sz="2025" dirty="0"/>
          </a:p>
        </p:txBody>
      </p:sp>
      <p:sp>
        <p:nvSpPr>
          <p:cNvPr id="9" name="Shape 7"/>
          <p:cNvSpPr/>
          <p:nvPr/>
        </p:nvSpPr>
        <p:spPr>
          <a:xfrm>
            <a:off x="4610058" y="3446434"/>
            <a:ext cx="6414811" cy="438086"/>
          </a:xfrm>
          <a:prstGeom prst="roundRect">
            <a:avLst>
              <a:gd name="adj" fmla="val 17394"/>
            </a:avLst>
          </a:prstGeom>
          <a:solidFill>
            <a:srgbClr val="F1EDE8"/>
          </a:solidFill>
          <a:ln/>
        </p:spPr>
        <p:txBody>
          <a:bodyPr/>
          <a:lstStyle/>
          <a:p>
            <a:endParaRPr lang="en-CA"/>
          </a:p>
        </p:txBody>
      </p:sp>
      <p:sp>
        <p:nvSpPr>
          <p:cNvPr id="10" name="Shape 8"/>
          <p:cNvSpPr/>
          <p:nvPr/>
        </p:nvSpPr>
        <p:spPr>
          <a:xfrm>
            <a:off x="4610058" y="3446434"/>
            <a:ext cx="5375565" cy="438086"/>
          </a:xfrm>
          <a:prstGeom prst="roundRect">
            <a:avLst>
              <a:gd name="adj" fmla="val 17394"/>
            </a:avLst>
          </a:prstGeom>
          <a:solidFill>
            <a:srgbClr val="C9C3BC"/>
          </a:solidFill>
          <a:ln/>
        </p:spPr>
        <p:txBody>
          <a:bodyPr/>
          <a:lstStyle/>
          <a:p>
            <a:endParaRPr lang="en-CA"/>
          </a:p>
        </p:txBody>
      </p:sp>
      <p:sp>
        <p:nvSpPr>
          <p:cNvPr id="11" name="Text 9"/>
          <p:cNvSpPr/>
          <p:nvPr/>
        </p:nvSpPr>
        <p:spPr>
          <a:xfrm>
            <a:off x="11253426" y="3498737"/>
            <a:ext cx="1028700" cy="371475"/>
          </a:xfrm>
          <a:prstGeom prst="rect">
            <a:avLst/>
          </a:prstGeom>
          <a:noFill/>
          <a:ln/>
        </p:spPr>
        <p:txBody>
          <a:bodyPr wrap="square" lIns="25400" tIns="25400" rIns="25400" bIns="25400" rtlCol="0" anchor="t">
            <a:normAutofit/>
          </a:bodyPr>
          <a:lstStyle/>
          <a:p>
            <a:pPr marL="0" indent="0" algn="l">
              <a:buNone/>
            </a:pPr>
            <a:r>
              <a:rPr lang="en-US" sz="2025" dirty="0">
                <a:solidFill>
                  <a:srgbClr val="6F6862"/>
                </a:solidFill>
                <a:latin typeface="Courier New" pitchFamily="34" charset="0"/>
                <a:ea typeface="Courier New" pitchFamily="34" charset="-122"/>
                <a:cs typeface="Courier New" pitchFamily="34" charset="-120"/>
              </a:rPr>
              <a:t>0.838</a:t>
            </a:r>
            <a:endParaRPr lang="en-US" sz="2025" dirty="0"/>
          </a:p>
        </p:txBody>
      </p:sp>
      <p:sp>
        <p:nvSpPr>
          <p:cNvPr id="12" name="Text 10"/>
          <p:cNvSpPr/>
          <p:nvPr/>
        </p:nvSpPr>
        <p:spPr>
          <a:xfrm>
            <a:off x="1028700" y="4108188"/>
            <a:ext cx="3352800" cy="371475"/>
          </a:xfrm>
          <a:prstGeom prst="rect">
            <a:avLst/>
          </a:prstGeom>
          <a:noFill/>
          <a:ln/>
        </p:spPr>
        <p:txBody>
          <a:bodyPr wrap="square" lIns="25400" tIns="25400" rIns="25400" bIns="25400" rtlCol="0" anchor="t">
            <a:normAutofit/>
          </a:bodyPr>
          <a:lstStyle/>
          <a:p>
            <a:pPr marL="0" indent="0" algn="r">
              <a:buNone/>
            </a:pPr>
            <a:r>
              <a:rPr lang="en-US" sz="2025" dirty="0">
                <a:solidFill>
                  <a:srgbClr val="6F6862"/>
                </a:solidFill>
                <a:latin typeface="Arial" pitchFamily="34" charset="0"/>
                <a:ea typeface="Arial" pitchFamily="34" charset="-122"/>
                <a:cs typeface="Arial" pitchFamily="34" charset="-120"/>
              </a:rPr>
              <a:t>RAG LLM (Qwen2.5-7B)</a:t>
            </a:r>
            <a:endParaRPr lang="en-US" sz="2025" dirty="0"/>
          </a:p>
        </p:txBody>
      </p:sp>
      <p:sp>
        <p:nvSpPr>
          <p:cNvPr id="13" name="Shape 11"/>
          <p:cNvSpPr/>
          <p:nvPr/>
        </p:nvSpPr>
        <p:spPr>
          <a:xfrm>
            <a:off x="4610058" y="4055885"/>
            <a:ext cx="6414811" cy="438086"/>
          </a:xfrm>
          <a:prstGeom prst="roundRect">
            <a:avLst>
              <a:gd name="adj" fmla="val 17394"/>
            </a:avLst>
          </a:prstGeom>
          <a:solidFill>
            <a:srgbClr val="F1EDE8"/>
          </a:solidFill>
          <a:ln/>
        </p:spPr>
        <p:txBody>
          <a:bodyPr/>
          <a:lstStyle/>
          <a:p>
            <a:endParaRPr lang="en-CA"/>
          </a:p>
        </p:txBody>
      </p:sp>
      <p:sp>
        <p:nvSpPr>
          <p:cNvPr id="14" name="Shape 12"/>
          <p:cNvSpPr/>
          <p:nvPr/>
        </p:nvSpPr>
        <p:spPr>
          <a:xfrm>
            <a:off x="4610058" y="4055885"/>
            <a:ext cx="5491014" cy="438086"/>
          </a:xfrm>
          <a:prstGeom prst="roundRect">
            <a:avLst>
              <a:gd name="adj" fmla="val 17394"/>
            </a:avLst>
          </a:prstGeom>
          <a:solidFill>
            <a:srgbClr val="C9C3BC"/>
          </a:solidFill>
          <a:ln/>
        </p:spPr>
        <p:txBody>
          <a:bodyPr/>
          <a:lstStyle/>
          <a:p>
            <a:endParaRPr lang="en-CA"/>
          </a:p>
        </p:txBody>
      </p:sp>
      <p:sp>
        <p:nvSpPr>
          <p:cNvPr id="15" name="Text 13"/>
          <p:cNvSpPr/>
          <p:nvPr/>
        </p:nvSpPr>
        <p:spPr>
          <a:xfrm>
            <a:off x="11253426" y="4108188"/>
            <a:ext cx="1028700" cy="371475"/>
          </a:xfrm>
          <a:prstGeom prst="rect">
            <a:avLst/>
          </a:prstGeom>
          <a:noFill/>
          <a:ln/>
        </p:spPr>
        <p:txBody>
          <a:bodyPr wrap="square" lIns="25400" tIns="25400" rIns="25400" bIns="25400" rtlCol="0" anchor="t">
            <a:normAutofit/>
          </a:bodyPr>
          <a:lstStyle/>
          <a:p>
            <a:pPr marL="0" indent="0" algn="l">
              <a:buNone/>
            </a:pPr>
            <a:r>
              <a:rPr lang="en-US" sz="2025" dirty="0">
                <a:solidFill>
                  <a:srgbClr val="6F6862"/>
                </a:solidFill>
                <a:latin typeface="Courier New" pitchFamily="34" charset="0"/>
                <a:ea typeface="Courier New" pitchFamily="34" charset="-122"/>
                <a:cs typeface="Courier New" pitchFamily="34" charset="-120"/>
              </a:rPr>
              <a:t>0.856</a:t>
            </a:r>
            <a:endParaRPr lang="en-US" sz="2025" dirty="0"/>
          </a:p>
        </p:txBody>
      </p:sp>
      <p:sp>
        <p:nvSpPr>
          <p:cNvPr id="16" name="Text 14"/>
          <p:cNvSpPr/>
          <p:nvPr/>
        </p:nvSpPr>
        <p:spPr>
          <a:xfrm>
            <a:off x="1028700" y="4717639"/>
            <a:ext cx="3352800" cy="371475"/>
          </a:xfrm>
          <a:prstGeom prst="rect">
            <a:avLst/>
          </a:prstGeom>
          <a:noFill/>
          <a:ln/>
        </p:spPr>
        <p:txBody>
          <a:bodyPr wrap="square" lIns="25400" tIns="25400" rIns="25400" bIns="25400" rtlCol="0" anchor="t">
            <a:normAutofit/>
          </a:bodyPr>
          <a:lstStyle/>
          <a:p>
            <a:pPr marL="0" indent="0" algn="r">
              <a:buNone/>
            </a:pPr>
            <a:r>
              <a:rPr lang="en-US" sz="2025" dirty="0">
                <a:solidFill>
                  <a:srgbClr val="6F6862"/>
                </a:solidFill>
                <a:latin typeface="Arial" pitchFamily="34" charset="0"/>
                <a:ea typeface="Arial" pitchFamily="34" charset="-122"/>
                <a:cs typeface="Arial" pitchFamily="34" charset="-120"/>
              </a:rPr>
              <a:t>Cross-encoder rerank</a:t>
            </a:r>
            <a:endParaRPr lang="en-US" sz="2025" dirty="0"/>
          </a:p>
        </p:txBody>
      </p:sp>
      <p:sp>
        <p:nvSpPr>
          <p:cNvPr id="17" name="Shape 15"/>
          <p:cNvSpPr/>
          <p:nvPr/>
        </p:nvSpPr>
        <p:spPr>
          <a:xfrm>
            <a:off x="4610058" y="4665337"/>
            <a:ext cx="6414811" cy="438086"/>
          </a:xfrm>
          <a:prstGeom prst="roundRect">
            <a:avLst>
              <a:gd name="adj" fmla="val 17394"/>
            </a:avLst>
          </a:prstGeom>
          <a:solidFill>
            <a:srgbClr val="F1EDE8"/>
          </a:solidFill>
          <a:ln/>
        </p:spPr>
        <p:txBody>
          <a:bodyPr/>
          <a:lstStyle/>
          <a:p>
            <a:endParaRPr lang="en-CA"/>
          </a:p>
        </p:txBody>
      </p:sp>
      <p:sp>
        <p:nvSpPr>
          <p:cNvPr id="18" name="Shape 16"/>
          <p:cNvSpPr/>
          <p:nvPr/>
        </p:nvSpPr>
        <p:spPr>
          <a:xfrm>
            <a:off x="4610058" y="4665337"/>
            <a:ext cx="5606462" cy="438086"/>
          </a:xfrm>
          <a:prstGeom prst="roundRect">
            <a:avLst>
              <a:gd name="adj" fmla="val 17394"/>
            </a:avLst>
          </a:prstGeom>
          <a:solidFill>
            <a:srgbClr val="C9C3BC"/>
          </a:solidFill>
          <a:ln/>
        </p:spPr>
        <p:txBody>
          <a:bodyPr/>
          <a:lstStyle/>
          <a:p>
            <a:endParaRPr lang="en-CA"/>
          </a:p>
        </p:txBody>
      </p:sp>
      <p:sp>
        <p:nvSpPr>
          <p:cNvPr id="19" name="Text 17"/>
          <p:cNvSpPr/>
          <p:nvPr/>
        </p:nvSpPr>
        <p:spPr>
          <a:xfrm>
            <a:off x="11253426" y="4717639"/>
            <a:ext cx="1028700" cy="371475"/>
          </a:xfrm>
          <a:prstGeom prst="rect">
            <a:avLst/>
          </a:prstGeom>
          <a:noFill/>
          <a:ln/>
        </p:spPr>
        <p:txBody>
          <a:bodyPr wrap="square" lIns="25400" tIns="25400" rIns="25400" bIns="25400" rtlCol="0" anchor="t">
            <a:normAutofit/>
          </a:bodyPr>
          <a:lstStyle/>
          <a:p>
            <a:pPr marL="0" indent="0" algn="l">
              <a:buNone/>
            </a:pPr>
            <a:r>
              <a:rPr lang="en-US" sz="2025" dirty="0">
                <a:solidFill>
                  <a:srgbClr val="6F6862"/>
                </a:solidFill>
                <a:latin typeface="Courier New" pitchFamily="34" charset="0"/>
                <a:ea typeface="Courier New" pitchFamily="34" charset="-122"/>
                <a:cs typeface="Courier New" pitchFamily="34" charset="-120"/>
              </a:rPr>
              <a:t>0.874</a:t>
            </a:r>
            <a:endParaRPr lang="en-US" sz="2025" dirty="0"/>
          </a:p>
        </p:txBody>
      </p:sp>
      <p:sp>
        <p:nvSpPr>
          <p:cNvPr id="20" name="Text 18"/>
          <p:cNvSpPr/>
          <p:nvPr/>
        </p:nvSpPr>
        <p:spPr>
          <a:xfrm>
            <a:off x="1028700" y="5347501"/>
            <a:ext cx="3352800" cy="330654"/>
          </a:xfrm>
          <a:prstGeom prst="rect">
            <a:avLst/>
          </a:prstGeom>
          <a:noFill/>
          <a:ln/>
        </p:spPr>
        <p:txBody>
          <a:bodyPr wrap="square" lIns="25400" tIns="25400" rIns="25400" bIns="25400" rtlCol="0" anchor="t">
            <a:normAutofit lnSpcReduction="10000"/>
          </a:bodyPr>
          <a:lstStyle/>
          <a:p>
            <a:pPr marL="0" indent="0" algn="r">
              <a:buNone/>
            </a:pPr>
            <a:r>
              <a:rPr lang="en-US" sz="2025" b="1" dirty="0">
                <a:solidFill>
                  <a:srgbClr val="201D1A"/>
                </a:solidFill>
                <a:latin typeface="Arial" pitchFamily="34" charset="0"/>
                <a:ea typeface="Arial" pitchFamily="34" charset="-122"/>
                <a:cs typeface="Arial" pitchFamily="34" charset="-120"/>
              </a:rPr>
              <a:t>Dense bi-encoder (ours)</a:t>
            </a:r>
            <a:endParaRPr lang="en-US" sz="2025" dirty="0"/>
          </a:p>
        </p:txBody>
      </p:sp>
      <p:sp>
        <p:nvSpPr>
          <p:cNvPr id="21" name="Shape 19"/>
          <p:cNvSpPr/>
          <p:nvPr/>
        </p:nvSpPr>
        <p:spPr>
          <a:xfrm>
            <a:off x="4610058" y="5274788"/>
            <a:ext cx="6414811" cy="438086"/>
          </a:xfrm>
          <a:prstGeom prst="roundRect">
            <a:avLst>
              <a:gd name="adj" fmla="val 17394"/>
            </a:avLst>
          </a:prstGeom>
          <a:solidFill>
            <a:srgbClr val="F1EDE8"/>
          </a:solidFill>
          <a:ln/>
        </p:spPr>
        <p:txBody>
          <a:bodyPr/>
          <a:lstStyle/>
          <a:p>
            <a:endParaRPr lang="en-CA"/>
          </a:p>
        </p:txBody>
      </p:sp>
      <p:sp>
        <p:nvSpPr>
          <p:cNvPr id="22" name="Shape 20"/>
          <p:cNvSpPr/>
          <p:nvPr/>
        </p:nvSpPr>
        <p:spPr>
          <a:xfrm>
            <a:off x="4610058" y="5274788"/>
            <a:ext cx="5805360" cy="438086"/>
          </a:xfrm>
          <a:prstGeom prst="roundRect">
            <a:avLst>
              <a:gd name="adj" fmla="val 17394"/>
            </a:avLst>
          </a:prstGeom>
          <a:solidFill>
            <a:srgbClr val="F0906B"/>
          </a:solidFill>
          <a:ln/>
        </p:spPr>
        <p:txBody>
          <a:bodyPr/>
          <a:lstStyle/>
          <a:p>
            <a:endParaRPr lang="en-CA"/>
          </a:p>
        </p:txBody>
      </p:sp>
      <p:sp>
        <p:nvSpPr>
          <p:cNvPr id="23" name="Text 21"/>
          <p:cNvSpPr/>
          <p:nvPr/>
        </p:nvSpPr>
        <p:spPr>
          <a:xfrm>
            <a:off x="11253426" y="5327091"/>
            <a:ext cx="1028700" cy="371475"/>
          </a:xfrm>
          <a:prstGeom prst="rect">
            <a:avLst/>
          </a:prstGeom>
          <a:noFill/>
          <a:ln/>
        </p:spPr>
        <p:txBody>
          <a:bodyPr wrap="square" lIns="25400" tIns="25400" rIns="25400" bIns="25400" rtlCol="0" anchor="t">
            <a:normAutofit/>
          </a:bodyPr>
          <a:lstStyle/>
          <a:p>
            <a:pPr marL="0" indent="0" algn="l">
              <a:buNone/>
            </a:pPr>
            <a:r>
              <a:rPr lang="en-US" sz="2025" dirty="0">
                <a:solidFill>
                  <a:srgbClr val="201D1A"/>
                </a:solidFill>
                <a:latin typeface="Courier New" pitchFamily="34" charset="0"/>
                <a:ea typeface="Courier New" pitchFamily="34" charset="-122"/>
                <a:cs typeface="Courier New" pitchFamily="34" charset="-120"/>
              </a:rPr>
              <a:t>0.905</a:t>
            </a:r>
            <a:endParaRPr lang="en-US" sz="2025" dirty="0"/>
          </a:p>
        </p:txBody>
      </p:sp>
      <p:sp>
        <p:nvSpPr>
          <p:cNvPr id="24" name="Text 22"/>
          <p:cNvSpPr/>
          <p:nvPr/>
        </p:nvSpPr>
        <p:spPr>
          <a:xfrm>
            <a:off x="1028700" y="5956952"/>
            <a:ext cx="3352800" cy="330654"/>
          </a:xfrm>
          <a:prstGeom prst="rect">
            <a:avLst/>
          </a:prstGeom>
          <a:noFill/>
          <a:ln/>
        </p:spPr>
        <p:txBody>
          <a:bodyPr wrap="square" lIns="25400" tIns="25400" rIns="25400" bIns="25400" rtlCol="0" anchor="t">
            <a:normAutofit lnSpcReduction="10000"/>
          </a:bodyPr>
          <a:lstStyle/>
          <a:p>
            <a:pPr marL="0" indent="0" algn="r">
              <a:buNone/>
            </a:pPr>
            <a:r>
              <a:rPr lang="en-US" sz="2025" b="1" dirty="0">
                <a:solidFill>
                  <a:srgbClr val="201D1A"/>
                </a:solidFill>
                <a:latin typeface="Arial" pitchFamily="34" charset="0"/>
                <a:ea typeface="Arial" pitchFamily="34" charset="-122"/>
                <a:cs typeface="Arial" pitchFamily="34" charset="-120"/>
              </a:rPr>
              <a:t>Hybrid fusion (ours)</a:t>
            </a:r>
            <a:endParaRPr lang="en-US" sz="2025" dirty="0"/>
          </a:p>
        </p:txBody>
      </p:sp>
      <p:sp>
        <p:nvSpPr>
          <p:cNvPr id="25" name="Shape 23"/>
          <p:cNvSpPr/>
          <p:nvPr/>
        </p:nvSpPr>
        <p:spPr>
          <a:xfrm>
            <a:off x="4610058" y="5884239"/>
            <a:ext cx="6414811" cy="438086"/>
          </a:xfrm>
          <a:prstGeom prst="roundRect">
            <a:avLst>
              <a:gd name="adj" fmla="val 17394"/>
            </a:avLst>
          </a:prstGeom>
          <a:solidFill>
            <a:srgbClr val="F1EDE8"/>
          </a:solidFill>
          <a:ln/>
        </p:spPr>
        <p:txBody>
          <a:bodyPr/>
          <a:lstStyle/>
          <a:p>
            <a:endParaRPr lang="en-CA"/>
          </a:p>
        </p:txBody>
      </p:sp>
      <p:sp>
        <p:nvSpPr>
          <p:cNvPr id="26" name="Shape 24"/>
          <p:cNvSpPr/>
          <p:nvPr/>
        </p:nvSpPr>
        <p:spPr>
          <a:xfrm>
            <a:off x="4610058" y="5884239"/>
            <a:ext cx="6222292" cy="438086"/>
          </a:xfrm>
          <a:prstGeom prst="roundRect">
            <a:avLst>
              <a:gd name="adj" fmla="val 17394"/>
            </a:avLst>
          </a:prstGeom>
          <a:solidFill>
            <a:srgbClr val="E05A2B"/>
          </a:solidFill>
          <a:ln/>
        </p:spPr>
        <p:txBody>
          <a:bodyPr/>
          <a:lstStyle/>
          <a:p>
            <a:endParaRPr lang="en-CA"/>
          </a:p>
        </p:txBody>
      </p:sp>
      <p:sp>
        <p:nvSpPr>
          <p:cNvPr id="27" name="Text 25"/>
          <p:cNvSpPr/>
          <p:nvPr/>
        </p:nvSpPr>
        <p:spPr>
          <a:xfrm>
            <a:off x="11253426" y="5936542"/>
            <a:ext cx="1028700" cy="371475"/>
          </a:xfrm>
          <a:prstGeom prst="rect">
            <a:avLst/>
          </a:prstGeom>
          <a:noFill/>
          <a:ln/>
        </p:spPr>
        <p:txBody>
          <a:bodyPr wrap="square" lIns="25400" tIns="25400" rIns="25400" bIns="25400" rtlCol="0" anchor="t">
            <a:normAutofit/>
          </a:bodyPr>
          <a:lstStyle/>
          <a:p>
            <a:pPr marL="0" indent="0" algn="l">
              <a:buNone/>
            </a:pPr>
            <a:r>
              <a:rPr lang="en-US" sz="2025" dirty="0">
                <a:solidFill>
                  <a:srgbClr val="E05A2B"/>
                </a:solidFill>
                <a:latin typeface="Courier New" pitchFamily="34" charset="0"/>
                <a:ea typeface="Courier New" pitchFamily="34" charset="-122"/>
                <a:cs typeface="Courier New" pitchFamily="34" charset="-120"/>
              </a:rPr>
              <a:t>0.970</a:t>
            </a:r>
            <a:endParaRPr lang="en-US" sz="2025" dirty="0"/>
          </a:p>
        </p:txBody>
      </p:sp>
      <p:sp>
        <p:nvSpPr>
          <p:cNvPr id="28" name="Shape 26"/>
          <p:cNvSpPr/>
          <p:nvPr/>
        </p:nvSpPr>
        <p:spPr>
          <a:xfrm>
            <a:off x="12967926" y="2913098"/>
            <a:ext cx="3986574" cy="34018"/>
          </a:xfrm>
          <a:prstGeom prst="rect">
            <a:avLst/>
          </a:prstGeom>
          <a:solidFill>
            <a:srgbClr val="E05A2B"/>
          </a:solidFill>
          <a:ln/>
        </p:spPr>
        <p:txBody>
          <a:bodyPr/>
          <a:lstStyle/>
          <a:p>
            <a:endParaRPr lang="en-CA"/>
          </a:p>
        </p:txBody>
      </p:sp>
      <p:sp>
        <p:nvSpPr>
          <p:cNvPr id="29" name="Text 27"/>
          <p:cNvSpPr/>
          <p:nvPr/>
        </p:nvSpPr>
        <p:spPr>
          <a:xfrm>
            <a:off x="12967926" y="3175673"/>
            <a:ext cx="4385232" cy="762043"/>
          </a:xfrm>
          <a:prstGeom prst="rect">
            <a:avLst/>
          </a:prstGeom>
          <a:noFill/>
          <a:ln/>
        </p:spPr>
        <p:txBody>
          <a:bodyPr wrap="square" lIns="25400" tIns="25400" rIns="25400" bIns="25400" rtlCol="0" anchor="t">
            <a:normAutofit lnSpcReduction="10000"/>
          </a:bodyPr>
          <a:lstStyle/>
          <a:p>
            <a:pPr marL="0" indent="0" algn="l">
              <a:lnSpc>
                <a:spcPct val="87213"/>
              </a:lnSpc>
              <a:buNone/>
            </a:pPr>
            <a:r>
              <a:rPr lang="en-US" sz="5700" b="1" dirty="0">
                <a:solidFill>
                  <a:srgbClr val="E05A2B"/>
                </a:solidFill>
                <a:latin typeface="Arial" pitchFamily="34" charset="0"/>
                <a:ea typeface="Arial" pitchFamily="34" charset="-122"/>
                <a:cs typeface="Arial" pitchFamily="34" charset="-120"/>
              </a:rPr>
              <a:t>97%</a:t>
            </a:r>
            <a:endParaRPr lang="en-US" sz="5700" dirty="0"/>
          </a:p>
        </p:txBody>
      </p:sp>
      <p:sp>
        <p:nvSpPr>
          <p:cNvPr id="30" name="Text 28"/>
          <p:cNvSpPr/>
          <p:nvPr/>
        </p:nvSpPr>
        <p:spPr>
          <a:xfrm>
            <a:off x="12967926" y="4013895"/>
            <a:ext cx="4106171" cy="784792"/>
          </a:xfrm>
          <a:prstGeom prst="rect">
            <a:avLst/>
          </a:prstGeom>
          <a:noFill/>
          <a:ln/>
        </p:spPr>
        <p:txBody>
          <a:bodyPr wrap="square" lIns="25400" tIns="25400" rIns="25400" bIns="25400" rtlCol="0" anchor="t">
            <a:normAutofit lnSpcReduction="10000"/>
          </a:bodyPr>
          <a:lstStyle/>
          <a:p>
            <a:pPr marL="0" indent="0" algn="l">
              <a:lnSpc>
                <a:spcPct val="124727"/>
              </a:lnSpc>
              <a:buNone/>
            </a:pPr>
            <a:r>
              <a:rPr lang="en-US" sz="2100" dirty="0">
                <a:solidFill>
                  <a:srgbClr val="6F6862"/>
                </a:solidFill>
                <a:latin typeface="Arial" pitchFamily="34" charset="0"/>
                <a:ea typeface="Arial" pitchFamily="34" charset="-122"/>
                <a:cs typeface="Arial" pitchFamily="34" charset="-120"/>
              </a:rPr>
              <a:t>relevant prior incident in the top five</a:t>
            </a:r>
            <a:endParaRPr lang="en-US" sz="2100" dirty="0"/>
          </a:p>
        </p:txBody>
      </p:sp>
      <p:sp>
        <p:nvSpPr>
          <p:cNvPr id="31" name="Text 29"/>
          <p:cNvSpPr/>
          <p:nvPr/>
        </p:nvSpPr>
        <p:spPr>
          <a:xfrm>
            <a:off x="12967926" y="5141587"/>
            <a:ext cx="4106171" cy="1580810"/>
          </a:xfrm>
          <a:prstGeom prst="rect">
            <a:avLst/>
          </a:prstGeom>
          <a:noFill/>
          <a:ln/>
        </p:spPr>
        <p:txBody>
          <a:bodyPr wrap="square" lIns="25400" tIns="25400" rIns="25400" bIns="25400" rtlCol="0" anchor="t">
            <a:normAutofit lnSpcReduction="10000"/>
          </a:bodyPr>
          <a:lstStyle/>
          <a:p>
            <a:pPr marL="0" indent="0" algn="l">
              <a:lnSpc>
                <a:spcPct val="131860"/>
              </a:lnSpc>
              <a:buNone/>
            </a:pPr>
            <a:r>
              <a:rPr lang="en-US" sz="2025" dirty="0">
                <a:solidFill>
                  <a:srgbClr val="443F3A"/>
                </a:solidFill>
                <a:latin typeface="Arial" pitchFamily="34" charset="0"/>
                <a:ea typeface="Arial" pitchFamily="34" charset="-122"/>
                <a:cs typeface="Arial" pitchFamily="34" charset="-120"/>
              </a:rPr>
              <a:t>Gain over dense alone: +0.065, significant after FDR correction. Still 0.74 under the strict symptom-overlap relation.</a:t>
            </a:r>
            <a:endParaRPr lang="en-US" sz="2025"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CFBFA"/>
        </a:solidFill>
        <a:effectLst/>
      </p:bgPr>
    </p:bg>
    <p:spTree>
      <p:nvGrpSpPr>
        <p:cNvPr id="1" name=""/>
        <p:cNvGrpSpPr/>
        <p:nvPr/>
      </p:nvGrpSpPr>
      <p:grpSpPr>
        <a:xfrm>
          <a:off x="0" y="0"/>
          <a:ext cx="0" cy="0"/>
          <a:chOff x="0" y="0"/>
          <a:chExt cx="0" cy="0"/>
        </a:xfrm>
      </p:grpSpPr>
      <p:sp>
        <p:nvSpPr>
          <p:cNvPr id="2" name="Text 0"/>
          <p:cNvSpPr/>
          <p:nvPr/>
        </p:nvSpPr>
        <p:spPr>
          <a:xfrm>
            <a:off x="1333500" y="952500"/>
            <a:ext cx="17183100" cy="738868"/>
          </a:xfrm>
          <a:prstGeom prst="rect">
            <a:avLst/>
          </a:prstGeom>
          <a:noFill/>
          <a:ln/>
        </p:spPr>
        <p:txBody>
          <a:bodyPr wrap="square" lIns="25400" tIns="25400" rIns="25400" bIns="25400" rtlCol="0" anchor="t">
            <a:normAutofit lnSpcReduction="10000"/>
          </a:bodyPr>
          <a:lstStyle/>
          <a:p>
            <a:pPr marL="0" indent="0" algn="l">
              <a:buNone/>
            </a:pPr>
            <a:r>
              <a:rPr lang="en-US" sz="4800" b="1" kern="0" spc="-75" dirty="0">
                <a:solidFill>
                  <a:srgbClr val="201D1A"/>
                </a:solidFill>
                <a:latin typeface="Arial" pitchFamily="34" charset="0"/>
                <a:ea typeface="Arial" pitchFamily="34" charset="-122"/>
                <a:cs typeface="Arial" pitchFamily="34" charset="-120"/>
              </a:rPr>
              <a:t>The Cost of Adaptive Execution</a:t>
            </a:r>
            <a:endParaRPr lang="en-US" sz="4800" dirty="0"/>
          </a:p>
        </p:txBody>
      </p:sp>
      <p:sp>
        <p:nvSpPr>
          <p:cNvPr id="3" name="Text 1"/>
          <p:cNvSpPr/>
          <p:nvPr/>
        </p:nvSpPr>
        <p:spPr>
          <a:xfrm>
            <a:off x="1333500" y="1881825"/>
            <a:ext cx="17183100" cy="459921"/>
          </a:xfrm>
          <a:prstGeom prst="rect">
            <a:avLst/>
          </a:prstGeom>
          <a:noFill/>
          <a:ln/>
        </p:spPr>
        <p:txBody>
          <a:bodyPr wrap="square" lIns="25400" tIns="25400" rIns="25400" bIns="25400" rtlCol="0" anchor="t">
            <a:normAutofit/>
          </a:bodyPr>
          <a:lstStyle/>
          <a:p>
            <a:pPr marL="0" indent="0" algn="l">
              <a:buNone/>
            </a:pPr>
            <a:r>
              <a:rPr lang="en-US" sz="2550" dirty="0">
                <a:solidFill>
                  <a:srgbClr val="6F6862"/>
                </a:solidFill>
                <a:latin typeface="Arial" pitchFamily="34" charset="0"/>
                <a:ea typeface="Arial" pitchFamily="34" charset="-122"/>
                <a:cs typeface="Arial" pitchFamily="34" charset="-120"/>
              </a:rPr>
              <a:t>Per-window cost saved vs. a cascade that runs every step, at no loss in accuracy</a:t>
            </a:r>
            <a:endParaRPr lang="en-US" sz="2550" dirty="0"/>
          </a:p>
        </p:txBody>
      </p:sp>
      <p:sp>
        <p:nvSpPr>
          <p:cNvPr id="4" name="Text 2"/>
          <p:cNvSpPr/>
          <p:nvPr/>
        </p:nvSpPr>
        <p:spPr>
          <a:xfrm>
            <a:off x="3466632" y="4075233"/>
            <a:ext cx="1143829" cy="657225"/>
          </a:xfrm>
          <a:prstGeom prst="rect">
            <a:avLst/>
          </a:prstGeom>
          <a:noFill/>
          <a:ln/>
        </p:spPr>
        <p:txBody>
          <a:bodyPr wrap="square" lIns="25400" tIns="25400" rIns="25400" bIns="25400" rtlCol="0" anchor="t">
            <a:normAutofit lnSpcReduction="10000"/>
          </a:bodyPr>
          <a:lstStyle/>
          <a:p>
            <a:pPr marL="0" indent="0" algn="l">
              <a:buNone/>
            </a:pPr>
            <a:r>
              <a:rPr lang="en-US" sz="4200" b="1" dirty="0">
                <a:solidFill>
                  <a:srgbClr val="201D1A"/>
                </a:solidFill>
                <a:latin typeface="Arial" pitchFamily="34" charset="0"/>
                <a:ea typeface="Arial" pitchFamily="34" charset="-122"/>
                <a:cs typeface="Arial" pitchFamily="34" charset="-120"/>
              </a:rPr>
              <a:t>40%</a:t>
            </a:r>
            <a:endParaRPr lang="en-US" sz="4200" dirty="0"/>
          </a:p>
        </p:txBody>
      </p:sp>
      <p:sp>
        <p:nvSpPr>
          <p:cNvPr id="5" name="Shape 3"/>
          <p:cNvSpPr/>
          <p:nvPr/>
        </p:nvSpPr>
        <p:spPr>
          <a:xfrm>
            <a:off x="1905000" y="4884858"/>
            <a:ext cx="4191000" cy="1143000"/>
          </a:xfrm>
          <a:prstGeom prst="roundRect">
            <a:avLst>
              <a:gd name="adj" fmla="val 10000"/>
            </a:avLst>
          </a:prstGeom>
          <a:solidFill>
            <a:srgbClr val="F0906B"/>
          </a:solidFill>
          <a:ln/>
        </p:spPr>
        <p:txBody>
          <a:bodyPr/>
          <a:lstStyle/>
          <a:p>
            <a:endParaRPr lang="en-CA"/>
          </a:p>
        </p:txBody>
      </p:sp>
      <p:sp>
        <p:nvSpPr>
          <p:cNvPr id="6" name="Text 4"/>
          <p:cNvSpPr/>
          <p:nvPr/>
        </p:nvSpPr>
        <p:spPr>
          <a:xfrm>
            <a:off x="3036307" y="6218358"/>
            <a:ext cx="2121109" cy="385082"/>
          </a:xfrm>
          <a:prstGeom prst="rect">
            <a:avLst/>
          </a:prstGeom>
          <a:noFill/>
          <a:ln/>
        </p:spPr>
        <p:txBody>
          <a:bodyPr wrap="square" lIns="25400" tIns="25400" rIns="25400" bIns="25400" rtlCol="0" anchor="t">
            <a:normAutofit/>
          </a:bodyPr>
          <a:lstStyle/>
          <a:p>
            <a:pPr marL="0" indent="0" algn="l">
              <a:buNone/>
            </a:pPr>
            <a:r>
              <a:rPr lang="en-US" sz="2100" dirty="0">
                <a:solidFill>
                  <a:srgbClr val="6F6862"/>
                </a:solidFill>
                <a:latin typeface="Arial" pitchFamily="34" charset="0"/>
                <a:ea typeface="Arial" pitchFamily="34" charset="-122"/>
                <a:cs typeface="Arial" pitchFamily="34" charset="-120"/>
              </a:rPr>
              <a:t>Online Boutique</a:t>
            </a:r>
            <a:endParaRPr lang="en-US" sz="2100" dirty="0"/>
          </a:p>
        </p:txBody>
      </p:sp>
      <p:sp>
        <p:nvSpPr>
          <p:cNvPr id="7" name="Text 5"/>
          <p:cNvSpPr/>
          <p:nvPr/>
        </p:nvSpPr>
        <p:spPr>
          <a:xfrm>
            <a:off x="8610133" y="3418051"/>
            <a:ext cx="1143829" cy="657225"/>
          </a:xfrm>
          <a:prstGeom prst="rect">
            <a:avLst/>
          </a:prstGeom>
          <a:noFill/>
          <a:ln/>
        </p:spPr>
        <p:txBody>
          <a:bodyPr wrap="square" lIns="25400" tIns="25400" rIns="25400" bIns="25400" rtlCol="0" anchor="t">
            <a:normAutofit lnSpcReduction="10000"/>
          </a:bodyPr>
          <a:lstStyle/>
          <a:p>
            <a:pPr marL="0" indent="0" algn="l">
              <a:buNone/>
            </a:pPr>
            <a:r>
              <a:rPr lang="en-US" sz="4200" b="1" dirty="0">
                <a:solidFill>
                  <a:srgbClr val="201D1A"/>
                </a:solidFill>
                <a:latin typeface="Arial" pitchFamily="34" charset="0"/>
                <a:ea typeface="Arial" pitchFamily="34" charset="-122"/>
                <a:cs typeface="Arial" pitchFamily="34" charset="-120"/>
              </a:rPr>
              <a:t>63%</a:t>
            </a:r>
            <a:endParaRPr lang="en-US" sz="4200" dirty="0"/>
          </a:p>
        </p:txBody>
      </p:sp>
      <p:sp>
        <p:nvSpPr>
          <p:cNvPr id="8" name="Shape 6"/>
          <p:cNvSpPr/>
          <p:nvPr/>
        </p:nvSpPr>
        <p:spPr>
          <a:xfrm>
            <a:off x="7048500" y="4227676"/>
            <a:ext cx="4191000" cy="1800183"/>
          </a:xfrm>
          <a:prstGeom prst="roundRect">
            <a:avLst>
              <a:gd name="adj" fmla="val 6349"/>
            </a:avLst>
          </a:prstGeom>
          <a:solidFill>
            <a:srgbClr val="E9713F"/>
          </a:solidFill>
          <a:ln/>
        </p:spPr>
        <p:txBody>
          <a:bodyPr/>
          <a:lstStyle/>
          <a:p>
            <a:endParaRPr lang="en-CA"/>
          </a:p>
        </p:txBody>
      </p:sp>
      <p:sp>
        <p:nvSpPr>
          <p:cNvPr id="9" name="Text 7"/>
          <p:cNvSpPr/>
          <p:nvPr/>
        </p:nvSpPr>
        <p:spPr>
          <a:xfrm>
            <a:off x="8489900" y="6218358"/>
            <a:ext cx="1439019" cy="385082"/>
          </a:xfrm>
          <a:prstGeom prst="rect">
            <a:avLst/>
          </a:prstGeom>
          <a:noFill/>
          <a:ln/>
        </p:spPr>
        <p:txBody>
          <a:bodyPr wrap="square" lIns="25400" tIns="25400" rIns="25400" bIns="25400" rtlCol="0" anchor="t">
            <a:normAutofit/>
          </a:bodyPr>
          <a:lstStyle/>
          <a:p>
            <a:pPr marL="0" indent="0" algn="l">
              <a:buNone/>
            </a:pPr>
            <a:r>
              <a:rPr lang="en-US" sz="2100" dirty="0">
                <a:solidFill>
                  <a:srgbClr val="6F6862"/>
                </a:solidFill>
                <a:latin typeface="Arial" pitchFamily="34" charset="0"/>
                <a:ea typeface="Arial" pitchFamily="34" charset="-122"/>
                <a:cs typeface="Arial" pitchFamily="34" charset="-120"/>
              </a:rPr>
              <a:t>OTel Demo</a:t>
            </a:r>
            <a:endParaRPr lang="en-US" sz="2100" dirty="0"/>
          </a:p>
        </p:txBody>
      </p:sp>
      <p:sp>
        <p:nvSpPr>
          <p:cNvPr id="10" name="Text 8"/>
          <p:cNvSpPr/>
          <p:nvPr/>
        </p:nvSpPr>
        <p:spPr>
          <a:xfrm>
            <a:off x="13753633" y="2989426"/>
            <a:ext cx="1143829" cy="657225"/>
          </a:xfrm>
          <a:prstGeom prst="rect">
            <a:avLst/>
          </a:prstGeom>
          <a:noFill/>
          <a:ln/>
        </p:spPr>
        <p:txBody>
          <a:bodyPr wrap="square" lIns="25400" tIns="25400" rIns="25400" bIns="25400" rtlCol="0" anchor="t">
            <a:normAutofit lnSpcReduction="10000"/>
          </a:bodyPr>
          <a:lstStyle/>
          <a:p>
            <a:pPr marL="0" indent="0" algn="l">
              <a:buNone/>
            </a:pPr>
            <a:r>
              <a:rPr lang="en-US" sz="4200" b="1" dirty="0">
                <a:solidFill>
                  <a:srgbClr val="E05A2B"/>
                </a:solidFill>
                <a:latin typeface="Arial" pitchFamily="34" charset="0"/>
                <a:ea typeface="Arial" pitchFamily="34" charset="-122"/>
                <a:cs typeface="Arial" pitchFamily="34" charset="-120"/>
              </a:rPr>
              <a:t>78%</a:t>
            </a:r>
            <a:endParaRPr lang="en-US" sz="4200" dirty="0"/>
          </a:p>
        </p:txBody>
      </p:sp>
      <p:sp>
        <p:nvSpPr>
          <p:cNvPr id="11" name="Shape 9"/>
          <p:cNvSpPr/>
          <p:nvPr/>
        </p:nvSpPr>
        <p:spPr>
          <a:xfrm>
            <a:off x="12192000" y="3799051"/>
            <a:ext cx="4191000" cy="2228808"/>
          </a:xfrm>
          <a:prstGeom prst="roundRect">
            <a:avLst>
              <a:gd name="adj" fmla="val 5128"/>
            </a:avLst>
          </a:prstGeom>
          <a:solidFill>
            <a:srgbClr val="E05A2B"/>
          </a:solidFill>
          <a:ln/>
        </p:spPr>
        <p:txBody>
          <a:bodyPr/>
          <a:lstStyle/>
          <a:p>
            <a:endParaRPr lang="en-CA"/>
          </a:p>
        </p:txBody>
      </p:sp>
      <p:sp>
        <p:nvSpPr>
          <p:cNvPr id="12" name="Text 10"/>
          <p:cNvSpPr/>
          <p:nvPr/>
        </p:nvSpPr>
        <p:spPr>
          <a:xfrm>
            <a:off x="13477875" y="6218358"/>
            <a:ext cx="1781058" cy="385082"/>
          </a:xfrm>
          <a:prstGeom prst="rect">
            <a:avLst/>
          </a:prstGeom>
          <a:noFill/>
          <a:ln/>
        </p:spPr>
        <p:txBody>
          <a:bodyPr wrap="square" lIns="25400" tIns="25400" rIns="25400" bIns="25400" rtlCol="0" anchor="t">
            <a:normAutofit/>
          </a:bodyPr>
          <a:lstStyle/>
          <a:p>
            <a:pPr marL="0" indent="0" algn="l">
              <a:buNone/>
            </a:pPr>
            <a:r>
              <a:rPr lang="en-US" sz="2100" dirty="0">
                <a:solidFill>
                  <a:srgbClr val="6F6862"/>
                </a:solidFill>
                <a:latin typeface="Arial" pitchFamily="34" charset="0"/>
                <a:ea typeface="Arial" pitchFamily="34" charset="-122"/>
                <a:cs typeface="Arial" pitchFamily="34" charset="-120"/>
              </a:rPr>
              <a:t>World of Logs</a:t>
            </a:r>
            <a:endParaRPr lang="en-US" sz="2100" dirty="0"/>
          </a:p>
        </p:txBody>
      </p:sp>
      <p:sp>
        <p:nvSpPr>
          <p:cNvPr id="13" name="Shape 11"/>
          <p:cNvSpPr/>
          <p:nvPr/>
        </p:nvSpPr>
        <p:spPr>
          <a:xfrm>
            <a:off x="1333500" y="7327341"/>
            <a:ext cx="15621000" cy="13607"/>
          </a:xfrm>
          <a:prstGeom prst="rect">
            <a:avLst/>
          </a:prstGeom>
          <a:solidFill>
            <a:srgbClr val="E8E2DC"/>
          </a:solidFill>
          <a:ln/>
        </p:spPr>
        <p:txBody>
          <a:bodyPr/>
          <a:lstStyle/>
          <a:p>
            <a:endParaRPr lang="en-CA"/>
          </a:p>
        </p:txBody>
      </p:sp>
      <p:sp>
        <p:nvSpPr>
          <p:cNvPr id="14" name="Text 12"/>
          <p:cNvSpPr/>
          <p:nvPr/>
        </p:nvSpPr>
        <p:spPr>
          <a:xfrm>
            <a:off x="1333500" y="7796787"/>
            <a:ext cx="1508362" cy="330654"/>
          </a:xfrm>
          <a:prstGeom prst="rect">
            <a:avLst/>
          </a:prstGeom>
          <a:noFill/>
          <a:ln/>
        </p:spPr>
        <p:txBody>
          <a:bodyPr wrap="non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AT NO LOSS</a:t>
            </a:r>
            <a:endParaRPr lang="en-US" sz="1800" dirty="0"/>
          </a:p>
        </p:txBody>
      </p:sp>
      <p:sp>
        <p:nvSpPr>
          <p:cNvPr id="15" name="Text 13"/>
          <p:cNvSpPr/>
          <p:nvPr/>
        </p:nvSpPr>
        <p:spPr>
          <a:xfrm>
            <a:off x="3238075" y="7721947"/>
            <a:ext cx="13735050" cy="866647"/>
          </a:xfrm>
          <a:prstGeom prst="rect">
            <a:avLst/>
          </a:prstGeom>
          <a:noFill/>
          <a:ln/>
        </p:spPr>
        <p:txBody>
          <a:bodyPr wrap="square" lIns="25400" tIns="25400" rIns="25400" bIns="25400" rtlCol="0" anchor="t">
            <a:normAutofit lnSpcReduction="10000"/>
          </a:bodyPr>
          <a:lstStyle/>
          <a:p>
            <a:pPr marL="0" indent="0" algn="l">
              <a:lnSpc>
                <a:spcPct val="126875"/>
              </a:lnSpc>
              <a:buNone/>
            </a:pPr>
            <a:r>
              <a:rPr lang="en-US" sz="2250" dirty="0">
                <a:solidFill>
                  <a:srgbClr val="443F3A"/>
                </a:solidFill>
                <a:latin typeface="Arial" pitchFamily="34" charset="0"/>
                <a:ea typeface="Arial" pitchFamily="34" charset="-122"/>
                <a:cs typeface="Arial" pitchFamily="34" charset="-120"/>
              </a:rPr>
              <a:t>End-to-end Hit@5 reaches 0.96 on real text-only incidents; removing any single component moves Hit@1 by ≤0.012; the system emits ≈1 page per incident.</a:t>
            </a:r>
            <a:endParaRPr lang="en-US" sz="22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AEDE6"/>
        </a:solidFill>
        <a:effectLst/>
      </p:bgPr>
    </p:bg>
    <p:spTree>
      <p:nvGrpSpPr>
        <p:cNvPr id="1" name=""/>
        <p:cNvGrpSpPr/>
        <p:nvPr/>
      </p:nvGrpSpPr>
      <p:grpSpPr>
        <a:xfrm>
          <a:off x="0" y="0"/>
          <a:ext cx="0" cy="0"/>
          <a:chOff x="0" y="0"/>
          <a:chExt cx="0" cy="0"/>
        </a:xfrm>
      </p:grpSpPr>
      <p:sp>
        <p:nvSpPr>
          <p:cNvPr id="2" name="Text 0"/>
          <p:cNvSpPr/>
          <p:nvPr/>
        </p:nvSpPr>
        <p:spPr>
          <a:xfrm>
            <a:off x="1333500" y="952500"/>
            <a:ext cx="17183100" cy="738868"/>
          </a:xfrm>
          <a:prstGeom prst="rect">
            <a:avLst/>
          </a:prstGeom>
          <a:noFill/>
          <a:ln/>
        </p:spPr>
        <p:txBody>
          <a:bodyPr wrap="square" lIns="25400" tIns="25400" rIns="25400" bIns="25400" rtlCol="0" anchor="t">
            <a:normAutofit lnSpcReduction="10000"/>
          </a:bodyPr>
          <a:lstStyle/>
          <a:p>
            <a:pPr marL="0" indent="0" algn="l">
              <a:buNone/>
            </a:pPr>
            <a:r>
              <a:rPr lang="en-US" sz="4800" b="1" kern="0" spc="-75" dirty="0">
                <a:solidFill>
                  <a:srgbClr val="201D1A"/>
                </a:solidFill>
                <a:latin typeface="Arial" pitchFamily="34" charset="0"/>
                <a:ea typeface="Arial" pitchFamily="34" charset="-122"/>
                <a:cs typeface="Arial" pitchFamily="34" charset="-120"/>
              </a:rPr>
              <a:t>Synthetic vs. Real Triage</a:t>
            </a:r>
            <a:endParaRPr lang="en-US" sz="4800" dirty="0"/>
          </a:p>
        </p:txBody>
      </p:sp>
      <p:sp>
        <p:nvSpPr>
          <p:cNvPr id="3" name="Text 1"/>
          <p:cNvSpPr/>
          <p:nvPr/>
        </p:nvSpPr>
        <p:spPr>
          <a:xfrm>
            <a:off x="1333500" y="1881825"/>
            <a:ext cx="17183100" cy="459921"/>
          </a:xfrm>
          <a:prstGeom prst="rect">
            <a:avLst/>
          </a:prstGeom>
          <a:noFill/>
          <a:ln/>
        </p:spPr>
        <p:txBody>
          <a:bodyPr wrap="square" lIns="25400" tIns="25400" rIns="25400" bIns="25400" rtlCol="0" anchor="t">
            <a:normAutofit/>
          </a:bodyPr>
          <a:lstStyle/>
          <a:p>
            <a:pPr marL="0" indent="0" algn="l">
              <a:buNone/>
            </a:pPr>
            <a:r>
              <a:rPr lang="en-US" sz="2550" dirty="0">
                <a:solidFill>
                  <a:srgbClr val="8A5A40"/>
                </a:solidFill>
                <a:latin typeface="Arial" pitchFamily="34" charset="0"/>
                <a:ea typeface="Arial" pitchFamily="34" charset="-122"/>
                <a:cs typeface="Arial" pitchFamily="34" charset="-120"/>
              </a:rPr>
              <a:t>Ticket-worthiness classification does not survive contact with reality</a:t>
            </a:r>
            <a:endParaRPr lang="en-US" sz="2550" dirty="0"/>
          </a:p>
        </p:txBody>
      </p:sp>
      <p:sp>
        <p:nvSpPr>
          <p:cNvPr id="4" name="Shape 2"/>
          <p:cNvSpPr/>
          <p:nvPr/>
        </p:nvSpPr>
        <p:spPr>
          <a:xfrm>
            <a:off x="1333500" y="2913204"/>
            <a:ext cx="7581942" cy="3702312"/>
          </a:xfrm>
          <a:prstGeom prst="roundRect">
            <a:avLst>
              <a:gd name="adj" fmla="val 5145"/>
            </a:avLst>
          </a:prstGeom>
          <a:solidFill>
            <a:srgbClr val="FFFFFF"/>
          </a:solidFill>
          <a:ln/>
        </p:spPr>
        <p:txBody>
          <a:bodyPr/>
          <a:lstStyle/>
          <a:p>
            <a:endParaRPr lang="en-CA"/>
          </a:p>
        </p:txBody>
      </p:sp>
      <p:sp>
        <p:nvSpPr>
          <p:cNvPr id="5" name="Text 3"/>
          <p:cNvSpPr/>
          <p:nvPr/>
        </p:nvSpPr>
        <p:spPr>
          <a:xfrm>
            <a:off x="1866836" y="3408483"/>
            <a:ext cx="7166797" cy="330654"/>
          </a:xfrm>
          <a:prstGeom prst="rect">
            <a:avLst/>
          </a:prstGeom>
          <a:noFill/>
          <a:ln/>
        </p:spPr>
        <p:txBody>
          <a:bodyPr wrap="square" lIns="25400" tIns="25400" rIns="25400" bIns="25400" rtlCol="0" anchor="t">
            <a:normAutofit/>
          </a:bodyPr>
          <a:lstStyle/>
          <a:p>
            <a:pPr marL="0" indent="0" algn="l">
              <a:buNone/>
            </a:pPr>
            <a:r>
              <a:rPr lang="en-US" sz="1800" dirty="0">
                <a:solidFill>
                  <a:srgbClr val="6F6862"/>
                </a:solidFill>
                <a:latin typeface="Courier New" pitchFamily="34" charset="0"/>
                <a:ea typeface="Courier New" pitchFamily="34" charset="-122"/>
                <a:cs typeface="Courier New" pitchFamily="34" charset="-120"/>
              </a:rPr>
              <a:t>SYNTHETIC · INJECTED FAULTS</a:t>
            </a:r>
            <a:endParaRPr lang="en-US" sz="1800" dirty="0"/>
          </a:p>
        </p:txBody>
      </p:sp>
      <p:sp>
        <p:nvSpPr>
          <p:cNvPr id="6" name="Text 4"/>
          <p:cNvSpPr/>
          <p:nvPr/>
        </p:nvSpPr>
        <p:spPr>
          <a:xfrm>
            <a:off x="1866836" y="3853373"/>
            <a:ext cx="7166797" cy="952543"/>
          </a:xfrm>
          <a:prstGeom prst="rect">
            <a:avLst/>
          </a:prstGeom>
          <a:noFill/>
          <a:ln/>
        </p:spPr>
        <p:txBody>
          <a:bodyPr wrap="square" lIns="25400" tIns="25400" rIns="25400" bIns="25400" rtlCol="0" anchor="t">
            <a:normAutofit lnSpcReduction="10000"/>
          </a:bodyPr>
          <a:lstStyle/>
          <a:p>
            <a:pPr marL="0" indent="0" algn="l">
              <a:lnSpc>
                <a:spcPct val="87273"/>
              </a:lnSpc>
              <a:buNone/>
            </a:pPr>
            <a:r>
              <a:rPr lang="en-US" sz="7200" b="1" dirty="0">
                <a:solidFill>
                  <a:srgbClr val="201D1A"/>
                </a:solidFill>
                <a:latin typeface="Arial" pitchFamily="34" charset="0"/>
                <a:ea typeface="Arial" pitchFamily="34" charset="-122"/>
                <a:cs typeface="Arial" pitchFamily="34" charset="-120"/>
              </a:rPr>
              <a:t>≈1.00</a:t>
            </a:r>
            <a:endParaRPr lang="en-US" sz="7200" dirty="0"/>
          </a:p>
        </p:txBody>
      </p:sp>
      <p:sp>
        <p:nvSpPr>
          <p:cNvPr id="7" name="Text 5"/>
          <p:cNvSpPr/>
          <p:nvPr/>
        </p:nvSpPr>
        <p:spPr>
          <a:xfrm>
            <a:off x="1866836" y="4920151"/>
            <a:ext cx="6710728" cy="838157"/>
          </a:xfrm>
          <a:prstGeom prst="rect">
            <a:avLst/>
          </a:prstGeom>
          <a:noFill/>
          <a:ln/>
        </p:spPr>
        <p:txBody>
          <a:bodyPr wrap="square" lIns="25400" tIns="25400" rIns="25400" bIns="25400" rtlCol="0" anchor="t">
            <a:normAutofit lnSpcReduction="10000"/>
          </a:bodyPr>
          <a:lstStyle/>
          <a:p>
            <a:pPr marL="0" indent="0" algn="l">
              <a:lnSpc>
                <a:spcPct val="122500"/>
              </a:lnSpc>
              <a:buNone/>
            </a:pPr>
            <a:r>
              <a:rPr lang="en-US" sz="2250" dirty="0">
                <a:solidFill>
                  <a:srgbClr val="443F3A"/>
                </a:solidFill>
                <a:latin typeface="Arial" pitchFamily="34" charset="0"/>
                <a:ea typeface="Arial" pitchFamily="34" charset="-122"/>
                <a:cs typeface="Arial" pitchFamily="34" charset="-120"/>
              </a:rPr>
              <a:t>AUC-PR — near-perfect, well calibrated. Faults are separable by construction.</a:t>
            </a:r>
            <a:endParaRPr lang="en-US" sz="2250" dirty="0"/>
          </a:p>
        </p:txBody>
      </p:sp>
      <p:sp>
        <p:nvSpPr>
          <p:cNvPr id="8" name="Shape 6"/>
          <p:cNvSpPr/>
          <p:nvPr/>
        </p:nvSpPr>
        <p:spPr>
          <a:xfrm>
            <a:off x="9372558" y="2913204"/>
            <a:ext cx="7581942" cy="3702312"/>
          </a:xfrm>
          <a:prstGeom prst="roundRect">
            <a:avLst>
              <a:gd name="adj" fmla="val 5145"/>
            </a:avLst>
          </a:prstGeom>
          <a:solidFill>
            <a:srgbClr val="201D1A"/>
          </a:solidFill>
          <a:ln/>
        </p:spPr>
        <p:txBody>
          <a:bodyPr/>
          <a:lstStyle/>
          <a:p>
            <a:endParaRPr lang="en-CA"/>
          </a:p>
        </p:txBody>
      </p:sp>
      <p:sp>
        <p:nvSpPr>
          <p:cNvPr id="9" name="Text 7"/>
          <p:cNvSpPr/>
          <p:nvPr/>
        </p:nvSpPr>
        <p:spPr>
          <a:xfrm>
            <a:off x="9905894" y="3408483"/>
            <a:ext cx="7166797" cy="330654"/>
          </a:xfrm>
          <a:prstGeom prst="rect">
            <a:avLst/>
          </a:prstGeom>
          <a:noFill/>
          <a:ln/>
        </p:spPr>
        <p:txBody>
          <a:bodyPr wrap="square" lIns="25400" tIns="25400" rIns="25400" bIns="25400" rtlCol="0" anchor="t">
            <a:normAutofit/>
          </a:bodyPr>
          <a:lstStyle/>
          <a:p>
            <a:pPr marL="0" indent="0" algn="l">
              <a:buNone/>
            </a:pPr>
            <a:r>
              <a:rPr lang="en-US" sz="1800" dirty="0">
                <a:solidFill>
                  <a:srgbClr val="F0906B"/>
                </a:solidFill>
                <a:latin typeface="Courier New" pitchFamily="34" charset="0"/>
                <a:ea typeface="Courier New" pitchFamily="34" charset="-122"/>
                <a:cs typeface="Courier New" pitchFamily="34" charset="-120"/>
              </a:rPr>
              <a:t>REAL · ENGINEER-WRITTEN</a:t>
            </a:r>
            <a:endParaRPr lang="en-US" sz="1800" dirty="0"/>
          </a:p>
        </p:txBody>
      </p:sp>
      <p:sp>
        <p:nvSpPr>
          <p:cNvPr id="10" name="Text 8"/>
          <p:cNvSpPr/>
          <p:nvPr/>
        </p:nvSpPr>
        <p:spPr>
          <a:xfrm>
            <a:off x="9905894" y="3853373"/>
            <a:ext cx="7166797" cy="952543"/>
          </a:xfrm>
          <a:prstGeom prst="rect">
            <a:avLst/>
          </a:prstGeom>
          <a:noFill/>
          <a:ln/>
        </p:spPr>
        <p:txBody>
          <a:bodyPr wrap="square" lIns="25400" tIns="25400" rIns="25400" bIns="25400" rtlCol="0" anchor="t">
            <a:normAutofit lnSpcReduction="10000"/>
          </a:bodyPr>
          <a:lstStyle/>
          <a:p>
            <a:pPr marL="0" indent="0" algn="l">
              <a:lnSpc>
                <a:spcPct val="87273"/>
              </a:lnSpc>
              <a:buNone/>
            </a:pPr>
            <a:r>
              <a:rPr lang="en-US" sz="7200" b="1" dirty="0">
                <a:solidFill>
                  <a:srgbClr val="F0906B"/>
                </a:solidFill>
                <a:latin typeface="Arial" pitchFamily="34" charset="0"/>
                <a:ea typeface="Arial" pitchFamily="34" charset="-122"/>
                <a:cs typeface="Arial" pitchFamily="34" charset="-120"/>
              </a:rPr>
              <a:t>0.51</a:t>
            </a:r>
            <a:endParaRPr lang="en-US" sz="7200" dirty="0"/>
          </a:p>
        </p:txBody>
      </p:sp>
      <p:sp>
        <p:nvSpPr>
          <p:cNvPr id="11" name="Text 9"/>
          <p:cNvSpPr/>
          <p:nvPr/>
        </p:nvSpPr>
        <p:spPr>
          <a:xfrm>
            <a:off x="9905894" y="4920151"/>
            <a:ext cx="6710728" cy="1238186"/>
          </a:xfrm>
          <a:prstGeom prst="rect">
            <a:avLst/>
          </a:prstGeom>
          <a:noFill/>
          <a:ln/>
        </p:spPr>
        <p:txBody>
          <a:bodyPr wrap="square" lIns="25400" tIns="25400" rIns="25400" bIns="25400" rtlCol="0" anchor="t">
            <a:normAutofit lnSpcReduction="10000"/>
          </a:bodyPr>
          <a:lstStyle/>
          <a:p>
            <a:pPr marL="0" indent="0" algn="l">
              <a:lnSpc>
                <a:spcPct val="122500"/>
              </a:lnSpc>
              <a:buNone/>
            </a:pPr>
            <a:r>
              <a:rPr lang="en-US" sz="2250" dirty="0">
                <a:solidFill>
                  <a:srgbClr val="C9C3BC"/>
                </a:solidFill>
                <a:latin typeface="Arial" pitchFamily="34" charset="0"/>
                <a:ea typeface="Arial" pitchFamily="34" charset="-122"/>
                <a:cs typeface="Arial" pitchFamily="34" charset="-120"/>
              </a:rPr>
              <a:t>AUC-PR — at the random baseline (ROC 0.50). This corpus is text-only: tickets with no telemetry windows.</a:t>
            </a:r>
            <a:endParaRPr lang="en-US" sz="2250" dirty="0"/>
          </a:p>
        </p:txBody>
      </p:sp>
      <p:sp>
        <p:nvSpPr>
          <p:cNvPr id="12" name="Shape 10"/>
          <p:cNvSpPr/>
          <p:nvPr/>
        </p:nvSpPr>
        <p:spPr>
          <a:xfrm>
            <a:off x="1333500" y="7034574"/>
            <a:ext cx="76115" cy="1223155"/>
          </a:xfrm>
          <a:prstGeom prst="roundRect">
            <a:avLst>
              <a:gd name="adj" fmla="val 50000"/>
            </a:avLst>
          </a:prstGeom>
          <a:solidFill>
            <a:srgbClr val="E05A2B"/>
          </a:solidFill>
          <a:ln/>
        </p:spPr>
        <p:txBody>
          <a:bodyPr/>
          <a:lstStyle/>
          <a:p>
            <a:endParaRPr lang="en-CA"/>
          </a:p>
        </p:txBody>
      </p:sp>
      <p:sp>
        <p:nvSpPr>
          <p:cNvPr id="13" name="Text 11"/>
          <p:cNvSpPr/>
          <p:nvPr/>
        </p:nvSpPr>
        <p:spPr>
          <a:xfrm>
            <a:off x="1695365" y="7034574"/>
            <a:ext cx="16344900" cy="330654"/>
          </a:xfrm>
          <a:prstGeom prst="rect">
            <a:avLst/>
          </a:prstGeom>
          <a:noFill/>
          <a:ln/>
        </p:spPr>
        <p:txBody>
          <a:bodyPr wrap="square" lIns="25400" tIns="25400" rIns="25400" bIns="25400" rtlCol="0" anchor="t">
            <a:normAutofit/>
          </a:bodyPr>
          <a:lstStyle/>
          <a:p>
            <a:pPr marL="0" indent="0" algn="l">
              <a:buNone/>
            </a:pPr>
            <a:r>
              <a:rPr lang="en-US" sz="1800" dirty="0">
                <a:solidFill>
                  <a:srgbClr val="B84518"/>
                </a:solidFill>
                <a:latin typeface="Courier New" pitchFamily="34" charset="0"/>
                <a:ea typeface="Courier New" pitchFamily="34" charset="-122"/>
                <a:cs typeface="Courier New" pitchFamily="34" charset="-120"/>
              </a:rPr>
              <a:t>WHY IT DROPS TO CHANCE</a:t>
            </a:r>
            <a:endParaRPr lang="en-US" sz="1800" dirty="0"/>
          </a:p>
        </p:txBody>
      </p:sp>
      <p:sp>
        <p:nvSpPr>
          <p:cNvPr id="14" name="Text 12"/>
          <p:cNvSpPr/>
          <p:nvPr/>
        </p:nvSpPr>
        <p:spPr>
          <a:xfrm>
            <a:off x="1695365" y="7422378"/>
            <a:ext cx="15304770" cy="873451"/>
          </a:xfrm>
          <a:prstGeom prst="rect">
            <a:avLst/>
          </a:prstGeom>
          <a:noFill/>
          <a:ln/>
        </p:spPr>
        <p:txBody>
          <a:bodyPr wrap="square" lIns="25400" tIns="25400" rIns="25400" bIns="25400" rtlCol="0" anchor="t">
            <a:normAutofit lnSpcReduction="10000"/>
          </a:bodyPr>
          <a:lstStyle/>
          <a:p>
            <a:pPr marL="0" indent="0" algn="l">
              <a:lnSpc>
                <a:spcPct val="126875"/>
              </a:lnSpc>
              <a:buNone/>
            </a:pPr>
            <a:r>
              <a:rPr lang="en-US" sz="2250" dirty="0">
                <a:solidFill>
                  <a:srgbClr val="443F3A"/>
                </a:solidFill>
                <a:latin typeface="Arial" pitchFamily="34" charset="0"/>
                <a:ea typeface="Arial" pitchFamily="34" charset="-122"/>
                <a:cs typeface="Arial" pitchFamily="34" charset="-120"/>
              </a:rPr>
              <a:t>The real corpus is </a:t>
            </a:r>
            <a:r>
              <a:rPr lang="en-US" sz="2250" b="1" dirty="0">
                <a:solidFill>
                  <a:srgbClr val="443F3A"/>
                </a:solidFill>
                <a:latin typeface="Arial" pitchFamily="34" charset="0"/>
                <a:ea typeface="Arial" pitchFamily="34" charset="-122"/>
                <a:cs typeface="Arial" pitchFamily="34" charset="-120"/>
              </a:rPr>
              <a:t>text-only </a:t>
            </a:r>
            <a:r>
              <a:rPr lang="en-US" sz="2250" dirty="0">
                <a:solidFill>
                  <a:srgbClr val="443F3A"/>
                </a:solidFill>
                <a:latin typeface="Arial" pitchFamily="34" charset="0"/>
                <a:ea typeface="Arial" pitchFamily="34" charset="-122"/>
                <a:cs typeface="Arial" pitchFamily="34" charset="-120"/>
              </a:rPr>
              <a:t>— engineer-written tickets with no telemetry windows. Production incidents usually carry the metrics and traces a classifier leans on; retrieval transfers either way.</a:t>
            </a:r>
            <a:endParaRPr lang="en-US" sz="2250" dirty="0"/>
          </a:p>
        </p:txBody>
      </p:sp>
      <p:sp>
        <p:nvSpPr>
          <p:cNvPr id="15" name="Text 13"/>
          <p:cNvSpPr/>
          <p:nvPr/>
        </p:nvSpPr>
        <p:spPr>
          <a:xfrm>
            <a:off x="1333500" y="8619594"/>
            <a:ext cx="16344900" cy="552407"/>
          </a:xfrm>
          <a:prstGeom prst="rect">
            <a:avLst/>
          </a:prstGeom>
          <a:noFill/>
          <a:ln/>
        </p:spPr>
        <p:txBody>
          <a:bodyPr wrap="square" lIns="25400" tIns="25400" rIns="25400" bIns="25400" rtlCol="0" anchor="t">
            <a:normAutofit/>
          </a:bodyPr>
          <a:lstStyle/>
          <a:p>
            <a:pPr marL="0" indent="0" algn="l">
              <a:lnSpc>
                <a:spcPct val="116308"/>
              </a:lnSpc>
              <a:buNone/>
            </a:pPr>
            <a:r>
              <a:rPr lang="en-US" sz="3000" b="1" dirty="0">
                <a:solidFill>
                  <a:srgbClr val="201D1A"/>
                </a:solidFill>
                <a:latin typeface="Arial" pitchFamily="34" charset="0"/>
                <a:ea typeface="Arial" pitchFamily="34" charset="-122"/>
                <a:cs typeface="Arial" pitchFamily="34" charset="-120"/>
              </a:rPr>
              <a:t>The transferable benchmark target is incident-memory retrieval, not alert classification.</a:t>
            </a:r>
            <a:endParaRPr lang="en-US" sz="3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CFBFA"/>
        </a:solidFill>
        <a:effectLst/>
      </p:bgPr>
    </p:bg>
    <p:spTree>
      <p:nvGrpSpPr>
        <p:cNvPr id="1" name=""/>
        <p:cNvGrpSpPr/>
        <p:nvPr/>
      </p:nvGrpSpPr>
      <p:grpSpPr>
        <a:xfrm>
          <a:off x="0" y="0"/>
          <a:ext cx="0" cy="0"/>
          <a:chOff x="0" y="0"/>
          <a:chExt cx="0" cy="0"/>
        </a:xfrm>
      </p:grpSpPr>
      <p:sp>
        <p:nvSpPr>
          <p:cNvPr id="2" name="Text 0"/>
          <p:cNvSpPr/>
          <p:nvPr/>
        </p:nvSpPr>
        <p:spPr>
          <a:xfrm>
            <a:off x="1333500" y="952500"/>
            <a:ext cx="17183100" cy="738868"/>
          </a:xfrm>
          <a:prstGeom prst="rect">
            <a:avLst/>
          </a:prstGeom>
          <a:noFill/>
          <a:ln/>
        </p:spPr>
        <p:txBody>
          <a:bodyPr wrap="square" lIns="25400" tIns="25400" rIns="25400" bIns="25400" rtlCol="0" anchor="t">
            <a:normAutofit lnSpcReduction="10000"/>
          </a:bodyPr>
          <a:lstStyle/>
          <a:p>
            <a:pPr marL="0" indent="0" algn="l">
              <a:buNone/>
            </a:pPr>
            <a:r>
              <a:rPr lang="en-US" sz="4800" b="1" kern="0" spc="-75" dirty="0">
                <a:solidFill>
                  <a:srgbClr val="201D1A"/>
                </a:solidFill>
                <a:latin typeface="Arial" pitchFamily="34" charset="0"/>
                <a:ea typeface="Arial" pitchFamily="34" charset="-122"/>
                <a:cs typeface="Arial" pitchFamily="34" charset="-120"/>
              </a:rPr>
              <a:t>From Research to Operations</a:t>
            </a:r>
            <a:endParaRPr lang="en-US" sz="4800" dirty="0"/>
          </a:p>
        </p:txBody>
      </p:sp>
      <p:sp>
        <p:nvSpPr>
          <p:cNvPr id="3" name="Text 1"/>
          <p:cNvSpPr/>
          <p:nvPr/>
        </p:nvSpPr>
        <p:spPr>
          <a:xfrm>
            <a:off x="1333500" y="1881825"/>
            <a:ext cx="17183100" cy="459921"/>
          </a:xfrm>
          <a:prstGeom prst="rect">
            <a:avLst/>
          </a:prstGeom>
          <a:noFill/>
          <a:ln/>
        </p:spPr>
        <p:txBody>
          <a:bodyPr wrap="square" lIns="25400" tIns="25400" rIns="25400" bIns="25400" rtlCol="0" anchor="t">
            <a:normAutofit/>
          </a:bodyPr>
          <a:lstStyle/>
          <a:p>
            <a:pPr marL="0" indent="0" algn="l">
              <a:buNone/>
            </a:pPr>
            <a:r>
              <a:rPr lang="en-US" sz="2550" dirty="0">
                <a:solidFill>
                  <a:srgbClr val="6F6862"/>
                </a:solidFill>
                <a:latin typeface="Arial" pitchFamily="34" charset="0"/>
                <a:ea typeface="Arial" pitchFamily="34" charset="-122"/>
                <a:cs typeface="Arial" pitchFamily="34" charset="-120"/>
              </a:rPr>
              <a:t>What ARISE means for a production on-call team</a:t>
            </a:r>
            <a:endParaRPr lang="en-US" sz="2550" dirty="0"/>
          </a:p>
        </p:txBody>
      </p:sp>
      <p:sp>
        <p:nvSpPr>
          <p:cNvPr id="4" name="Shape 2"/>
          <p:cNvSpPr/>
          <p:nvPr/>
        </p:nvSpPr>
        <p:spPr>
          <a:xfrm>
            <a:off x="1333500" y="2913204"/>
            <a:ext cx="7620000" cy="3013344"/>
          </a:xfrm>
          <a:prstGeom prst="roundRect">
            <a:avLst>
              <a:gd name="adj" fmla="val 6322"/>
            </a:avLst>
          </a:prstGeom>
          <a:solidFill>
            <a:srgbClr val="FFFFFF"/>
          </a:solidFill>
          <a:ln w="13607">
            <a:solidFill>
              <a:srgbClr val="E8E2DC"/>
            </a:solidFill>
            <a:prstDash val="solid"/>
          </a:ln>
        </p:spPr>
        <p:txBody>
          <a:bodyPr/>
          <a:lstStyle/>
          <a:p>
            <a:endParaRPr lang="en-CA"/>
          </a:p>
        </p:txBody>
      </p:sp>
      <p:sp>
        <p:nvSpPr>
          <p:cNvPr id="5" name="Text 3"/>
          <p:cNvSpPr/>
          <p:nvPr/>
        </p:nvSpPr>
        <p:spPr>
          <a:xfrm>
            <a:off x="1804222" y="3345869"/>
            <a:ext cx="7346411"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USES WHAT YOU HAVE</a:t>
            </a:r>
            <a:endParaRPr lang="en-US" sz="1800" dirty="0"/>
          </a:p>
        </p:txBody>
      </p:sp>
      <p:sp>
        <p:nvSpPr>
          <p:cNvPr id="6" name="Text 4"/>
          <p:cNvSpPr/>
          <p:nvPr/>
        </p:nvSpPr>
        <p:spPr>
          <a:xfrm>
            <a:off x="1804222" y="3790759"/>
            <a:ext cx="7346411" cy="466725"/>
          </a:xfrm>
          <a:prstGeom prst="rect">
            <a:avLst/>
          </a:prstGeom>
          <a:noFill/>
          <a:ln/>
        </p:spPr>
        <p:txBody>
          <a:bodyPr wrap="square" lIns="25400" tIns="25400" rIns="25400" bIns="25400" rtlCol="0" anchor="t">
            <a:normAutofit lnSpcReduction="10000"/>
          </a:bodyPr>
          <a:lstStyle/>
          <a:p>
            <a:pPr marL="0" indent="0" algn="l">
              <a:lnSpc>
                <a:spcPct val="106780"/>
              </a:lnSpc>
              <a:buNone/>
            </a:pPr>
            <a:r>
              <a:rPr lang="en-US" sz="2700" b="1" dirty="0">
                <a:solidFill>
                  <a:srgbClr val="201D1A"/>
                </a:solidFill>
                <a:latin typeface="Arial" pitchFamily="34" charset="0"/>
                <a:ea typeface="Arial" pitchFamily="34" charset="-122"/>
                <a:cs typeface="Arial" pitchFamily="34" charset="-120"/>
              </a:rPr>
              <a:t>Your closed tickets are the model</a:t>
            </a:r>
            <a:endParaRPr lang="en-US" sz="2700" dirty="0"/>
          </a:p>
        </p:txBody>
      </p:sp>
      <p:sp>
        <p:nvSpPr>
          <p:cNvPr id="7" name="Text 5"/>
          <p:cNvSpPr/>
          <p:nvPr/>
        </p:nvSpPr>
        <p:spPr>
          <a:xfrm>
            <a:off x="1804222" y="4371720"/>
            <a:ext cx="6878912" cy="1198322"/>
          </a:xfrm>
          <a:prstGeom prst="rect">
            <a:avLst/>
          </a:prstGeom>
          <a:noFill/>
          <a:ln/>
        </p:spPr>
        <p:txBody>
          <a:bodyPr wrap="square" lIns="25400" tIns="25400" rIns="25400" bIns="25400" rtlCol="0" anchor="t">
            <a:normAutofit lnSpcReduction="10000"/>
          </a:bodyPr>
          <a:lstStyle/>
          <a:p>
            <a:pPr marL="0" indent="0" algn="l">
              <a:lnSpc>
                <a:spcPct val="129182"/>
              </a:lnSpc>
              <a:buNone/>
            </a:pPr>
            <a:r>
              <a:rPr lang="en-US" sz="2100" dirty="0">
                <a:solidFill>
                  <a:srgbClr val="443F3A"/>
                </a:solidFill>
                <a:latin typeface="Arial" pitchFamily="34" charset="0"/>
                <a:ea typeface="Arial" pitchFamily="34" charset="-122"/>
                <a:cs typeface="Arial" pitchFamily="34" charset="-120"/>
              </a:rPr>
              <a:t>The memory is the issue-tracker backlog every team already keeps — no new instrumentation or labeling effort required.</a:t>
            </a:r>
            <a:endParaRPr lang="en-US" sz="2100" dirty="0"/>
          </a:p>
        </p:txBody>
      </p:sp>
      <p:sp>
        <p:nvSpPr>
          <p:cNvPr id="8" name="Shape 6"/>
          <p:cNvSpPr/>
          <p:nvPr/>
        </p:nvSpPr>
        <p:spPr>
          <a:xfrm>
            <a:off x="9334500" y="2913204"/>
            <a:ext cx="7620000" cy="3013344"/>
          </a:xfrm>
          <a:prstGeom prst="roundRect">
            <a:avLst>
              <a:gd name="adj" fmla="val 6322"/>
            </a:avLst>
          </a:prstGeom>
          <a:solidFill>
            <a:srgbClr val="FFFFFF"/>
          </a:solidFill>
          <a:ln w="13607">
            <a:solidFill>
              <a:srgbClr val="E8E2DC"/>
            </a:solidFill>
            <a:prstDash val="solid"/>
          </a:ln>
        </p:spPr>
        <p:txBody>
          <a:bodyPr/>
          <a:lstStyle/>
          <a:p>
            <a:endParaRPr lang="en-CA"/>
          </a:p>
        </p:txBody>
      </p:sp>
      <p:sp>
        <p:nvSpPr>
          <p:cNvPr id="9" name="Text 7"/>
          <p:cNvSpPr/>
          <p:nvPr/>
        </p:nvSpPr>
        <p:spPr>
          <a:xfrm>
            <a:off x="9805222" y="3345869"/>
            <a:ext cx="7346411"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UNEVEN OBSERVABILITY</a:t>
            </a:r>
            <a:endParaRPr lang="en-US" sz="1800" dirty="0"/>
          </a:p>
        </p:txBody>
      </p:sp>
      <p:sp>
        <p:nvSpPr>
          <p:cNvPr id="10" name="Text 8"/>
          <p:cNvSpPr/>
          <p:nvPr/>
        </p:nvSpPr>
        <p:spPr>
          <a:xfrm>
            <a:off x="9805222" y="3790759"/>
            <a:ext cx="7346411" cy="466725"/>
          </a:xfrm>
          <a:prstGeom prst="rect">
            <a:avLst/>
          </a:prstGeom>
          <a:noFill/>
          <a:ln/>
        </p:spPr>
        <p:txBody>
          <a:bodyPr wrap="square" lIns="25400" tIns="25400" rIns="25400" bIns="25400" rtlCol="0" anchor="t">
            <a:normAutofit lnSpcReduction="10000"/>
          </a:bodyPr>
          <a:lstStyle/>
          <a:p>
            <a:pPr marL="0" indent="0" algn="l">
              <a:lnSpc>
                <a:spcPct val="106780"/>
              </a:lnSpc>
              <a:buNone/>
            </a:pPr>
            <a:r>
              <a:rPr lang="en-US" sz="2700" b="1" dirty="0">
                <a:solidFill>
                  <a:srgbClr val="201D1A"/>
                </a:solidFill>
                <a:latin typeface="Arial" pitchFamily="34" charset="0"/>
                <a:ea typeface="Arial" pitchFamily="34" charset="-122"/>
                <a:cs typeface="Arial" pitchFamily="34" charset="-120"/>
              </a:rPr>
              <a:t>One system across all your services</a:t>
            </a:r>
            <a:endParaRPr lang="en-US" sz="2700" dirty="0"/>
          </a:p>
        </p:txBody>
      </p:sp>
      <p:sp>
        <p:nvSpPr>
          <p:cNvPr id="11" name="Text 9"/>
          <p:cNvSpPr/>
          <p:nvPr/>
        </p:nvSpPr>
        <p:spPr>
          <a:xfrm>
            <a:off x="9805222" y="4371720"/>
            <a:ext cx="6878912" cy="1198322"/>
          </a:xfrm>
          <a:prstGeom prst="rect">
            <a:avLst/>
          </a:prstGeom>
          <a:noFill/>
          <a:ln/>
        </p:spPr>
        <p:txBody>
          <a:bodyPr wrap="square" lIns="25400" tIns="25400" rIns="25400" bIns="25400" rtlCol="0" anchor="t">
            <a:normAutofit lnSpcReduction="10000"/>
          </a:bodyPr>
          <a:lstStyle/>
          <a:p>
            <a:pPr marL="0" indent="0" algn="l">
              <a:lnSpc>
                <a:spcPct val="129182"/>
              </a:lnSpc>
              <a:buNone/>
            </a:pPr>
            <a:r>
              <a:rPr lang="en-US" sz="2100" dirty="0">
                <a:solidFill>
                  <a:srgbClr val="443F3A"/>
                </a:solidFill>
                <a:latin typeface="Arial" pitchFamily="34" charset="0"/>
                <a:ea typeface="Arial" pitchFamily="34" charset="-122"/>
                <a:cs typeface="Arial" pitchFamily="34" charset="-120"/>
              </a:rPr>
              <a:t>Fully instrumented or text-only report — the same controller adapts per incident, with no configuration change.</a:t>
            </a:r>
            <a:endParaRPr lang="en-US" sz="2100" dirty="0"/>
          </a:p>
        </p:txBody>
      </p:sp>
      <p:sp>
        <p:nvSpPr>
          <p:cNvPr id="12" name="Shape 10"/>
          <p:cNvSpPr/>
          <p:nvPr/>
        </p:nvSpPr>
        <p:spPr>
          <a:xfrm>
            <a:off x="1333500" y="6307549"/>
            <a:ext cx="7620000" cy="3013344"/>
          </a:xfrm>
          <a:prstGeom prst="roundRect">
            <a:avLst>
              <a:gd name="adj" fmla="val 6322"/>
            </a:avLst>
          </a:prstGeom>
          <a:solidFill>
            <a:srgbClr val="FFFFFF"/>
          </a:solidFill>
          <a:ln w="13607">
            <a:solidFill>
              <a:srgbClr val="E8E2DC"/>
            </a:solidFill>
            <a:prstDash val="solid"/>
          </a:ln>
        </p:spPr>
        <p:txBody>
          <a:bodyPr/>
          <a:lstStyle/>
          <a:p>
            <a:endParaRPr lang="en-CA"/>
          </a:p>
        </p:txBody>
      </p:sp>
      <p:sp>
        <p:nvSpPr>
          <p:cNvPr id="13" name="Text 11"/>
          <p:cNvSpPr/>
          <p:nvPr/>
        </p:nvSpPr>
        <p:spPr>
          <a:xfrm>
            <a:off x="1804222" y="6740214"/>
            <a:ext cx="7346411"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METERED COMPUTE</a:t>
            </a:r>
            <a:endParaRPr lang="en-US" sz="1800" dirty="0"/>
          </a:p>
        </p:txBody>
      </p:sp>
      <p:sp>
        <p:nvSpPr>
          <p:cNvPr id="14" name="Text 12"/>
          <p:cNvSpPr/>
          <p:nvPr/>
        </p:nvSpPr>
        <p:spPr>
          <a:xfrm>
            <a:off x="1804222" y="7185103"/>
            <a:ext cx="7346411" cy="466725"/>
          </a:xfrm>
          <a:prstGeom prst="rect">
            <a:avLst/>
          </a:prstGeom>
          <a:noFill/>
          <a:ln/>
        </p:spPr>
        <p:txBody>
          <a:bodyPr wrap="square" lIns="25400" tIns="25400" rIns="25400" bIns="25400" rtlCol="0" anchor="t">
            <a:normAutofit lnSpcReduction="10000"/>
          </a:bodyPr>
          <a:lstStyle/>
          <a:p>
            <a:pPr marL="0" indent="0" algn="l">
              <a:lnSpc>
                <a:spcPct val="106780"/>
              </a:lnSpc>
              <a:buNone/>
            </a:pPr>
            <a:r>
              <a:rPr lang="en-US" sz="2700" b="1" dirty="0">
                <a:solidFill>
                  <a:srgbClr val="201D1A"/>
                </a:solidFill>
                <a:latin typeface="Arial" pitchFamily="34" charset="0"/>
                <a:ea typeface="Arial" pitchFamily="34" charset="-122"/>
                <a:cs typeface="Arial" pitchFamily="34" charset="-120"/>
              </a:rPr>
              <a:t>Predictable, bounded cost</a:t>
            </a:r>
            <a:endParaRPr lang="en-US" sz="2700" dirty="0"/>
          </a:p>
        </p:txBody>
      </p:sp>
      <p:sp>
        <p:nvSpPr>
          <p:cNvPr id="15" name="Text 13"/>
          <p:cNvSpPr/>
          <p:nvPr/>
        </p:nvSpPr>
        <p:spPr>
          <a:xfrm>
            <a:off x="1804222" y="7766064"/>
            <a:ext cx="6878912" cy="811581"/>
          </a:xfrm>
          <a:prstGeom prst="rect">
            <a:avLst/>
          </a:prstGeom>
          <a:noFill/>
          <a:ln/>
        </p:spPr>
        <p:txBody>
          <a:bodyPr wrap="square" lIns="25400" tIns="25400" rIns="25400" bIns="25400" rtlCol="0" anchor="t">
            <a:normAutofit lnSpcReduction="10000"/>
          </a:bodyPr>
          <a:lstStyle/>
          <a:p>
            <a:pPr marL="0" indent="0" algn="l">
              <a:lnSpc>
                <a:spcPct val="129182"/>
              </a:lnSpc>
              <a:buNone/>
            </a:pPr>
            <a:r>
              <a:rPr lang="en-US" sz="2100" dirty="0">
                <a:solidFill>
                  <a:srgbClr val="443F3A"/>
                </a:solidFill>
                <a:latin typeface="Arial" pitchFamily="34" charset="0"/>
                <a:ea typeface="Arial" pitchFamily="34" charset="-122"/>
                <a:cs typeface="Arial" pitchFamily="34" charset="-120"/>
              </a:rPr>
              <a:t>Hard per-window caps on tokens, time, and dollars; gating sheds 40–78% of cost versus running every step.</a:t>
            </a:r>
            <a:endParaRPr lang="en-US" sz="2100" dirty="0"/>
          </a:p>
        </p:txBody>
      </p:sp>
      <p:sp>
        <p:nvSpPr>
          <p:cNvPr id="16" name="Shape 14"/>
          <p:cNvSpPr/>
          <p:nvPr/>
        </p:nvSpPr>
        <p:spPr>
          <a:xfrm>
            <a:off x="9334500" y="6307549"/>
            <a:ext cx="7620000" cy="3013344"/>
          </a:xfrm>
          <a:prstGeom prst="roundRect">
            <a:avLst>
              <a:gd name="adj" fmla="val 6322"/>
            </a:avLst>
          </a:prstGeom>
          <a:solidFill>
            <a:srgbClr val="FFFFFF"/>
          </a:solidFill>
          <a:ln w="13607">
            <a:solidFill>
              <a:srgbClr val="E8E2DC"/>
            </a:solidFill>
            <a:prstDash val="solid"/>
          </a:ln>
        </p:spPr>
        <p:txBody>
          <a:bodyPr/>
          <a:lstStyle/>
          <a:p>
            <a:endParaRPr lang="en-CA"/>
          </a:p>
        </p:txBody>
      </p:sp>
      <p:sp>
        <p:nvSpPr>
          <p:cNvPr id="17" name="Text 15"/>
          <p:cNvSpPr/>
          <p:nvPr/>
        </p:nvSpPr>
        <p:spPr>
          <a:xfrm>
            <a:off x="9805222" y="6740214"/>
            <a:ext cx="7346411"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ON-CALL TRUST</a:t>
            </a:r>
            <a:endParaRPr lang="en-US" sz="1800" dirty="0"/>
          </a:p>
        </p:txBody>
      </p:sp>
      <p:sp>
        <p:nvSpPr>
          <p:cNvPr id="18" name="Text 16"/>
          <p:cNvSpPr/>
          <p:nvPr/>
        </p:nvSpPr>
        <p:spPr>
          <a:xfrm>
            <a:off x="9805222" y="7185103"/>
            <a:ext cx="7346411" cy="466725"/>
          </a:xfrm>
          <a:prstGeom prst="rect">
            <a:avLst/>
          </a:prstGeom>
          <a:noFill/>
          <a:ln/>
        </p:spPr>
        <p:txBody>
          <a:bodyPr wrap="square" lIns="25400" tIns="25400" rIns="25400" bIns="25400" rtlCol="0" anchor="t">
            <a:normAutofit lnSpcReduction="10000"/>
          </a:bodyPr>
          <a:lstStyle/>
          <a:p>
            <a:pPr marL="0" indent="0" algn="l">
              <a:lnSpc>
                <a:spcPct val="106780"/>
              </a:lnSpc>
              <a:buNone/>
            </a:pPr>
            <a:r>
              <a:rPr lang="en-US" sz="2700" b="1" dirty="0">
                <a:solidFill>
                  <a:srgbClr val="201D1A"/>
                </a:solidFill>
                <a:latin typeface="Arial" pitchFamily="34" charset="0"/>
                <a:ea typeface="Arial" pitchFamily="34" charset="-122"/>
                <a:cs typeface="Arial" pitchFamily="34" charset="-120"/>
              </a:rPr>
              <a:t>One page per incident, auditable</a:t>
            </a:r>
            <a:endParaRPr lang="en-US" sz="2700" dirty="0"/>
          </a:p>
        </p:txBody>
      </p:sp>
      <p:sp>
        <p:nvSpPr>
          <p:cNvPr id="19" name="Text 17"/>
          <p:cNvSpPr/>
          <p:nvPr/>
        </p:nvSpPr>
        <p:spPr>
          <a:xfrm>
            <a:off x="9805222" y="7766064"/>
            <a:ext cx="6878912" cy="1198322"/>
          </a:xfrm>
          <a:prstGeom prst="rect">
            <a:avLst/>
          </a:prstGeom>
          <a:noFill/>
          <a:ln/>
        </p:spPr>
        <p:txBody>
          <a:bodyPr wrap="square" lIns="25400" tIns="25400" rIns="25400" bIns="25400" rtlCol="0" anchor="t">
            <a:normAutofit lnSpcReduction="10000"/>
          </a:bodyPr>
          <a:lstStyle/>
          <a:p>
            <a:pPr marL="0" indent="0" algn="l">
              <a:lnSpc>
                <a:spcPct val="129182"/>
              </a:lnSpc>
              <a:buNone/>
            </a:pPr>
            <a:r>
              <a:rPr lang="en-US" sz="2100" dirty="0">
                <a:solidFill>
                  <a:srgbClr val="443F3A"/>
                </a:solidFill>
                <a:latin typeface="Arial" pitchFamily="34" charset="0"/>
                <a:ea typeface="Arial" pitchFamily="34" charset="-122"/>
                <a:cs typeface="Arial" pitchFamily="34" charset="-120"/>
              </a:rPr>
              <a:t>Duplicate pages suppressed; every action follows an explicit rule and budget — no open-ended agent loop in the paging path.</a:t>
            </a:r>
            <a:endParaRPr lang="en-US" sz="2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CFBFA"/>
        </a:solidFill>
        <a:effectLst/>
      </p:bgPr>
    </p:bg>
    <p:spTree>
      <p:nvGrpSpPr>
        <p:cNvPr id="1" name=""/>
        <p:cNvGrpSpPr/>
        <p:nvPr/>
      </p:nvGrpSpPr>
      <p:grpSpPr>
        <a:xfrm>
          <a:off x="0" y="0"/>
          <a:ext cx="0" cy="0"/>
          <a:chOff x="0" y="0"/>
          <a:chExt cx="0" cy="0"/>
        </a:xfrm>
      </p:grpSpPr>
      <p:sp>
        <p:nvSpPr>
          <p:cNvPr id="2" name="Text 0"/>
          <p:cNvSpPr/>
          <p:nvPr/>
        </p:nvSpPr>
        <p:spPr>
          <a:xfrm>
            <a:off x="1333500" y="952500"/>
            <a:ext cx="17183100" cy="738868"/>
          </a:xfrm>
          <a:prstGeom prst="rect">
            <a:avLst/>
          </a:prstGeom>
          <a:noFill/>
          <a:ln/>
        </p:spPr>
        <p:txBody>
          <a:bodyPr wrap="square" lIns="25400" tIns="25400" rIns="25400" bIns="25400" rtlCol="0" anchor="t">
            <a:normAutofit lnSpcReduction="10000"/>
          </a:bodyPr>
          <a:lstStyle/>
          <a:p>
            <a:pPr marL="0" indent="0" algn="l">
              <a:buNone/>
            </a:pPr>
            <a:r>
              <a:rPr lang="en-US" sz="4800" b="1" kern="0" spc="-75" dirty="0">
                <a:solidFill>
                  <a:srgbClr val="201D1A"/>
                </a:solidFill>
                <a:latin typeface="Arial" pitchFamily="34" charset="0"/>
                <a:ea typeface="Arial" pitchFamily="34" charset="-122"/>
                <a:cs typeface="Arial" pitchFamily="34" charset="-120"/>
              </a:rPr>
              <a:t>Takeaways</a:t>
            </a:r>
            <a:endParaRPr lang="en-US" sz="4800" dirty="0"/>
          </a:p>
        </p:txBody>
      </p:sp>
      <p:sp>
        <p:nvSpPr>
          <p:cNvPr id="3" name="Text 1"/>
          <p:cNvSpPr/>
          <p:nvPr/>
        </p:nvSpPr>
        <p:spPr>
          <a:xfrm>
            <a:off x="1333500" y="2339047"/>
            <a:ext cx="606028" cy="582386"/>
          </a:xfrm>
          <a:prstGeom prst="rect">
            <a:avLst/>
          </a:prstGeom>
          <a:noFill/>
          <a:ln/>
        </p:spPr>
        <p:txBody>
          <a:bodyPr wrap="square" lIns="25400" tIns="25400" rIns="25400" bIns="25400" rtlCol="0" anchor="t">
            <a:normAutofit/>
          </a:bodyPr>
          <a:lstStyle/>
          <a:p>
            <a:pPr marL="0" indent="0" algn="l">
              <a:buNone/>
            </a:pPr>
            <a:r>
              <a:rPr lang="en-US" sz="3300" dirty="0">
                <a:solidFill>
                  <a:srgbClr val="E05A2B"/>
                </a:solidFill>
                <a:latin typeface="Courier New" pitchFamily="34" charset="0"/>
                <a:ea typeface="Courier New" pitchFamily="34" charset="-122"/>
                <a:cs typeface="Courier New" pitchFamily="34" charset="-120"/>
              </a:rPr>
              <a:t>1</a:t>
            </a:r>
            <a:endParaRPr lang="en-US" sz="3300" dirty="0"/>
          </a:p>
        </p:txBody>
      </p:sp>
      <p:sp>
        <p:nvSpPr>
          <p:cNvPr id="4" name="Text 2"/>
          <p:cNvSpPr/>
          <p:nvPr/>
        </p:nvSpPr>
        <p:spPr>
          <a:xfrm>
            <a:off x="2320443" y="2413886"/>
            <a:ext cx="14840162" cy="480332"/>
          </a:xfrm>
          <a:prstGeom prst="rect">
            <a:avLst/>
          </a:prstGeom>
          <a:noFill/>
          <a:ln/>
        </p:spPr>
        <p:txBody>
          <a:bodyPr wrap="square" lIns="25400" tIns="25400" rIns="25400" bIns="25400" rtlCol="0" anchor="t">
            <a:normAutofit lnSpcReduction="10000"/>
          </a:bodyPr>
          <a:lstStyle/>
          <a:p>
            <a:pPr marL="0" indent="0" algn="l">
              <a:buNone/>
            </a:pPr>
            <a:r>
              <a:rPr lang="en-US" sz="3000" b="1" dirty="0">
                <a:solidFill>
                  <a:srgbClr val="201D1A"/>
                </a:solidFill>
                <a:latin typeface="Arial" pitchFamily="34" charset="0"/>
                <a:ea typeface="Arial" pitchFamily="34" charset="-122"/>
                <a:cs typeface="Arial" pitchFamily="34" charset="-120"/>
              </a:rPr>
              <a:t>Fusion wins where it matters</a:t>
            </a:r>
            <a:endParaRPr lang="en-US" sz="3000" dirty="0"/>
          </a:p>
        </p:txBody>
      </p:sp>
      <p:sp>
        <p:nvSpPr>
          <p:cNvPr id="5" name="Text 3"/>
          <p:cNvSpPr/>
          <p:nvPr/>
        </p:nvSpPr>
        <p:spPr>
          <a:xfrm>
            <a:off x="2320443" y="2932233"/>
            <a:ext cx="13895788" cy="866647"/>
          </a:xfrm>
          <a:prstGeom prst="rect">
            <a:avLst/>
          </a:prstGeom>
          <a:noFill/>
          <a:ln/>
        </p:spPr>
        <p:txBody>
          <a:bodyPr wrap="square" lIns="25400" tIns="25400" rIns="25400" bIns="25400" rtlCol="0" anchor="t">
            <a:normAutofit lnSpcReduction="10000"/>
          </a:bodyPr>
          <a:lstStyle/>
          <a:p>
            <a:pPr marL="0" indent="0" algn="l">
              <a:lnSpc>
                <a:spcPct val="126875"/>
              </a:lnSpc>
              <a:buNone/>
            </a:pPr>
            <a:r>
              <a:rPr lang="en-US" sz="2250" dirty="0">
                <a:solidFill>
                  <a:srgbClr val="6F6862"/>
                </a:solidFill>
                <a:latin typeface="Arial" pitchFamily="34" charset="0"/>
                <a:ea typeface="Arial" pitchFamily="34" charset="-122"/>
                <a:cs typeface="Arial" pitchFamily="34" charset="-120"/>
              </a:rPr>
              <a:t>Hybrid retrieval reaches 97% Hit@5 on 38,642 real incidents — its advantage emerges with the scale and diversity of real operations.</a:t>
            </a:r>
            <a:endParaRPr lang="en-US" sz="2250" dirty="0"/>
          </a:p>
        </p:txBody>
      </p:sp>
      <p:sp>
        <p:nvSpPr>
          <p:cNvPr id="6" name="Text 4"/>
          <p:cNvSpPr/>
          <p:nvPr/>
        </p:nvSpPr>
        <p:spPr>
          <a:xfrm>
            <a:off x="1333500" y="4256059"/>
            <a:ext cx="598374" cy="582386"/>
          </a:xfrm>
          <a:prstGeom prst="rect">
            <a:avLst/>
          </a:prstGeom>
          <a:noFill/>
          <a:ln/>
        </p:spPr>
        <p:txBody>
          <a:bodyPr wrap="square" lIns="25400" tIns="25400" rIns="25400" bIns="25400" rtlCol="0" anchor="t">
            <a:normAutofit/>
          </a:bodyPr>
          <a:lstStyle/>
          <a:p>
            <a:pPr marL="0" indent="0" algn="l">
              <a:buNone/>
            </a:pPr>
            <a:r>
              <a:rPr lang="en-US" sz="3300" dirty="0">
                <a:solidFill>
                  <a:srgbClr val="E05A2B"/>
                </a:solidFill>
                <a:latin typeface="Courier New" pitchFamily="34" charset="0"/>
                <a:ea typeface="Courier New" pitchFamily="34" charset="-122"/>
                <a:cs typeface="Courier New" pitchFamily="34" charset="-120"/>
              </a:rPr>
              <a:t>2</a:t>
            </a:r>
            <a:endParaRPr lang="en-US" sz="3300" dirty="0"/>
          </a:p>
        </p:txBody>
      </p:sp>
      <p:sp>
        <p:nvSpPr>
          <p:cNvPr id="7" name="Text 5"/>
          <p:cNvSpPr/>
          <p:nvPr/>
        </p:nvSpPr>
        <p:spPr>
          <a:xfrm>
            <a:off x="2312789" y="4330898"/>
            <a:ext cx="14848582" cy="480332"/>
          </a:xfrm>
          <a:prstGeom prst="rect">
            <a:avLst/>
          </a:prstGeom>
          <a:noFill/>
          <a:ln/>
        </p:spPr>
        <p:txBody>
          <a:bodyPr wrap="square" lIns="25400" tIns="25400" rIns="25400" bIns="25400" rtlCol="0" anchor="t">
            <a:normAutofit lnSpcReduction="10000"/>
          </a:bodyPr>
          <a:lstStyle/>
          <a:p>
            <a:pPr marL="0" indent="0" algn="l">
              <a:buNone/>
            </a:pPr>
            <a:r>
              <a:rPr lang="en-US" sz="3000" b="1" dirty="0">
                <a:solidFill>
                  <a:srgbClr val="201D1A"/>
                </a:solidFill>
                <a:latin typeface="Arial" pitchFamily="34" charset="0"/>
                <a:ea typeface="Arial" pitchFamily="34" charset="-122"/>
                <a:cs typeface="Arial" pitchFamily="34" charset="-120"/>
              </a:rPr>
              <a:t>Adaptivity is what makes it deployable</a:t>
            </a:r>
            <a:endParaRPr lang="en-US" sz="3000" dirty="0"/>
          </a:p>
        </p:txBody>
      </p:sp>
      <p:sp>
        <p:nvSpPr>
          <p:cNvPr id="8" name="Text 6"/>
          <p:cNvSpPr/>
          <p:nvPr/>
        </p:nvSpPr>
        <p:spPr>
          <a:xfrm>
            <a:off x="2312789" y="4849246"/>
            <a:ext cx="13903672" cy="866647"/>
          </a:xfrm>
          <a:prstGeom prst="rect">
            <a:avLst/>
          </a:prstGeom>
          <a:noFill/>
          <a:ln/>
        </p:spPr>
        <p:txBody>
          <a:bodyPr wrap="square" lIns="25400" tIns="25400" rIns="25400" bIns="25400" rtlCol="0" anchor="t">
            <a:normAutofit lnSpcReduction="10000"/>
          </a:bodyPr>
          <a:lstStyle/>
          <a:p>
            <a:pPr marL="0" indent="0" algn="l">
              <a:lnSpc>
                <a:spcPct val="126875"/>
              </a:lnSpc>
              <a:buNone/>
            </a:pPr>
            <a:r>
              <a:rPr lang="en-US" sz="2250" dirty="0">
                <a:solidFill>
                  <a:srgbClr val="6F6862"/>
                </a:solidFill>
                <a:latin typeface="Arial" pitchFamily="34" charset="0"/>
                <a:ea typeface="Arial" pitchFamily="34" charset="-122"/>
                <a:cs typeface="Arial" pitchFamily="34" charset="-120"/>
              </a:rPr>
              <a:t>Capability gating sheds up to 78% of per-window cost at equal accuracy, spans full telemetry to bare text, and pages once per incident.</a:t>
            </a:r>
            <a:endParaRPr lang="en-US" sz="2250" dirty="0"/>
          </a:p>
        </p:txBody>
      </p:sp>
      <p:sp>
        <p:nvSpPr>
          <p:cNvPr id="9" name="Text 7"/>
          <p:cNvSpPr/>
          <p:nvPr/>
        </p:nvSpPr>
        <p:spPr>
          <a:xfrm>
            <a:off x="1333500" y="6173072"/>
            <a:ext cx="612938" cy="582386"/>
          </a:xfrm>
          <a:prstGeom prst="rect">
            <a:avLst/>
          </a:prstGeom>
          <a:noFill/>
          <a:ln/>
        </p:spPr>
        <p:txBody>
          <a:bodyPr wrap="square" lIns="25400" tIns="25400" rIns="25400" bIns="25400" rtlCol="0" anchor="t">
            <a:normAutofit/>
          </a:bodyPr>
          <a:lstStyle/>
          <a:p>
            <a:pPr marL="0" indent="0" algn="l">
              <a:buNone/>
            </a:pPr>
            <a:r>
              <a:rPr lang="en-US" sz="3300" dirty="0">
                <a:solidFill>
                  <a:srgbClr val="E05A2B"/>
                </a:solidFill>
                <a:latin typeface="Courier New" pitchFamily="34" charset="0"/>
                <a:ea typeface="Courier New" pitchFamily="34" charset="-122"/>
                <a:cs typeface="Courier New" pitchFamily="34" charset="-120"/>
              </a:rPr>
              <a:t>3</a:t>
            </a:r>
            <a:endParaRPr lang="en-US" sz="3300" dirty="0"/>
          </a:p>
        </p:txBody>
      </p:sp>
      <p:sp>
        <p:nvSpPr>
          <p:cNvPr id="10" name="Text 8"/>
          <p:cNvSpPr/>
          <p:nvPr/>
        </p:nvSpPr>
        <p:spPr>
          <a:xfrm>
            <a:off x="2327353" y="6247911"/>
            <a:ext cx="14832563" cy="480332"/>
          </a:xfrm>
          <a:prstGeom prst="rect">
            <a:avLst/>
          </a:prstGeom>
          <a:noFill/>
          <a:ln/>
        </p:spPr>
        <p:txBody>
          <a:bodyPr wrap="square" lIns="25400" tIns="25400" rIns="25400" bIns="25400" rtlCol="0" anchor="t">
            <a:normAutofit lnSpcReduction="10000"/>
          </a:bodyPr>
          <a:lstStyle/>
          <a:p>
            <a:pPr marL="0" indent="0" algn="l">
              <a:buNone/>
            </a:pPr>
            <a:r>
              <a:rPr lang="en-US" sz="3000" b="1" dirty="0">
                <a:solidFill>
                  <a:srgbClr val="201D1A"/>
                </a:solidFill>
                <a:latin typeface="Arial" pitchFamily="34" charset="0"/>
                <a:ea typeface="Arial" pitchFamily="34" charset="-122"/>
                <a:cs typeface="Arial" pitchFamily="34" charset="-120"/>
              </a:rPr>
              <a:t>Measure retrieval, not classification</a:t>
            </a:r>
            <a:endParaRPr lang="en-US" sz="3000" dirty="0"/>
          </a:p>
        </p:txBody>
      </p:sp>
      <p:sp>
        <p:nvSpPr>
          <p:cNvPr id="11" name="Text 9"/>
          <p:cNvSpPr/>
          <p:nvPr/>
        </p:nvSpPr>
        <p:spPr>
          <a:xfrm>
            <a:off x="2327353" y="6766259"/>
            <a:ext cx="13888672" cy="866647"/>
          </a:xfrm>
          <a:prstGeom prst="rect">
            <a:avLst/>
          </a:prstGeom>
          <a:noFill/>
          <a:ln/>
        </p:spPr>
        <p:txBody>
          <a:bodyPr wrap="square" lIns="25400" tIns="25400" rIns="25400" bIns="25400" rtlCol="0" anchor="t">
            <a:normAutofit lnSpcReduction="10000"/>
          </a:bodyPr>
          <a:lstStyle/>
          <a:p>
            <a:pPr marL="0" indent="0" algn="l">
              <a:lnSpc>
                <a:spcPct val="126875"/>
              </a:lnSpc>
              <a:buNone/>
            </a:pPr>
            <a:r>
              <a:rPr lang="en-US" sz="2250" dirty="0">
                <a:solidFill>
                  <a:srgbClr val="6F6862"/>
                </a:solidFill>
                <a:latin typeface="Arial" pitchFamily="34" charset="0"/>
                <a:ea typeface="Arial" pitchFamily="34" charset="-122"/>
                <a:cs typeface="Arial" pitchFamily="34" charset="-120"/>
              </a:rPr>
              <a:t>Ticket-worthiness is saturated on synthetic data and at chance on real data — incident-memory retrieval is the target that transfers.</a:t>
            </a:r>
            <a:endParaRPr lang="en-US" sz="225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201D1A"/>
        </a:solidFill>
        <a:effectLst/>
      </p:bgPr>
    </p:bg>
    <p:spTree>
      <p:nvGrpSpPr>
        <p:cNvPr id="1" name=""/>
        <p:cNvGrpSpPr/>
        <p:nvPr/>
      </p:nvGrpSpPr>
      <p:grpSpPr>
        <a:xfrm>
          <a:off x="0" y="0"/>
          <a:ext cx="0" cy="0"/>
          <a:chOff x="0" y="0"/>
          <a:chExt cx="0" cy="0"/>
        </a:xfrm>
      </p:grpSpPr>
      <p:sp>
        <p:nvSpPr>
          <p:cNvPr id="2" name="Text 0"/>
          <p:cNvSpPr/>
          <p:nvPr/>
        </p:nvSpPr>
        <p:spPr>
          <a:xfrm>
            <a:off x="1333500" y="2675292"/>
            <a:ext cx="17183100" cy="1085850"/>
          </a:xfrm>
          <a:prstGeom prst="rect">
            <a:avLst/>
          </a:prstGeom>
          <a:noFill/>
          <a:ln/>
        </p:spPr>
        <p:txBody>
          <a:bodyPr wrap="square" lIns="25400" tIns="25400" rIns="25400" bIns="25400" rtlCol="0" anchor="t">
            <a:normAutofit lnSpcReduction="10000"/>
          </a:bodyPr>
          <a:lstStyle/>
          <a:p>
            <a:pPr marL="0" indent="0" algn="l">
              <a:buNone/>
            </a:pPr>
            <a:r>
              <a:rPr lang="en-US" sz="7200" b="1" kern="0" spc="-150" dirty="0">
                <a:solidFill>
                  <a:srgbClr val="FCFBFA"/>
                </a:solidFill>
                <a:latin typeface="Arial" pitchFamily="34" charset="0"/>
                <a:ea typeface="Arial" pitchFamily="34" charset="-122"/>
                <a:cs typeface="Arial" pitchFamily="34" charset="-120"/>
              </a:rPr>
              <a:t>Thank you</a:t>
            </a:r>
            <a:endParaRPr lang="en-US" sz="7200" dirty="0"/>
          </a:p>
        </p:txBody>
      </p:sp>
      <p:sp>
        <p:nvSpPr>
          <p:cNvPr id="3" name="Shape 1"/>
          <p:cNvSpPr/>
          <p:nvPr/>
        </p:nvSpPr>
        <p:spPr>
          <a:xfrm>
            <a:off x="1333500" y="4142099"/>
            <a:ext cx="1143000" cy="47625"/>
          </a:xfrm>
          <a:prstGeom prst="rect">
            <a:avLst/>
          </a:prstGeom>
          <a:solidFill>
            <a:srgbClr val="E05A2B"/>
          </a:solidFill>
          <a:ln/>
        </p:spPr>
        <p:txBody>
          <a:bodyPr/>
          <a:lstStyle/>
          <a:p>
            <a:endParaRPr lang="en-CA"/>
          </a:p>
        </p:txBody>
      </p:sp>
      <p:sp>
        <p:nvSpPr>
          <p:cNvPr id="4" name="Text 2"/>
          <p:cNvSpPr/>
          <p:nvPr/>
        </p:nvSpPr>
        <p:spPr>
          <a:xfrm>
            <a:off x="1333500" y="4649603"/>
            <a:ext cx="1885950" cy="330654"/>
          </a:xfrm>
          <a:prstGeom prst="rect">
            <a:avLst/>
          </a:prstGeom>
          <a:noFill/>
          <a:ln/>
        </p:spPr>
        <p:txBody>
          <a:bodyPr wrap="square" lIns="25400" tIns="25400" rIns="25400" bIns="25400" rtlCol="0" anchor="t">
            <a:normAutofit/>
          </a:bodyPr>
          <a:lstStyle/>
          <a:p>
            <a:pPr marL="0" indent="0" algn="l">
              <a:buNone/>
            </a:pPr>
            <a:r>
              <a:rPr lang="en-US" sz="1800" dirty="0">
                <a:solidFill>
                  <a:srgbClr val="F0906B"/>
                </a:solidFill>
                <a:latin typeface="Courier New" pitchFamily="34" charset="0"/>
                <a:ea typeface="Courier New" pitchFamily="34" charset="-122"/>
                <a:cs typeface="Courier New" pitchFamily="34" charset="-120"/>
              </a:rPr>
              <a:t>DATASETS</a:t>
            </a:r>
            <a:endParaRPr lang="en-US" sz="1800" dirty="0"/>
          </a:p>
        </p:txBody>
      </p:sp>
      <p:sp>
        <p:nvSpPr>
          <p:cNvPr id="5" name="Text 3"/>
          <p:cNvSpPr/>
          <p:nvPr/>
        </p:nvSpPr>
        <p:spPr>
          <a:xfrm>
            <a:off x="3352779" y="4608782"/>
            <a:ext cx="4085874" cy="385082"/>
          </a:xfrm>
          <a:prstGeom prst="rect">
            <a:avLst/>
          </a:prstGeom>
          <a:noFill/>
          <a:ln/>
        </p:spPr>
        <p:txBody>
          <a:bodyPr wrap="square" lIns="25400" tIns="25400" rIns="25400" bIns="25400" rtlCol="0" anchor="t">
            <a:normAutofit/>
          </a:bodyPr>
          <a:lstStyle/>
          <a:p>
            <a:pPr marL="0" indent="0" algn="l">
              <a:buNone/>
            </a:pPr>
            <a:r>
              <a:rPr lang="en-US" sz="2100" dirty="0">
                <a:solidFill>
                  <a:srgbClr val="C9C3BC"/>
                </a:solidFill>
                <a:latin typeface="Arial" pitchFamily="34" charset="0"/>
                <a:ea typeface="Arial" pitchFamily="34" charset="-122"/>
                <a:cs typeface="Arial" pitchFamily="34" charset="-120"/>
              </a:rPr>
              <a:t>zenodo.org/records/21096887</a:t>
            </a:r>
            <a:endParaRPr lang="en-US" sz="2100" dirty="0"/>
          </a:p>
        </p:txBody>
      </p:sp>
      <p:sp>
        <p:nvSpPr>
          <p:cNvPr id="6" name="Text 4"/>
          <p:cNvSpPr/>
          <p:nvPr/>
        </p:nvSpPr>
        <p:spPr>
          <a:xfrm>
            <a:off x="1333500" y="5225143"/>
            <a:ext cx="1885950" cy="330654"/>
          </a:xfrm>
          <a:prstGeom prst="rect">
            <a:avLst/>
          </a:prstGeom>
          <a:noFill/>
          <a:ln/>
        </p:spPr>
        <p:txBody>
          <a:bodyPr wrap="square" lIns="25400" tIns="25400" rIns="25400" bIns="25400" rtlCol="0" anchor="t">
            <a:normAutofit/>
          </a:bodyPr>
          <a:lstStyle/>
          <a:p>
            <a:pPr marL="0" indent="0" algn="l">
              <a:buNone/>
            </a:pPr>
            <a:r>
              <a:rPr lang="en-US" sz="1800" dirty="0">
                <a:solidFill>
                  <a:srgbClr val="F0906B"/>
                </a:solidFill>
                <a:latin typeface="Courier New" pitchFamily="34" charset="0"/>
                <a:ea typeface="Courier New" pitchFamily="34" charset="-122"/>
                <a:cs typeface="Courier New" pitchFamily="34" charset="-120"/>
              </a:rPr>
              <a:t>CODE</a:t>
            </a:r>
            <a:endParaRPr lang="en-US" sz="1800" dirty="0"/>
          </a:p>
        </p:txBody>
      </p:sp>
      <p:sp>
        <p:nvSpPr>
          <p:cNvPr id="7" name="Text 5"/>
          <p:cNvSpPr/>
          <p:nvPr/>
        </p:nvSpPr>
        <p:spPr>
          <a:xfrm>
            <a:off x="3352779" y="5184321"/>
            <a:ext cx="4085874" cy="385082"/>
          </a:xfrm>
          <a:prstGeom prst="rect">
            <a:avLst/>
          </a:prstGeom>
          <a:noFill/>
          <a:ln/>
        </p:spPr>
        <p:txBody>
          <a:bodyPr wrap="square" lIns="25400" tIns="25400" rIns="25400" bIns="25400" rtlCol="0" anchor="t">
            <a:normAutofit/>
          </a:bodyPr>
          <a:lstStyle/>
          <a:p>
            <a:pPr marL="0" indent="0" algn="l">
              <a:buNone/>
            </a:pPr>
            <a:r>
              <a:rPr lang="en-US" sz="2100" dirty="0">
                <a:solidFill>
                  <a:srgbClr val="C9C3BC"/>
                </a:solidFill>
                <a:latin typeface="Arial" pitchFamily="34" charset="0"/>
                <a:ea typeface="Arial" pitchFamily="34" charset="-122"/>
                <a:cs typeface="Arial" pitchFamily="34" charset="-120"/>
              </a:rPr>
              <a:t>zenodo.org/records/21096898</a:t>
            </a:r>
            <a:endParaRPr lang="en-US" sz="2100" dirty="0"/>
          </a:p>
        </p:txBody>
      </p:sp>
      <p:sp>
        <p:nvSpPr>
          <p:cNvPr id="8" name="Text 6"/>
          <p:cNvSpPr/>
          <p:nvPr/>
        </p:nvSpPr>
        <p:spPr>
          <a:xfrm>
            <a:off x="1333500" y="5800683"/>
            <a:ext cx="1885950" cy="330654"/>
          </a:xfrm>
          <a:prstGeom prst="rect">
            <a:avLst/>
          </a:prstGeom>
          <a:noFill/>
          <a:ln/>
        </p:spPr>
        <p:txBody>
          <a:bodyPr wrap="square" lIns="25400" tIns="25400" rIns="25400" bIns="25400" rtlCol="0" anchor="t">
            <a:normAutofit/>
          </a:bodyPr>
          <a:lstStyle/>
          <a:p>
            <a:pPr marL="0" indent="0" algn="l">
              <a:buNone/>
            </a:pPr>
            <a:r>
              <a:rPr lang="en-US" sz="1800" dirty="0">
                <a:solidFill>
                  <a:srgbClr val="F0906B"/>
                </a:solidFill>
                <a:latin typeface="Courier New" pitchFamily="34" charset="0"/>
                <a:ea typeface="Courier New" pitchFamily="34" charset="-122"/>
                <a:cs typeface="Courier New" pitchFamily="34" charset="-120"/>
              </a:rPr>
              <a:t>CONTACT</a:t>
            </a:r>
            <a:endParaRPr lang="en-US" sz="1800" dirty="0"/>
          </a:p>
        </p:txBody>
      </p:sp>
      <p:sp>
        <p:nvSpPr>
          <p:cNvPr id="9" name="Text 7"/>
          <p:cNvSpPr/>
          <p:nvPr/>
        </p:nvSpPr>
        <p:spPr>
          <a:xfrm>
            <a:off x="3352779" y="5759861"/>
            <a:ext cx="2445608" cy="385082"/>
          </a:xfrm>
          <a:prstGeom prst="rect">
            <a:avLst/>
          </a:prstGeom>
          <a:noFill/>
          <a:ln/>
        </p:spPr>
        <p:txBody>
          <a:bodyPr wrap="square" lIns="25400" tIns="25400" rIns="25400" bIns="25400" rtlCol="0" anchor="t">
            <a:normAutofit/>
          </a:bodyPr>
          <a:lstStyle/>
          <a:p>
            <a:pPr marL="0" indent="0" algn="l">
              <a:buNone/>
            </a:pPr>
            <a:r>
              <a:rPr lang="en-US" sz="2100" dirty="0">
                <a:solidFill>
                  <a:srgbClr val="C9C3BC"/>
                </a:solidFill>
                <a:latin typeface="Arial" pitchFamily="34" charset="0"/>
                <a:ea typeface="Arial" pitchFamily="34" charset="-122"/>
                <a:cs typeface="Arial" pitchFamily="34" charset="-120"/>
              </a:rPr>
              <a:t>ys19rk@brocku.ca</a:t>
            </a:r>
            <a:endParaRPr lang="en-US" sz="2100" dirty="0"/>
          </a:p>
        </p:txBody>
      </p:sp>
      <p:sp>
        <p:nvSpPr>
          <p:cNvPr id="10" name="Shape 8"/>
          <p:cNvSpPr/>
          <p:nvPr/>
        </p:nvSpPr>
        <p:spPr>
          <a:xfrm>
            <a:off x="1333500" y="6640180"/>
            <a:ext cx="3342680" cy="971422"/>
          </a:xfrm>
          <a:prstGeom prst="roundRect">
            <a:avLst>
              <a:gd name="adj" fmla="val 15688"/>
            </a:avLst>
          </a:prstGeom>
          <a:solidFill>
            <a:srgbClr val="FFFFFF"/>
          </a:solidFill>
          <a:ln/>
        </p:spPr>
        <p:txBody>
          <a:bodyPr/>
          <a:lstStyle/>
          <a:p>
            <a:endParaRPr lang="en-CA"/>
          </a:p>
        </p:txBody>
      </p:sp>
      <p:pic>
        <p:nvPicPr>
          <p:cNvPr id="11" name="Image 0" descr="preencoded.png"/>
          <p:cNvPicPr>
            <a:picLocks noChangeAspect="1"/>
          </p:cNvPicPr>
          <p:nvPr/>
        </p:nvPicPr>
        <p:blipFill>
          <a:blip r:embed="rId3"/>
          <a:stretch>
            <a:fillRect/>
          </a:stretch>
        </p:blipFill>
        <p:spPr>
          <a:xfrm>
            <a:off x="1676336" y="6849708"/>
            <a:ext cx="912954" cy="552365"/>
          </a:xfrm>
          <a:prstGeom prst="rect">
            <a:avLst/>
          </a:prstGeom>
        </p:spPr>
      </p:pic>
      <p:sp>
        <p:nvSpPr>
          <p:cNvPr id="12" name="Shape 9"/>
          <p:cNvSpPr/>
          <p:nvPr/>
        </p:nvSpPr>
        <p:spPr>
          <a:xfrm>
            <a:off x="2894069" y="6906795"/>
            <a:ext cx="19029" cy="438086"/>
          </a:xfrm>
          <a:prstGeom prst="rect">
            <a:avLst/>
          </a:prstGeom>
          <a:solidFill>
            <a:srgbClr val="E0DAD3"/>
          </a:solidFill>
          <a:ln/>
        </p:spPr>
        <p:txBody>
          <a:bodyPr/>
          <a:lstStyle/>
          <a:p>
            <a:endParaRPr lang="en-CA"/>
          </a:p>
        </p:txBody>
      </p:sp>
      <p:pic>
        <p:nvPicPr>
          <p:cNvPr id="13" name="Image 1" descr="preencoded.png"/>
          <p:cNvPicPr>
            <a:picLocks noChangeAspect="1"/>
          </p:cNvPicPr>
          <p:nvPr/>
        </p:nvPicPr>
        <p:blipFill>
          <a:blip r:embed="rId4"/>
          <a:stretch>
            <a:fillRect/>
          </a:stretch>
        </p:blipFill>
        <p:spPr>
          <a:xfrm>
            <a:off x="3217877" y="6944958"/>
            <a:ext cx="1115467" cy="36186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CFBFA"/>
        </a:solidFill>
        <a:effectLst/>
      </p:bgPr>
    </p:bg>
    <p:spTree>
      <p:nvGrpSpPr>
        <p:cNvPr id="1" name=""/>
        <p:cNvGrpSpPr/>
        <p:nvPr/>
      </p:nvGrpSpPr>
      <p:grpSpPr>
        <a:xfrm>
          <a:off x="0" y="0"/>
          <a:ext cx="0" cy="0"/>
          <a:chOff x="0" y="0"/>
          <a:chExt cx="0" cy="0"/>
        </a:xfrm>
      </p:grpSpPr>
      <p:sp>
        <p:nvSpPr>
          <p:cNvPr id="2" name="Text 0"/>
          <p:cNvSpPr/>
          <p:nvPr/>
        </p:nvSpPr>
        <p:spPr>
          <a:xfrm>
            <a:off x="1333500" y="952500"/>
            <a:ext cx="17183100" cy="738868"/>
          </a:xfrm>
          <a:prstGeom prst="rect">
            <a:avLst/>
          </a:prstGeom>
          <a:noFill/>
          <a:ln/>
        </p:spPr>
        <p:txBody>
          <a:bodyPr wrap="square" lIns="25400" tIns="25400" rIns="25400" bIns="25400" rtlCol="0" anchor="t">
            <a:normAutofit lnSpcReduction="10000"/>
          </a:bodyPr>
          <a:lstStyle/>
          <a:p>
            <a:pPr marL="0" indent="0" algn="l">
              <a:buNone/>
            </a:pPr>
            <a:r>
              <a:rPr lang="en-US" sz="4800" b="1" kern="0" spc="-75" dirty="0">
                <a:solidFill>
                  <a:srgbClr val="201D1A"/>
                </a:solidFill>
                <a:latin typeface="Arial" pitchFamily="34" charset="0"/>
                <a:ea typeface="Arial" pitchFamily="34" charset="-122"/>
                <a:cs typeface="Arial" pitchFamily="34" charset="-120"/>
              </a:rPr>
              <a:t>The On-Call Triage Problem</a:t>
            </a:r>
            <a:endParaRPr lang="en-US" sz="4800" dirty="0"/>
          </a:p>
        </p:txBody>
      </p:sp>
      <p:sp>
        <p:nvSpPr>
          <p:cNvPr id="3" name="Text 1"/>
          <p:cNvSpPr/>
          <p:nvPr/>
        </p:nvSpPr>
        <p:spPr>
          <a:xfrm>
            <a:off x="1333500" y="1881825"/>
            <a:ext cx="17183100" cy="459921"/>
          </a:xfrm>
          <a:prstGeom prst="rect">
            <a:avLst/>
          </a:prstGeom>
          <a:noFill/>
          <a:ln/>
        </p:spPr>
        <p:txBody>
          <a:bodyPr wrap="square" lIns="25400" tIns="25400" rIns="25400" bIns="25400" rtlCol="0" anchor="t">
            <a:normAutofit/>
          </a:bodyPr>
          <a:lstStyle/>
          <a:p>
            <a:pPr marL="0" indent="0" algn="l">
              <a:buNone/>
            </a:pPr>
            <a:r>
              <a:rPr lang="en-US" sz="2550" dirty="0">
                <a:solidFill>
                  <a:srgbClr val="6F6862"/>
                </a:solidFill>
                <a:latin typeface="Arial" pitchFamily="34" charset="0"/>
                <a:ea typeface="Arial" pitchFamily="34" charset="-122"/>
                <a:cs typeface="Arial" pitchFamily="34" charset="-120"/>
              </a:rPr>
              <a:t>The fastest path from symptom to fix is a resolved ticket from the past.</a:t>
            </a:r>
            <a:endParaRPr lang="en-US" sz="2550" dirty="0"/>
          </a:p>
        </p:txBody>
      </p:sp>
      <p:sp>
        <p:nvSpPr>
          <p:cNvPr id="4" name="Shape 2"/>
          <p:cNvSpPr/>
          <p:nvPr/>
        </p:nvSpPr>
        <p:spPr>
          <a:xfrm>
            <a:off x="1333500" y="2989426"/>
            <a:ext cx="4445071" cy="2430257"/>
          </a:xfrm>
          <a:prstGeom prst="roundRect">
            <a:avLst>
              <a:gd name="adj" fmla="val 6271"/>
            </a:avLst>
          </a:prstGeom>
          <a:solidFill>
            <a:srgbClr val="FFFFFF"/>
          </a:solidFill>
          <a:ln w="13607">
            <a:solidFill>
              <a:srgbClr val="E8E2DC"/>
            </a:solidFill>
            <a:prstDash val="solid"/>
          </a:ln>
        </p:spPr>
        <p:txBody>
          <a:bodyPr/>
          <a:lstStyle/>
          <a:p>
            <a:endParaRPr lang="en-CA"/>
          </a:p>
        </p:txBody>
      </p:sp>
      <p:sp>
        <p:nvSpPr>
          <p:cNvPr id="5" name="Text 3"/>
          <p:cNvSpPr/>
          <p:nvPr/>
        </p:nvSpPr>
        <p:spPr>
          <a:xfrm>
            <a:off x="1766165" y="3384033"/>
            <a:ext cx="3937716"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ALERT STREAM</a:t>
            </a:r>
            <a:endParaRPr lang="en-US" sz="1800" dirty="0"/>
          </a:p>
        </p:txBody>
      </p:sp>
      <p:sp>
        <p:nvSpPr>
          <p:cNvPr id="6" name="Text 4"/>
          <p:cNvSpPr/>
          <p:nvPr/>
        </p:nvSpPr>
        <p:spPr>
          <a:xfrm>
            <a:off x="1766165" y="3790865"/>
            <a:ext cx="3687134" cy="1272310"/>
          </a:xfrm>
          <a:prstGeom prst="rect">
            <a:avLst/>
          </a:prstGeom>
          <a:noFill/>
          <a:ln/>
        </p:spPr>
        <p:txBody>
          <a:bodyPr wrap="square" lIns="25400" tIns="25400" rIns="25400" bIns="25400" rtlCol="0" anchor="t">
            <a:normAutofit fontScale="92500"/>
          </a:bodyPr>
          <a:lstStyle/>
          <a:p>
            <a:pPr marL="0" indent="0" algn="l">
              <a:lnSpc>
                <a:spcPct val="118588"/>
              </a:lnSpc>
              <a:buNone/>
            </a:pPr>
            <a:r>
              <a:rPr lang="en-US" sz="2400" b="1" dirty="0">
                <a:solidFill>
                  <a:srgbClr val="201D1A"/>
                </a:solidFill>
                <a:latin typeface="Arial" pitchFamily="34" charset="0"/>
                <a:ea typeface="Arial" pitchFamily="34" charset="-122"/>
                <a:cs typeface="Arial" pitchFamily="34" charset="-120"/>
              </a:rPr>
              <a:t>Checkout requests failing — pod down, traces erroring, alert firing</a:t>
            </a:r>
            <a:endParaRPr lang="en-US" sz="2400" dirty="0"/>
          </a:p>
        </p:txBody>
      </p:sp>
      <p:sp>
        <p:nvSpPr>
          <p:cNvPr id="7" name="Text 5"/>
          <p:cNvSpPr/>
          <p:nvPr/>
        </p:nvSpPr>
        <p:spPr>
          <a:xfrm>
            <a:off x="6121407" y="3908545"/>
            <a:ext cx="533421" cy="630011"/>
          </a:xfrm>
          <a:prstGeom prst="rect">
            <a:avLst/>
          </a:prstGeom>
          <a:noFill/>
          <a:ln/>
        </p:spPr>
        <p:txBody>
          <a:bodyPr wrap="square" lIns="25400" tIns="25400" rIns="25400" bIns="25400" rtlCol="0" anchor="t">
            <a:normAutofit/>
          </a:bodyPr>
          <a:lstStyle/>
          <a:p>
            <a:pPr marL="0" indent="0" algn="l">
              <a:buNone/>
            </a:pPr>
            <a:r>
              <a:rPr lang="en-US" sz="3600" dirty="0">
                <a:solidFill>
                  <a:srgbClr val="E05A2B"/>
                </a:solidFill>
                <a:latin typeface="Arial" pitchFamily="34" charset="0"/>
                <a:ea typeface="Arial" pitchFamily="34" charset="-122"/>
                <a:cs typeface="Arial" pitchFamily="34" charset="-120"/>
              </a:rPr>
              <a:t>→</a:t>
            </a:r>
            <a:endParaRPr lang="en-US" sz="3600" dirty="0"/>
          </a:p>
        </p:txBody>
      </p:sp>
      <p:sp>
        <p:nvSpPr>
          <p:cNvPr id="8" name="Shape 6"/>
          <p:cNvSpPr/>
          <p:nvPr/>
        </p:nvSpPr>
        <p:spPr>
          <a:xfrm>
            <a:off x="6921465" y="3195127"/>
            <a:ext cx="4445071" cy="2018854"/>
          </a:xfrm>
          <a:prstGeom prst="roundRect">
            <a:avLst>
              <a:gd name="adj" fmla="val 7549"/>
            </a:avLst>
          </a:prstGeom>
          <a:solidFill>
            <a:srgbClr val="FFFFFF"/>
          </a:solidFill>
          <a:ln w="13607">
            <a:solidFill>
              <a:srgbClr val="E8E2DC"/>
            </a:solidFill>
            <a:prstDash val="solid"/>
          </a:ln>
        </p:spPr>
        <p:txBody>
          <a:bodyPr/>
          <a:lstStyle/>
          <a:p>
            <a:endParaRPr lang="en-CA"/>
          </a:p>
        </p:txBody>
      </p:sp>
      <p:sp>
        <p:nvSpPr>
          <p:cNvPr id="9" name="Text 7"/>
          <p:cNvSpPr/>
          <p:nvPr/>
        </p:nvSpPr>
        <p:spPr>
          <a:xfrm>
            <a:off x="7354130" y="3589734"/>
            <a:ext cx="3937716"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ENGINEER'S MEMORY</a:t>
            </a:r>
            <a:endParaRPr lang="en-US" sz="1800" dirty="0"/>
          </a:p>
        </p:txBody>
      </p:sp>
      <p:sp>
        <p:nvSpPr>
          <p:cNvPr id="10" name="Text 8"/>
          <p:cNvSpPr/>
          <p:nvPr/>
        </p:nvSpPr>
        <p:spPr>
          <a:xfrm>
            <a:off x="7354130" y="3996567"/>
            <a:ext cx="3687134" cy="860907"/>
          </a:xfrm>
          <a:prstGeom prst="rect">
            <a:avLst/>
          </a:prstGeom>
          <a:noFill/>
          <a:ln/>
        </p:spPr>
        <p:txBody>
          <a:bodyPr wrap="square" lIns="25400" tIns="25400" rIns="25400" bIns="25400" rtlCol="0" anchor="t">
            <a:normAutofit fontScale="92500"/>
          </a:bodyPr>
          <a:lstStyle/>
          <a:p>
            <a:pPr marL="0" indent="0" algn="l">
              <a:lnSpc>
                <a:spcPct val="118588"/>
              </a:lnSpc>
              <a:buNone/>
            </a:pPr>
            <a:r>
              <a:rPr lang="en-US" sz="2400" b="1" dirty="0">
                <a:solidFill>
                  <a:srgbClr val="201D1A"/>
                </a:solidFill>
                <a:latin typeface="Arial" pitchFamily="34" charset="0"/>
                <a:ea typeface="Arial" pitchFamily="34" charset="-122"/>
                <a:cs typeface="Arial" pitchFamily="34" charset="-120"/>
              </a:rPr>
              <a:t>“This is the broker outage from last quarter”</a:t>
            </a:r>
            <a:endParaRPr lang="en-US" sz="2400" dirty="0"/>
          </a:p>
        </p:txBody>
      </p:sp>
      <p:sp>
        <p:nvSpPr>
          <p:cNvPr id="11" name="Text 9"/>
          <p:cNvSpPr/>
          <p:nvPr/>
        </p:nvSpPr>
        <p:spPr>
          <a:xfrm>
            <a:off x="11709372" y="3908545"/>
            <a:ext cx="533421" cy="630011"/>
          </a:xfrm>
          <a:prstGeom prst="rect">
            <a:avLst/>
          </a:prstGeom>
          <a:noFill/>
          <a:ln/>
        </p:spPr>
        <p:txBody>
          <a:bodyPr wrap="square" lIns="25400" tIns="25400" rIns="25400" bIns="25400" rtlCol="0" anchor="t">
            <a:normAutofit/>
          </a:bodyPr>
          <a:lstStyle/>
          <a:p>
            <a:pPr marL="0" indent="0" algn="l">
              <a:buNone/>
            </a:pPr>
            <a:r>
              <a:rPr lang="en-US" sz="3600" dirty="0">
                <a:solidFill>
                  <a:srgbClr val="E05A2B"/>
                </a:solidFill>
                <a:latin typeface="Arial" pitchFamily="34" charset="0"/>
                <a:ea typeface="Arial" pitchFamily="34" charset="-122"/>
                <a:cs typeface="Arial" pitchFamily="34" charset="-120"/>
              </a:rPr>
              <a:t>→</a:t>
            </a:r>
            <a:endParaRPr lang="en-US" sz="3600" dirty="0"/>
          </a:p>
        </p:txBody>
      </p:sp>
      <p:sp>
        <p:nvSpPr>
          <p:cNvPr id="12" name="Shape 10"/>
          <p:cNvSpPr/>
          <p:nvPr/>
        </p:nvSpPr>
        <p:spPr>
          <a:xfrm>
            <a:off x="12509429" y="3195127"/>
            <a:ext cx="4445071" cy="2018854"/>
          </a:xfrm>
          <a:prstGeom prst="roundRect">
            <a:avLst>
              <a:gd name="adj" fmla="val 7549"/>
            </a:avLst>
          </a:prstGeom>
          <a:solidFill>
            <a:srgbClr val="FAEDE6"/>
          </a:solidFill>
          <a:ln w="13607">
            <a:solidFill>
              <a:srgbClr val="E05A2B"/>
            </a:solidFill>
            <a:prstDash val="solid"/>
          </a:ln>
        </p:spPr>
        <p:txBody>
          <a:bodyPr/>
          <a:lstStyle/>
          <a:p>
            <a:endParaRPr lang="en-CA"/>
          </a:p>
        </p:txBody>
      </p:sp>
      <p:sp>
        <p:nvSpPr>
          <p:cNvPr id="13" name="Text 11"/>
          <p:cNvSpPr/>
          <p:nvPr/>
        </p:nvSpPr>
        <p:spPr>
          <a:xfrm>
            <a:off x="12942094" y="3589734"/>
            <a:ext cx="3937716" cy="330654"/>
          </a:xfrm>
          <a:prstGeom prst="rect">
            <a:avLst/>
          </a:prstGeom>
          <a:noFill/>
          <a:ln/>
        </p:spPr>
        <p:txBody>
          <a:bodyPr wrap="square" lIns="25400" tIns="25400" rIns="25400" bIns="25400" rtlCol="0" anchor="t">
            <a:normAutofit/>
          </a:bodyPr>
          <a:lstStyle/>
          <a:p>
            <a:pPr marL="0" indent="0" algn="l">
              <a:buNone/>
            </a:pPr>
            <a:r>
              <a:rPr lang="en-US" sz="1800" dirty="0">
                <a:solidFill>
                  <a:srgbClr val="B84518"/>
                </a:solidFill>
                <a:latin typeface="Courier New" pitchFamily="34" charset="0"/>
                <a:ea typeface="Courier New" pitchFamily="34" charset="-122"/>
                <a:cs typeface="Courier New" pitchFamily="34" charset="-120"/>
              </a:rPr>
              <a:t>RESOLVED TICKET</a:t>
            </a:r>
            <a:endParaRPr lang="en-US" sz="1800" dirty="0"/>
          </a:p>
        </p:txBody>
      </p:sp>
      <p:sp>
        <p:nvSpPr>
          <p:cNvPr id="14" name="Text 12"/>
          <p:cNvSpPr/>
          <p:nvPr/>
        </p:nvSpPr>
        <p:spPr>
          <a:xfrm>
            <a:off x="12942094" y="3996567"/>
            <a:ext cx="3687134" cy="860907"/>
          </a:xfrm>
          <a:prstGeom prst="rect">
            <a:avLst/>
          </a:prstGeom>
          <a:noFill/>
          <a:ln/>
        </p:spPr>
        <p:txBody>
          <a:bodyPr wrap="square" lIns="25400" tIns="25400" rIns="25400" bIns="25400" rtlCol="0" anchor="t">
            <a:normAutofit lnSpcReduction="10000"/>
          </a:bodyPr>
          <a:lstStyle/>
          <a:p>
            <a:pPr marL="0" indent="0" algn="l">
              <a:lnSpc>
                <a:spcPct val="118588"/>
              </a:lnSpc>
              <a:buNone/>
            </a:pPr>
            <a:r>
              <a:rPr lang="en-US" sz="2400" b="1" dirty="0">
                <a:solidFill>
                  <a:srgbClr val="201D1A"/>
                </a:solidFill>
                <a:latin typeface="Arial" pitchFamily="34" charset="0"/>
                <a:ea typeface="Arial" pitchFamily="34" charset="-122"/>
                <a:cs typeface="Arial" pitchFamily="34" charset="-120"/>
              </a:rPr>
              <a:t>Diagnosis and fix, already written down</a:t>
            </a:r>
            <a:endParaRPr lang="en-US" sz="2400" dirty="0"/>
          </a:p>
        </p:txBody>
      </p:sp>
      <p:sp>
        <p:nvSpPr>
          <p:cNvPr id="15" name="Text 13"/>
          <p:cNvSpPr/>
          <p:nvPr/>
        </p:nvSpPr>
        <p:spPr>
          <a:xfrm>
            <a:off x="1333500" y="6181683"/>
            <a:ext cx="13735050" cy="998254"/>
          </a:xfrm>
          <a:prstGeom prst="rect">
            <a:avLst/>
          </a:prstGeom>
          <a:noFill/>
          <a:ln/>
        </p:spPr>
        <p:txBody>
          <a:bodyPr wrap="square" lIns="25400" tIns="25400" rIns="25400" bIns="25400" rtlCol="0" anchor="t">
            <a:normAutofit lnSpcReduction="10000"/>
          </a:bodyPr>
          <a:lstStyle/>
          <a:p>
            <a:pPr marL="0" indent="0" algn="l">
              <a:lnSpc>
                <a:spcPct val="119593"/>
              </a:lnSpc>
              <a:buNone/>
            </a:pPr>
            <a:r>
              <a:rPr lang="en-US" sz="2700" b="1" dirty="0">
                <a:solidFill>
                  <a:srgbClr val="201D1A"/>
                </a:solidFill>
                <a:latin typeface="Arial" pitchFamily="34" charset="0"/>
                <a:ea typeface="Arial" pitchFamily="34" charset="-122"/>
                <a:cs typeface="Arial" pitchFamily="34" charset="-120"/>
              </a:rPr>
              <a:t>Institutional memory is the team's best triage resource — but finding the right prior incident is itself a retrieval problem.</a:t>
            </a:r>
            <a:endParaRPr lang="en-US" sz="2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CFBFA"/>
        </a:solidFill>
        <a:effectLst/>
      </p:bgPr>
    </p:bg>
    <p:spTree>
      <p:nvGrpSpPr>
        <p:cNvPr id="1" name=""/>
        <p:cNvGrpSpPr/>
        <p:nvPr/>
      </p:nvGrpSpPr>
      <p:grpSpPr>
        <a:xfrm>
          <a:off x="0" y="0"/>
          <a:ext cx="0" cy="0"/>
          <a:chOff x="0" y="0"/>
          <a:chExt cx="0" cy="0"/>
        </a:xfrm>
      </p:grpSpPr>
      <p:sp>
        <p:nvSpPr>
          <p:cNvPr id="2" name="Text 0"/>
          <p:cNvSpPr/>
          <p:nvPr/>
        </p:nvSpPr>
        <p:spPr>
          <a:xfrm>
            <a:off x="1333500" y="952500"/>
            <a:ext cx="17183100" cy="738868"/>
          </a:xfrm>
          <a:prstGeom prst="rect">
            <a:avLst/>
          </a:prstGeom>
          <a:noFill/>
          <a:ln/>
        </p:spPr>
        <p:txBody>
          <a:bodyPr wrap="square" lIns="25400" tIns="25400" rIns="25400" bIns="25400" rtlCol="0" anchor="t">
            <a:normAutofit lnSpcReduction="10000"/>
          </a:bodyPr>
          <a:lstStyle/>
          <a:p>
            <a:pPr marL="0" indent="0" algn="l">
              <a:buNone/>
            </a:pPr>
            <a:r>
              <a:rPr lang="en-US" sz="4800" b="1" kern="0" spc="-75" dirty="0">
                <a:solidFill>
                  <a:srgbClr val="201D1A"/>
                </a:solidFill>
                <a:latin typeface="Arial" pitchFamily="34" charset="0"/>
                <a:ea typeface="Arial" pitchFamily="34" charset="-122"/>
                <a:cs typeface="Arial" pitchFamily="34" charset="-120"/>
              </a:rPr>
              <a:t>Two Gaps in Current Evaluation</a:t>
            </a:r>
            <a:endParaRPr lang="en-US" sz="4800" dirty="0"/>
          </a:p>
        </p:txBody>
      </p:sp>
      <p:sp>
        <p:nvSpPr>
          <p:cNvPr id="3" name="Text 1"/>
          <p:cNvSpPr/>
          <p:nvPr/>
        </p:nvSpPr>
        <p:spPr>
          <a:xfrm>
            <a:off x="1333500" y="1881825"/>
            <a:ext cx="17183100" cy="459921"/>
          </a:xfrm>
          <a:prstGeom prst="rect">
            <a:avLst/>
          </a:prstGeom>
          <a:noFill/>
          <a:ln/>
        </p:spPr>
        <p:txBody>
          <a:bodyPr wrap="square" lIns="25400" tIns="25400" rIns="25400" bIns="25400" rtlCol="0" anchor="t">
            <a:normAutofit/>
          </a:bodyPr>
          <a:lstStyle/>
          <a:p>
            <a:pPr marL="0" indent="0" algn="l">
              <a:buNone/>
            </a:pPr>
            <a:r>
              <a:rPr lang="en-US" sz="2550" dirty="0">
                <a:solidFill>
                  <a:srgbClr val="6F6862"/>
                </a:solidFill>
                <a:latin typeface="Arial" pitchFamily="34" charset="0"/>
                <a:ea typeface="Arial" pitchFamily="34" charset="-122"/>
                <a:cs typeface="Arial" pitchFamily="34" charset="-120"/>
              </a:rPr>
              <a:t>Why strong published triage numbers may not carry into practice</a:t>
            </a:r>
            <a:endParaRPr lang="en-US" sz="2550" dirty="0"/>
          </a:p>
        </p:txBody>
      </p:sp>
      <p:sp>
        <p:nvSpPr>
          <p:cNvPr id="4" name="Shape 2"/>
          <p:cNvSpPr/>
          <p:nvPr/>
        </p:nvSpPr>
        <p:spPr>
          <a:xfrm>
            <a:off x="1333500" y="2913204"/>
            <a:ext cx="7581942" cy="4122964"/>
          </a:xfrm>
          <a:prstGeom prst="roundRect">
            <a:avLst>
              <a:gd name="adj" fmla="val 4620"/>
            </a:avLst>
          </a:prstGeom>
          <a:solidFill>
            <a:srgbClr val="FFFFFF"/>
          </a:solidFill>
          <a:ln w="13607">
            <a:solidFill>
              <a:srgbClr val="E8E2DC"/>
            </a:solidFill>
            <a:prstDash val="solid"/>
          </a:ln>
        </p:spPr>
        <p:txBody>
          <a:bodyPr/>
          <a:lstStyle/>
          <a:p>
            <a:endParaRPr lang="en-CA"/>
          </a:p>
        </p:txBody>
      </p:sp>
      <p:sp>
        <p:nvSpPr>
          <p:cNvPr id="5" name="Text 3"/>
          <p:cNvSpPr/>
          <p:nvPr/>
        </p:nvSpPr>
        <p:spPr>
          <a:xfrm>
            <a:off x="1880443" y="3460148"/>
            <a:ext cx="7136861" cy="357868"/>
          </a:xfrm>
          <a:prstGeom prst="rect">
            <a:avLst/>
          </a:prstGeom>
          <a:noFill/>
          <a:ln/>
        </p:spPr>
        <p:txBody>
          <a:bodyPr wrap="square" lIns="25400" tIns="25400" rIns="25400" bIns="25400" rtlCol="0" anchor="t">
            <a:normAutofit/>
          </a:bodyPr>
          <a:lstStyle/>
          <a:p>
            <a:pPr marL="0" indent="0" algn="l">
              <a:buNone/>
            </a:pPr>
            <a:r>
              <a:rPr lang="en-US" sz="1950" dirty="0">
                <a:solidFill>
                  <a:srgbClr val="E05A2B"/>
                </a:solidFill>
                <a:latin typeface="Courier New" pitchFamily="34" charset="0"/>
                <a:ea typeface="Courier New" pitchFamily="34" charset="-122"/>
                <a:cs typeface="Courier New" pitchFamily="34" charset="-120"/>
              </a:rPr>
              <a:t>GAP 1</a:t>
            </a:r>
            <a:endParaRPr lang="en-US" sz="1950" dirty="0"/>
          </a:p>
        </p:txBody>
      </p:sp>
      <p:sp>
        <p:nvSpPr>
          <p:cNvPr id="6" name="Text 4"/>
          <p:cNvSpPr/>
          <p:nvPr/>
        </p:nvSpPr>
        <p:spPr>
          <a:xfrm>
            <a:off x="1880443" y="4008473"/>
            <a:ext cx="7136861" cy="538056"/>
          </a:xfrm>
          <a:prstGeom prst="rect">
            <a:avLst/>
          </a:prstGeom>
          <a:noFill/>
          <a:ln/>
        </p:spPr>
        <p:txBody>
          <a:bodyPr wrap="square" lIns="25400" tIns="25400" rIns="25400" bIns="25400" rtlCol="0" anchor="t">
            <a:normAutofit lnSpcReduction="10000"/>
          </a:bodyPr>
          <a:lstStyle/>
          <a:p>
            <a:pPr marL="0" indent="0" algn="l">
              <a:lnSpc>
                <a:spcPct val="109701"/>
              </a:lnSpc>
              <a:buNone/>
            </a:pPr>
            <a:r>
              <a:rPr lang="en-US" sz="3150" b="1" dirty="0">
                <a:solidFill>
                  <a:srgbClr val="201D1A"/>
                </a:solidFill>
                <a:latin typeface="Arial" pitchFamily="34" charset="0"/>
                <a:ea typeface="Arial" pitchFamily="34" charset="-122"/>
                <a:cs typeface="Arial" pitchFamily="34" charset="-120"/>
              </a:rPr>
              <a:t>Synthetic-only evaluation</a:t>
            </a:r>
            <a:endParaRPr lang="en-US" sz="3150" dirty="0"/>
          </a:p>
        </p:txBody>
      </p:sp>
      <p:sp>
        <p:nvSpPr>
          <p:cNvPr id="7" name="Text 5"/>
          <p:cNvSpPr/>
          <p:nvPr/>
        </p:nvSpPr>
        <p:spPr>
          <a:xfrm>
            <a:off x="1880443" y="4736987"/>
            <a:ext cx="6682697" cy="1866560"/>
          </a:xfrm>
          <a:prstGeom prst="rect">
            <a:avLst/>
          </a:prstGeom>
          <a:noFill/>
          <a:ln/>
        </p:spPr>
        <p:txBody>
          <a:bodyPr wrap="square" lIns="25400" tIns="25400" rIns="25400" bIns="25400" rtlCol="0" anchor="t">
            <a:normAutofit lnSpcReduction="10000"/>
          </a:bodyPr>
          <a:lstStyle/>
          <a:p>
            <a:pPr marL="0" indent="0" algn="l">
              <a:lnSpc>
                <a:spcPct val="131765"/>
              </a:lnSpc>
              <a:buNone/>
            </a:pPr>
            <a:r>
              <a:rPr lang="en-US" sz="2400" dirty="0">
                <a:solidFill>
                  <a:srgbClr val="443F3A"/>
                </a:solidFill>
                <a:latin typeface="Arial" pitchFamily="34" charset="0"/>
                <a:ea typeface="Arial" pitchFamily="34" charset="-122"/>
                <a:cs typeface="Arial" pitchFamily="34" charset="-120"/>
              </a:rPr>
              <a:t>Injected faults produce incidents that are clean, balanced, and easily separable. Whether methods transfer to noisy, free-text real incidents is largely unknown.</a:t>
            </a:r>
            <a:endParaRPr lang="en-US" sz="2400" dirty="0"/>
          </a:p>
        </p:txBody>
      </p:sp>
      <p:sp>
        <p:nvSpPr>
          <p:cNvPr id="8" name="Shape 6"/>
          <p:cNvSpPr/>
          <p:nvPr/>
        </p:nvSpPr>
        <p:spPr>
          <a:xfrm>
            <a:off x="9372558" y="2913204"/>
            <a:ext cx="7581942" cy="4122964"/>
          </a:xfrm>
          <a:prstGeom prst="roundRect">
            <a:avLst>
              <a:gd name="adj" fmla="val 4620"/>
            </a:avLst>
          </a:prstGeom>
          <a:solidFill>
            <a:srgbClr val="FFFFFF"/>
          </a:solidFill>
          <a:ln w="13607">
            <a:solidFill>
              <a:srgbClr val="E8E2DC"/>
            </a:solidFill>
            <a:prstDash val="solid"/>
          </a:ln>
        </p:spPr>
        <p:txBody>
          <a:bodyPr/>
          <a:lstStyle/>
          <a:p>
            <a:endParaRPr lang="en-CA"/>
          </a:p>
        </p:txBody>
      </p:sp>
      <p:sp>
        <p:nvSpPr>
          <p:cNvPr id="9" name="Text 7"/>
          <p:cNvSpPr/>
          <p:nvPr/>
        </p:nvSpPr>
        <p:spPr>
          <a:xfrm>
            <a:off x="9919502" y="3460148"/>
            <a:ext cx="7136861" cy="357868"/>
          </a:xfrm>
          <a:prstGeom prst="rect">
            <a:avLst/>
          </a:prstGeom>
          <a:noFill/>
          <a:ln/>
        </p:spPr>
        <p:txBody>
          <a:bodyPr wrap="square" lIns="25400" tIns="25400" rIns="25400" bIns="25400" rtlCol="0" anchor="t">
            <a:normAutofit/>
          </a:bodyPr>
          <a:lstStyle/>
          <a:p>
            <a:pPr marL="0" indent="0" algn="l">
              <a:buNone/>
            </a:pPr>
            <a:r>
              <a:rPr lang="en-US" sz="1950" dirty="0">
                <a:solidFill>
                  <a:srgbClr val="E05A2B"/>
                </a:solidFill>
                <a:latin typeface="Courier New" pitchFamily="34" charset="0"/>
                <a:ea typeface="Courier New" pitchFamily="34" charset="-122"/>
                <a:cs typeface="Courier New" pitchFamily="34" charset="-120"/>
              </a:rPr>
              <a:t>GAP 2</a:t>
            </a:r>
            <a:endParaRPr lang="en-US" sz="1950" dirty="0"/>
          </a:p>
        </p:txBody>
      </p:sp>
      <p:sp>
        <p:nvSpPr>
          <p:cNvPr id="10" name="Text 8"/>
          <p:cNvSpPr/>
          <p:nvPr/>
        </p:nvSpPr>
        <p:spPr>
          <a:xfrm>
            <a:off x="9919502" y="4008473"/>
            <a:ext cx="7136861" cy="538056"/>
          </a:xfrm>
          <a:prstGeom prst="rect">
            <a:avLst/>
          </a:prstGeom>
          <a:noFill/>
          <a:ln/>
        </p:spPr>
        <p:txBody>
          <a:bodyPr wrap="square" lIns="25400" tIns="25400" rIns="25400" bIns="25400" rtlCol="0" anchor="t">
            <a:normAutofit lnSpcReduction="10000"/>
          </a:bodyPr>
          <a:lstStyle/>
          <a:p>
            <a:pPr marL="0" indent="0" algn="l">
              <a:lnSpc>
                <a:spcPct val="109701"/>
              </a:lnSpc>
              <a:buNone/>
            </a:pPr>
            <a:r>
              <a:rPr lang="en-US" sz="3150" b="1" dirty="0">
                <a:solidFill>
                  <a:srgbClr val="201D1A"/>
                </a:solidFill>
                <a:latin typeface="Arial" pitchFamily="34" charset="0"/>
                <a:ea typeface="Arial" pitchFamily="34" charset="-122"/>
                <a:cs typeface="Arial" pitchFamily="34" charset="-120"/>
              </a:rPr>
              <a:t>Fixed observability assumptions</a:t>
            </a:r>
            <a:endParaRPr lang="en-US" sz="3150" dirty="0"/>
          </a:p>
        </p:txBody>
      </p:sp>
      <p:sp>
        <p:nvSpPr>
          <p:cNvPr id="11" name="Text 9"/>
          <p:cNvSpPr/>
          <p:nvPr/>
        </p:nvSpPr>
        <p:spPr>
          <a:xfrm>
            <a:off x="9919502" y="4736987"/>
            <a:ext cx="6682697" cy="1409445"/>
          </a:xfrm>
          <a:prstGeom prst="rect">
            <a:avLst/>
          </a:prstGeom>
          <a:noFill/>
          <a:ln/>
        </p:spPr>
        <p:txBody>
          <a:bodyPr wrap="square" lIns="25400" tIns="25400" rIns="25400" bIns="25400" rtlCol="0" anchor="t">
            <a:normAutofit lnSpcReduction="10000"/>
          </a:bodyPr>
          <a:lstStyle/>
          <a:p>
            <a:pPr marL="0" indent="0" algn="l">
              <a:lnSpc>
                <a:spcPct val="131765"/>
              </a:lnSpc>
              <a:buNone/>
            </a:pPr>
            <a:r>
              <a:rPr lang="en-US" sz="2400" dirty="0">
                <a:solidFill>
                  <a:srgbClr val="443F3A"/>
                </a:solidFill>
                <a:latin typeface="Arial" pitchFamily="34" charset="0"/>
                <a:ea typeface="Arial" pitchFamily="34" charset="-122"/>
                <a:cs typeface="Arial" pitchFamily="34" charset="-120"/>
              </a:rPr>
              <a:t>Pipelines are built for telemetry-rich settings. Real incidents range from full logs, metrics, and traces down to a single sentence of text.</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AEDE6"/>
        </a:solidFill>
        <a:effectLst/>
      </p:bgPr>
    </p:bg>
    <p:spTree>
      <p:nvGrpSpPr>
        <p:cNvPr id="1" name=""/>
        <p:cNvGrpSpPr/>
        <p:nvPr/>
      </p:nvGrpSpPr>
      <p:grpSpPr>
        <a:xfrm>
          <a:off x="0" y="0"/>
          <a:ext cx="0" cy="0"/>
          <a:chOff x="0" y="0"/>
          <a:chExt cx="0" cy="0"/>
        </a:xfrm>
      </p:grpSpPr>
      <p:sp>
        <p:nvSpPr>
          <p:cNvPr id="2" name="Text 0"/>
          <p:cNvSpPr/>
          <p:nvPr/>
        </p:nvSpPr>
        <p:spPr>
          <a:xfrm>
            <a:off x="1333500" y="2819017"/>
            <a:ext cx="17183100" cy="357868"/>
          </a:xfrm>
          <a:prstGeom prst="rect">
            <a:avLst/>
          </a:prstGeom>
          <a:noFill/>
          <a:ln/>
        </p:spPr>
        <p:txBody>
          <a:bodyPr wrap="square" lIns="25400" tIns="25400" rIns="25400" bIns="25400" rtlCol="0" anchor="t">
            <a:normAutofit/>
          </a:bodyPr>
          <a:lstStyle/>
          <a:p>
            <a:pPr marL="0" indent="0" algn="l">
              <a:buNone/>
            </a:pPr>
            <a:r>
              <a:rPr lang="en-US" sz="1950" kern="0" spc="150" dirty="0">
                <a:solidFill>
                  <a:srgbClr val="B84518"/>
                </a:solidFill>
                <a:latin typeface="Courier New" pitchFamily="34" charset="0"/>
                <a:ea typeface="Courier New" pitchFamily="34" charset="-122"/>
                <a:cs typeface="Courier New" pitchFamily="34" charset="-120"/>
              </a:rPr>
              <a:t>KEY IDEA</a:t>
            </a:r>
            <a:endParaRPr lang="en-US" sz="1950" dirty="0"/>
          </a:p>
        </p:txBody>
      </p:sp>
      <p:sp>
        <p:nvSpPr>
          <p:cNvPr id="3" name="Text 1"/>
          <p:cNvSpPr/>
          <p:nvPr/>
        </p:nvSpPr>
        <p:spPr>
          <a:xfrm>
            <a:off x="1333500" y="3519785"/>
            <a:ext cx="15716250" cy="870581"/>
          </a:xfrm>
          <a:prstGeom prst="rect">
            <a:avLst/>
          </a:prstGeom>
          <a:noFill/>
          <a:ln/>
        </p:spPr>
        <p:txBody>
          <a:bodyPr wrap="square" lIns="25400" tIns="25400" rIns="25400" bIns="25400" rtlCol="0" anchor="t">
            <a:normAutofit lnSpcReduction="10000"/>
          </a:bodyPr>
          <a:lstStyle/>
          <a:p>
            <a:pPr marL="0" indent="0" algn="l">
              <a:lnSpc>
                <a:spcPct val="100295"/>
              </a:lnSpc>
              <a:buNone/>
            </a:pPr>
            <a:r>
              <a:rPr lang="en-US" sz="5700" b="1" kern="0" spc="-112" dirty="0">
                <a:solidFill>
                  <a:srgbClr val="201D1A"/>
                </a:solidFill>
                <a:latin typeface="Arial" pitchFamily="34" charset="0"/>
                <a:ea typeface="Arial" pitchFamily="34" charset="-122"/>
                <a:cs typeface="Arial" pitchFamily="34" charset="-120"/>
              </a:rPr>
              <a:t>Triage as retrieval over incident memory</a:t>
            </a:r>
            <a:endParaRPr lang="en-US" sz="5700" dirty="0"/>
          </a:p>
        </p:txBody>
      </p:sp>
      <p:sp>
        <p:nvSpPr>
          <p:cNvPr id="4" name="Text 2"/>
          <p:cNvSpPr/>
          <p:nvPr/>
        </p:nvSpPr>
        <p:spPr>
          <a:xfrm>
            <a:off x="1333500" y="4809381"/>
            <a:ext cx="13538835" cy="1123907"/>
          </a:xfrm>
          <a:prstGeom prst="rect">
            <a:avLst/>
          </a:prstGeom>
          <a:noFill/>
          <a:ln/>
        </p:spPr>
        <p:txBody>
          <a:bodyPr wrap="square" lIns="25400" tIns="25400" rIns="25400" bIns="25400" rtlCol="0" anchor="t">
            <a:normAutofit lnSpcReduction="10000"/>
          </a:bodyPr>
          <a:lstStyle/>
          <a:p>
            <a:pPr marL="0" indent="0" algn="l">
              <a:lnSpc>
                <a:spcPct val="130820"/>
              </a:lnSpc>
              <a:buNone/>
            </a:pPr>
            <a:r>
              <a:rPr lang="en-US" sz="2850" dirty="0">
                <a:solidFill>
                  <a:srgbClr val="443F3A"/>
                </a:solidFill>
                <a:latin typeface="Arial" pitchFamily="34" charset="0"/>
                <a:ea typeface="Arial" pitchFamily="34" charset="-122"/>
                <a:cs typeface="Arial" pitchFamily="34" charset="-120"/>
              </a:rPr>
              <a:t>Match by analogy: rank past incidents by similarity to the live window and reuse their diagnosis — adapting to whatever evidence the window carries.</a:t>
            </a:r>
            <a:endParaRPr lang="en-US" sz="2850" dirty="0"/>
          </a:p>
        </p:txBody>
      </p:sp>
      <p:sp>
        <p:nvSpPr>
          <p:cNvPr id="5" name="Shape 3"/>
          <p:cNvSpPr/>
          <p:nvPr/>
        </p:nvSpPr>
        <p:spPr>
          <a:xfrm>
            <a:off x="1333500" y="6580967"/>
            <a:ext cx="2345850" cy="887016"/>
          </a:xfrm>
          <a:prstGeom prst="roundRect">
            <a:avLst>
              <a:gd name="adj" fmla="val 15034"/>
            </a:avLst>
          </a:prstGeom>
          <a:solidFill>
            <a:srgbClr val="FFFFFF"/>
          </a:solidFill>
          <a:ln w="13607">
            <a:solidFill>
              <a:srgbClr val="E8D5C8"/>
            </a:solidFill>
            <a:prstDash val="solid"/>
          </a:ln>
        </p:spPr>
        <p:txBody>
          <a:bodyPr/>
          <a:lstStyle/>
          <a:p>
            <a:endParaRPr lang="en-CA"/>
          </a:p>
        </p:txBody>
      </p:sp>
      <p:sp>
        <p:nvSpPr>
          <p:cNvPr id="6" name="Text 4"/>
          <p:cNvSpPr/>
          <p:nvPr/>
        </p:nvSpPr>
        <p:spPr>
          <a:xfrm>
            <a:off x="1728107" y="6861275"/>
            <a:ext cx="1632836" cy="364501"/>
          </a:xfrm>
          <a:prstGeom prst="rect">
            <a:avLst/>
          </a:prstGeom>
          <a:noFill/>
          <a:ln/>
        </p:spPr>
        <p:txBody>
          <a:bodyPr wrap="square" lIns="25400" tIns="25400" rIns="25400" bIns="25400" rtlCol="0" anchor="t">
            <a:normAutofit fontScale="85000" lnSpcReduction="10000"/>
          </a:bodyPr>
          <a:lstStyle/>
          <a:p>
            <a:pPr marL="0" indent="0" algn="l">
              <a:buNone/>
            </a:pPr>
            <a:r>
              <a:rPr lang="en-US" sz="2250" b="1" dirty="0">
                <a:solidFill>
                  <a:srgbClr val="201D1A"/>
                </a:solidFill>
                <a:latin typeface="Arial" pitchFamily="34" charset="0"/>
                <a:ea typeface="Arial" pitchFamily="34" charset="-122"/>
                <a:cs typeface="Arial" pitchFamily="34" charset="-120"/>
              </a:rPr>
              <a:t>Live window</a:t>
            </a:r>
            <a:endParaRPr lang="en-US" sz="2250" dirty="0"/>
          </a:p>
        </p:txBody>
      </p:sp>
      <p:sp>
        <p:nvSpPr>
          <p:cNvPr id="7" name="Text 5"/>
          <p:cNvSpPr/>
          <p:nvPr/>
        </p:nvSpPr>
        <p:spPr>
          <a:xfrm>
            <a:off x="3984129" y="6765939"/>
            <a:ext cx="476335" cy="555171"/>
          </a:xfrm>
          <a:prstGeom prst="rect">
            <a:avLst/>
          </a:prstGeom>
          <a:noFill/>
          <a:ln/>
        </p:spPr>
        <p:txBody>
          <a:bodyPr wrap="square" lIns="25400" tIns="25400" rIns="25400" bIns="25400" rtlCol="0" anchor="t">
            <a:normAutofit/>
          </a:bodyPr>
          <a:lstStyle/>
          <a:p>
            <a:pPr marL="0" indent="0" algn="l">
              <a:buNone/>
            </a:pPr>
            <a:r>
              <a:rPr lang="en-US" sz="3150" dirty="0">
                <a:solidFill>
                  <a:srgbClr val="E05A2B"/>
                </a:solidFill>
                <a:latin typeface="Arial" pitchFamily="34" charset="0"/>
                <a:ea typeface="Arial" pitchFamily="34" charset="-122"/>
                <a:cs typeface="Arial" pitchFamily="34" charset="-120"/>
              </a:rPr>
              <a:t>→</a:t>
            </a:r>
            <a:endParaRPr lang="en-US" sz="3150" dirty="0"/>
          </a:p>
        </p:txBody>
      </p:sp>
      <p:sp>
        <p:nvSpPr>
          <p:cNvPr id="8" name="Shape 6"/>
          <p:cNvSpPr/>
          <p:nvPr/>
        </p:nvSpPr>
        <p:spPr>
          <a:xfrm>
            <a:off x="4689043" y="6580967"/>
            <a:ext cx="4505559" cy="887016"/>
          </a:xfrm>
          <a:prstGeom prst="roundRect">
            <a:avLst>
              <a:gd name="adj" fmla="val 15034"/>
            </a:avLst>
          </a:prstGeom>
          <a:solidFill>
            <a:srgbClr val="FFFFFF"/>
          </a:solidFill>
          <a:ln w="13607">
            <a:solidFill>
              <a:srgbClr val="E8D5C8"/>
            </a:solidFill>
            <a:prstDash val="solid"/>
          </a:ln>
        </p:spPr>
        <p:txBody>
          <a:bodyPr/>
          <a:lstStyle/>
          <a:p>
            <a:endParaRPr lang="en-CA"/>
          </a:p>
        </p:txBody>
      </p:sp>
      <p:sp>
        <p:nvSpPr>
          <p:cNvPr id="9" name="Text 7"/>
          <p:cNvSpPr/>
          <p:nvPr/>
        </p:nvSpPr>
        <p:spPr>
          <a:xfrm>
            <a:off x="5083650" y="6861275"/>
            <a:ext cx="3851512" cy="364501"/>
          </a:xfrm>
          <a:prstGeom prst="rect">
            <a:avLst/>
          </a:prstGeom>
          <a:noFill/>
          <a:ln/>
        </p:spPr>
        <p:txBody>
          <a:bodyPr wrap="square" lIns="25400" tIns="25400" rIns="25400" bIns="25400" rtlCol="0" anchor="t">
            <a:normAutofit fontScale="92500" lnSpcReduction="10000"/>
          </a:bodyPr>
          <a:lstStyle/>
          <a:p>
            <a:pPr marL="0" indent="0" algn="l">
              <a:buNone/>
            </a:pPr>
            <a:r>
              <a:rPr lang="en-US" sz="2250" b="1" dirty="0">
                <a:solidFill>
                  <a:srgbClr val="201D1A"/>
                </a:solidFill>
                <a:latin typeface="Arial" pitchFamily="34" charset="0"/>
                <a:ea typeface="Arial" pitchFamily="34" charset="-122"/>
                <a:cs typeface="Arial" pitchFamily="34" charset="-120"/>
              </a:rPr>
              <a:t>Memory of resolved incidents</a:t>
            </a:r>
            <a:endParaRPr lang="en-US" sz="2250" dirty="0"/>
          </a:p>
        </p:txBody>
      </p:sp>
      <p:sp>
        <p:nvSpPr>
          <p:cNvPr id="10" name="Text 8"/>
          <p:cNvSpPr/>
          <p:nvPr/>
        </p:nvSpPr>
        <p:spPr>
          <a:xfrm>
            <a:off x="9499381" y="6765939"/>
            <a:ext cx="476335" cy="555171"/>
          </a:xfrm>
          <a:prstGeom prst="rect">
            <a:avLst/>
          </a:prstGeom>
          <a:noFill/>
          <a:ln/>
        </p:spPr>
        <p:txBody>
          <a:bodyPr wrap="square" lIns="25400" tIns="25400" rIns="25400" bIns="25400" rtlCol="0" anchor="t">
            <a:normAutofit/>
          </a:bodyPr>
          <a:lstStyle/>
          <a:p>
            <a:pPr marL="0" indent="0" algn="l">
              <a:buNone/>
            </a:pPr>
            <a:r>
              <a:rPr lang="en-US" sz="3150" dirty="0">
                <a:solidFill>
                  <a:srgbClr val="E05A2B"/>
                </a:solidFill>
                <a:latin typeface="Arial" pitchFamily="34" charset="0"/>
                <a:ea typeface="Arial" pitchFamily="34" charset="-122"/>
                <a:cs typeface="Arial" pitchFamily="34" charset="-120"/>
              </a:rPr>
              <a:t>→</a:t>
            </a:r>
            <a:endParaRPr lang="en-US" sz="3150" dirty="0"/>
          </a:p>
        </p:txBody>
      </p:sp>
      <p:sp>
        <p:nvSpPr>
          <p:cNvPr id="11" name="Shape 9"/>
          <p:cNvSpPr/>
          <p:nvPr/>
        </p:nvSpPr>
        <p:spPr>
          <a:xfrm>
            <a:off x="10204295" y="6594574"/>
            <a:ext cx="5963969" cy="859801"/>
          </a:xfrm>
          <a:prstGeom prst="roundRect">
            <a:avLst>
              <a:gd name="adj" fmla="val 15509"/>
            </a:avLst>
          </a:prstGeom>
          <a:solidFill>
            <a:srgbClr val="201D1A"/>
          </a:solidFill>
          <a:ln/>
        </p:spPr>
        <p:txBody>
          <a:bodyPr/>
          <a:lstStyle/>
          <a:p>
            <a:endParaRPr lang="en-CA"/>
          </a:p>
        </p:txBody>
      </p:sp>
      <p:sp>
        <p:nvSpPr>
          <p:cNvPr id="12" name="Text 10"/>
          <p:cNvSpPr/>
          <p:nvPr/>
        </p:nvSpPr>
        <p:spPr>
          <a:xfrm>
            <a:off x="10585295" y="6861274"/>
            <a:ext cx="5380888" cy="364501"/>
          </a:xfrm>
          <a:prstGeom prst="rect">
            <a:avLst/>
          </a:prstGeom>
          <a:noFill/>
          <a:ln/>
        </p:spPr>
        <p:txBody>
          <a:bodyPr wrap="square" lIns="25400" tIns="25400" rIns="25400" bIns="25400" rtlCol="0" anchor="t">
            <a:normAutofit fontScale="92500" lnSpcReduction="10000"/>
          </a:bodyPr>
          <a:lstStyle/>
          <a:p>
            <a:pPr marL="0" indent="0" algn="l">
              <a:buNone/>
            </a:pPr>
            <a:r>
              <a:rPr lang="en-US" sz="2250" b="1" dirty="0">
                <a:solidFill>
                  <a:srgbClr val="FCFBFA"/>
                </a:solidFill>
                <a:latin typeface="Arial" pitchFamily="34" charset="0"/>
                <a:ea typeface="Arial" pitchFamily="34" charset="-122"/>
                <a:cs typeface="Arial" pitchFamily="34" charset="-120"/>
              </a:rPr>
              <a:t>Top-5 similar precedents + page decision</a:t>
            </a:r>
            <a:endParaRPr lang="en-US" sz="22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CFBFA"/>
        </a:solidFill>
        <a:effectLst/>
      </p:bgPr>
    </p:bg>
    <p:spTree>
      <p:nvGrpSpPr>
        <p:cNvPr id="1" name=""/>
        <p:cNvGrpSpPr/>
        <p:nvPr/>
      </p:nvGrpSpPr>
      <p:grpSpPr>
        <a:xfrm>
          <a:off x="0" y="0"/>
          <a:ext cx="0" cy="0"/>
          <a:chOff x="0" y="0"/>
          <a:chExt cx="0" cy="0"/>
        </a:xfrm>
      </p:grpSpPr>
      <p:sp>
        <p:nvSpPr>
          <p:cNvPr id="2" name="Text 0"/>
          <p:cNvSpPr/>
          <p:nvPr/>
        </p:nvSpPr>
        <p:spPr>
          <a:xfrm>
            <a:off x="1333500" y="952500"/>
            <a:ext cx="17183100" cy="738868"/>
          </a:xfrm>
          <a:prstGeom prst="rect">
            <a:avLst/>
          </a:prstGeom>
          <a:noFill/>
          <a:ln/>
        </p:spPr>
        <p:txBody>
          <a:bodyPr wrap="square" lIns="25400" tIns="25400" rIns="25400" bIns="25400" rtlCol="0" anchor="t">
            <a:normAutofit lnSpcReduction="10000"/>
          </a:bodyPr>
          <a:lstStyle/>
          <a:p>
            <a:pPr marL="0" indent="0" algn="l">
              <a:buNone/>
            </a:pPr>
            <a:r>
              <a:rPr lang="en-US" sz="4800" b="1" kern="0" spc="-75" dirty="0">
                <a:solidFill>
                  <a:srgbClr val="201D1A"/>
                </a:solidFill>
                <a:latin typeface="Arial" pitchFamily="34" charset="0"/>
                <a:ea typeface="Arial" pitchFamily="34" charset="-122"/>
                <a:cs typeface="Arial" pitchFamily="34" charset="-120"/>
              </a:rPr>
              <a:t>Triage as Adaptive Retrieval</a:t>
            </a:r>
            <a:endParaRPr lang="en-US" sz="4800" dirty="0"/>
          </a:p>
        </p:txBody>
      </p:sp>
      <p:sp>
        <p:nvSpPr>
          <p:cNvPr id="3" name="Text 1"/>
          <p:cNvSpPr/>
          <p:nvPr/>
        </p:nvSpPr>
        <p:spPr>
          <a:xfrm>
            <a:off x="1333500" y="1881825"/>
            <a:ext cx="17183100" cy="459921"/>
          </a:xfrm>
          <a:prstGeom prst="rect">
            <a:avLst/>
          </a:prstGeom>
          <a:noFill/>
          <a:ln/>
        </p:spPr>
        <p:txBody>
          <a:bodyPr wrap="square" lIns="25400" tIns="25400" rIns="25400" bIns="25400" rtlCol="0" anchor="t">
            <a:normAutofit/>
          </a:bodyPr>
          <a:lstStyle/>
          <a:p>
            <a:pPr marL="0" indent="0" algn="l">
              <a:buNone/>
            </a:pPr>
            <a:r>
              <a:rPr lang="en-US" sz="2550" dirty="0">
                <a:solidFill>
                  <a:srgbClr val="6F6862"/>
                </a:solidFill>
                <a:latin typeface="Arial" pitchFamily="34" charset="0"/>
                <a:ea typeface="Arial" pitchFamily="34" charset="-122"/>
                <a:cs typeface="Arial" pitchFamily="34" charset="-120"/>
              </a:rPr>
              <a:t>One formal objective, whatever evidence the incident carries</a:t>
            </a:r>
            <a:endParaRPr lang="en-US" sz="2550" dirty="0"/>
          </a:p>
        </p:txBody>
      </p:sp>
      <p:sp>
        <p:nvSpPr>
          <p:cNvPr id="4" name="Shape 2"/>
          <p:cNvSpPr/>
          <p:nvPr/>
        </p:nvSpPr>
        <p:spPr>
          <a:xfrm>
            <a:off x="1333500" y="2875147"/>
            <a:ext cx="4953000" cy="3919070"/>
          </a:xfrm>
          <a:prstGeom prst="roundRect">
            <a:avLst>
              <a:gd name="adj" fmla="val 4861"/>
            </a:avLst>
          </a:prstGeom>
          <a:solidFill>
            <a:srgbClr val="FFFFFF"/>
          </a:solidFill>
          <a:ln w="13607">
            <a:solidFill>
              <a:srgbClr val="E8E2DC"/>
            </a:solidFill>
            <a:prstDash val="solid"/>
          </a:ln>
        </p:spPr>
        <p:txBody>
          <a:bodyPr/>
          <a:lstStyle/>
          <a:p>
            <a:endParaRPr lang="en-CA"/>
          </a:p>
        </p:txBody>
      </p:sp>
      <p:sp>
        <p:nvSpPr>
          <p:cNvPr id="5" name="Text 3"/>
          <p:cNvSpPr/>
          <p:nvPr/>
        </p:nvSpPr>
        <p:spPr>
          <a:xfrm>
            <a:off x="1766165" y="3307811"/>
            <a:ext cx="4496438"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OBSERVATION WINDOW</a:t>
            </a:r>
            <a:endParaRPr lang="en-US" sz="1800" dirty="0"/>
          </a:p>
        </p:txBody>
      </p:sp>
      <p:sp>
        <p:nvSpPr>
          <p:cNvPr id="6" name="Text 4"/>
          <p:cNvSpPr/>
          <p:nvPr/>
        </p:nvSpPr>
        <p:spPr>
          <a:xfrm>
            <a:off x="1766165" y="3790865"/>
            <a:ext cx="4496438" cy="527957"/>
          </a:xfrm>
          <a:prstGeom prst="rect">
            <a:avLst/>
          </a:prstGeom>
          <a:noFill/>
          <a:ln/>
        </p:spPr>
        <p:txBody>
          <a:bodyPr wrap="square" lIns="25400" tIns="25400" rIns="25400" bIns="25400" rtlCol="0" anchor="t">
            <a:normAutofit/>
          </a:bodyPr>
          <a:lstStyle/>
          <a:p>
            <a:pPr marL="0" indent="0" algn="l">
              <a:buNone/>
            </a:pPr>
            <a:r>
              <a:rPr lang="en-US" sz="3000" dirty="0">
                <a:solidFill>
                  <a:srgbClr val="201D1A"/>
                </a:solidFill>
                <a:latin typeface="Courier New" pitchFamily="34" charset="0"/>
                <a:ea typeface="Courier New" pitchFamily="34" charset="-122"/>
                <a:cs typeface="Courier New" pitchFamily="34" charset="-120"/>
              </a:rPr>
              <a:t>w = (t, x, e)</a:t>
            </a:r>
            <a:endParaRPr lang="en-US" sz="3000" dirty="0"/>
          </a:p>
        </p:txBody>
      </p:sp>
      <p:sp>
        <p:nvSpPr>
          <p:cNvPr id="7" name="Text 5"/>
          <p:cNvSpPr/>
          <p:nvPr/>
        </p:nvSpPr>
        <p:spPr>
          <a:xfrm>
            <a:off x="1766165" y="4471222"/>
            <a:ext cx="4210301" cy="1195132"/>
          </a:xfrm>
          <a:prstGeom prst="rect">
            <a:avLst/>
          </a:prstGeom>
          <a:noFill/>
          <a:ln/>
        </p:spPr>
        <p:txBody>
          <a:bodyPr wrap="square" lIns="25400" tIns="25400" rIns="25400" bIns="25400" rtlCol="0" anchor="t">
            <a:normAutofit lnSpcReduction="10000"/>
          </a:bodyPr>
          <a:lstStyle/>
          <a:p>
            <a:pPr marL="0" indent="0" algn="l">
              <a:lnSpc>
                <a:spcPct val="131860"/>
              </a:lnSpc>
              <a:buNone/>
            </a:pPr>
            <a:r>
              <a:rPr lang="en-US" sz="2025" dirty="0">
                <a:solidFill>
                  <a:srgbClr val="443F3A"/>
                </a:solidFill>
                <a:latin typeface="Arial" pitchFamily="34" charset="0"/>
                <a:ea typeface="Arial" pitchFamily="34" charset="-122"/>
                <a:cs typeface="Arial" pitchFamily="34" charset="-120"/>
              </a:rPr>
              <a:t>A timestamp t, a text summary x, and an evidence subset e ⊆ {metrics, logs, traces, events}.</a:t>
            </a:r>
            <a:endParaRPr lang="en-US" sz="2025" dirty="0"/>
          </a:p>
        </p:txBody>
      </p:sp>
      <p:sp>
        <p:nvSpPr>
          <p:cNvPr id="8" name="Shape 6"/>
          <p:cNvSpPr/>
          <p:nvPr/>
        </p:nvSpPr>
        <p:spPr>
          <a:xfrm>
            <a:off x="6667500" y="2875147"/>
            <a:ext cx="4953000" cy="3919070"/>
          </a:xfrm>
          <a:prstGeom prst="roundRect">
            <a:avLst>
              <a:gd name="adj" fmla="val 4861"/>
            </a:avLst>
          </a:prstGeom>
          <a:solidFill>
            <a:srgbClr val="FFFFFF"/>
          </a:solidFill>
          <a:ln w="13607">
            <a:solidFill>
              <a:srgbClr val="E8E2DC"/>
            </a:solidFill>
            <a:prstDash val="solid"/>
          </a:ln>
        </p:spPr>
        <p:txBody>
          <a:bodyPr/>
          <a:lstStyle/>
          <a:p>
            <a:endParaRPr lang="en-CA"/>
          </a:p>
        </p:txBody>
      </p:sp>
      <p:sp>
        <p:nvSpPr>
          <p:cNvPr id="9" name="Text 7"/>
          <p:cNvSpPr/>
          <p:nvPr/>
        </p:nvSpPr>
        <p:spPr>
          <a:xfrm>
            <a:off x="7100165" y="3307811"/>
            <a:ext cx="4496438"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INCIDENT MEMORY</a:t>
            </a:r>
            <a:endParaRPr lang="en-US" sz="1800" dirty="0"/>
          </a:p>
        </p:txBody>
      </p:sp>
      <p:sp>
        <p:nvSpPr>
          <p:cNvPr id="10" name="Text 8"/>
          <p:cNvSpPr/>
          <p:nvPr/>
        </p:nvSpPr>
        <p:spPr>
          <a:xfrm>
            <a:off x="7100165" y="3790865"/>
            <a:ext cx="4496438" cy="527957"/>
          </a:xfrm>
          <a:prstGeom prst="rect">
            <a:avLst/>
          </a:prstGeom>
          <a:noFill/>
          <a:ln/>
        </p:spPr>
        <p:txBody>
          <a:bodyPr wrap="square" lIns="25400" tIns="25400" rIns="25400" bIns="25400" rtlCol="0" anchor="t">
            <a:normAutofit/>
          </a:bodyPr>
          <a:lstStyle/>
          <a:p>
            <a:pPr marL="0" indent="0" algn="l">
              <a:buNone/>
            </a:pPr>
            <a:r>
              <a:rPr lang="en-US" sz="3000" dirty="0">
                <a:solidFill>
                  <a:srgbClr val="201D1A"/>
                </a:solidFill>
                <a:latin typeface="Courier New" pitchFamily="34" charset="0"/>
                <a:ea typeface="Courier New" pitchFamily="34" charset="-122"/>
                <a:cs typeface="Courier New" pitchFamily="34" charset="-120"/>
              </a:rPr>
              <a:t>m = (d, E, τ)</a:t>
            </a:r>
            <a:endParaRPr lang="en-US" sz="3000" dirty="0"/>
          </a:p>
        </p:txBody>
      </p:sp>
      <p:sp>
        <p:nvSpPr>
          <p:cNvPr id="11" name="Text 9"/>
          <p:cNvSpPr/>
          <p:nvPr/>
        </p:nvSpPr>
        <p:spPr>
          <a:xfrm>
            <a:off x="7100165" y="4471222"/>
            <a:ext cx="4210301" cy="1966487"/>
          </a:xfrm>
          <a:prstGeom prst="rect">
            <a:avLst/>
          </a:prstGeom>
          <a:noFill/>
          <a:ln/>
        </p:spPr>
        <p:txBody>
          <a:bodyPr wrap="square" lIns="25400" tIns="25400" rIns="25400" bIns="25400" rtlCol="0" anchor="t">
            <a:normAutofit lnSpcReduction="10000"/>
          </a:bodyPr>
          <a:lstStyle/>
          <a:p>
            <a:pPr marL="0" indent="0" algn="l">
              <a:lnSpc>
                <a:spcPct val="131860"/>
              </a:lnSpc>
              <a:buNone/>
            </a:pPr>
            <a:r>
              <a:rPr lang="en-US" sz="2025" dirty="0">
                <a:solidFill>
                  <a:srgbClr val="443F3A"/>
                </a:solidFill>
                <a:latin typeface="Arial" pitchFamily="34" charset="0"/>
                <a:ea typeface="Arial" pitchFamily="34" charset="-122"/>
                <a:cs typeface="Arial" pitchFamily="34" charset="-120"/>
              </a:rPr>
              <a:t>Each resolved incident: a description d, extracted entities E (services, components, error classes, symptoms), and a resolution time τ.</a:t>
            </a:r>
            <a:endParaRPr lang="en-US" sz="2025" dirty="0"/>
          </a:p>
        </p:txBody>
      </p:sp>
      <p:sp>
        <p:nvSpPr>
          <p:cNvPr id="12" name="Shape 10"/>
          <p:cNvSpPr/>
          <p:nvPr/>
        </p:nvSpPr>
        <p:spPr>
          <a:xfrm>
            <a:off x="12001500" y="2875147"/>
            <a:ext cx="4953000" cy="3919070"/>
          </a:xfrm>
          <a:prstGeom prst="roundRect">
            <a:avLst>
              <a:gd name="adj" fmla="val 4861"/>
            </a:avLst>
          </a:prstGeom>
          <a:solidFill>
            <a:srgbClr val="FFFFFF"/>
          </a:solidFill>
          <a:ln w="13607">
            <a:solidFill>
              <a:srgbClr val="E8E2DC"/>
            </a:solidFill>
            <a:prstDash val="solid"/>
          </a:ln>
        </p:spPr>
        <p:txBody>
          <a:bodyPr/>
          <a:lstStyle/>
          <a:p>
            <a:endParaRPr lang="en-CA"/>
          </a:p>
        </p:txBody>
      </p:sp>
      <p:sp>
        <p:nvSpPr>
          <p:cNvPr id="13" name="Text 11"/>
          <p:cNvSpPr/>
          <p:nvPr/>
        </p:nvSpPr>
        <p:spPr>
          <a:xfrm>
            <a:off x="12434165" y="3307811"/>
            <a:ext cx="4496438"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TIME-AWARE VISIBILITY</a:t>
            </a:r>
            <a:endParaRPr lang="en-US" sz="1800" dirty="0"/>
          </a:p>
        </p:txBody>
      </p:sp>
      <p:sp>
        <p:nvSpPr>
          <p:cNvPr id="14" name="Text 12"/>
          <p:cNvSpPr/>
          <p:nvPr/>
        </p:nvSpPr>
        <p:spPr>
          <a:xfrm>
            <a:off x="12434165" y="3790865"/>
            <a:ext cx="4496438" cy="597269"/>
          </a:xfrm>
          <a:prstGeom prst="rect">
            <a:avLst/>
          </a:prstGeom>
          <a:noFill/>
          <a:ln/>
        </p:spPr>
        <p:txBody>
          <a:bodyPr wrap="none" lIns="25400" tIns="25400" rIns="25400" bIns="25400" rtlCol="0" anchor="t">
            <a:normAutofit/>
          </a:bodyPr>
          <a:lstStyle/>
          <a:p>
            <a:pPr marL="0" indent="0" algn="l">
              <a:buNone/>
            </a:pPr>
            <a:r>
              <a:rPr lang="en-US" sz="3000" dirty="0">
                <a:solidFill>
                  <a:srgbClr val="201D1A"/>
                </a:solidFill>
                <a:latin typeface="Courier New" pitchFamily="34" charset="0"/>
                <a:ea typeface="Courier New" pitchFamily="34" charset="-122"/>
                <a:cs typeface="Courier New" pitchFamily="34" charset="-120"/>
              </a:rPr>
              <a:t>M</a:t>
            </a:r>
            <a:r>
              <a:rPr lang="en-US" sz="2500" baseline="-40000" dirty="0">
                <a:solidFill>
                  <a:srgbClr val="201D1A"/>
                </a:solidFill>
                <a:latin typeface="Courier New" pitchFamily="34" charset="0"/>
                <a:ea typeface="Courier New" pitchFamily="34" charset="-122"/>
                <a:cs typeface="Courier New" pitchFamily="34" charset="-120"/>
              </a:rPr>
              <a:t>&lt;t </a:t>
            </a:r>
            <a:r>
              <a:rPr lang="en-US" sz="3000" dirty="0">
                <a:solidFill>
                  <a:srgbClr val="201D1A"/>
                </a:solidFill>
                <a:latin typeface="Courier New" pitchFamily="34" charset="0"/>
                <a:ea typeface="Courier New" pitchFamily="34" charset="-122"/>
                <a:cs typeface="Courier New" pitchFamily="34" charset="-120"/>
              </a:rPr>
              <a:t>= {m : τ &lt; t}</a:t>
            </a:r>
            <a:endParaRPr lang="en-US" sz="3000" dirty="0"/>
          </a:p>
        </p:txBody>
      </p:sp>
      <p:sp>
        <p:nvSpPr>
          <p:cNvPr id="15" name="Text 13"/>
          <p:cNvSpPr/>
          <p:nvPr/>
        </p:nvSpPr>
        <p:spPr>
          <a:xfrm>
            <a:off x="12434165" y="4540534"/>
            <a:ext cx="4210301" cy="1195132"/>
          </a:xfrm>
          <a:prstGeom prst="rect">
            <a:avLst/>
          </a:prstGeom>
          <a:noFill/>
          <a:ln/>
        </p:spPr>
        <p:txBody>
          <a:bodyPr wrap="square" lIns="25400" tIns="25400" rIns="25400" bIns="25400" rtlCol="0" anchor="t">
            <a:normAutofit lnSpcReduction="10000"/>
          </a:bodyPr>
          <a:lstStyle/>
          <a:p>
            <a:pPr marL="0" indent="0" algn="l">
              <a:lnSpc>
                <a:spcPct val="131860"/>
              </a:lnSpc>
              <a:buNone/>
            </a:pPr>
            <a:r>
              <a:rPr lang="en-US" sz="2025" dirty="0">
                <a:solidFill>
                  <a:srgbClr val="443F3A"/>
                </a:solidFill>
                <a:latin typeface="Arial" pitchFamily="34" charset="0"/>
                <a:ea typeface="Arial" pitchFamily="34" charset="-122"/>
                <a:cs typeface="Arial" pitchFamily="34" charset="-120"/>
              </a:rPr>
              <a:t>Only incidents resolved before the window are searchable — retrieval never sees the future.</a:t>
            </a:r>
            <a:endParaRPr lang="en-US" sz="2025" dirty="0"/>
          </a:p>
        </p:txBody>
      </p:sp>
      <p:sp>
        <p:nvSpPr>
          <p:cNvPr id="16" name="Shape 14"/>
          <p:cNvSpPr/>
          <p:nvPr/>
        </p:nvSpPr>
        <p:spPr>
          <a:xfrm>
            <a:off x="1333500" y="7213274"/>
            <a:ext cx="15621000" cy="1691325"/>
          </a:xfrm>
          <a:prstGeom prst="roundRect">
            <a:avLst>
              <a:gd name="adj" fmla="val 11263"/>
            </a:avLst>
          </a:prstGeom>
          <a:solidFill>
            <a:srgbClr val="201D1A"/>
          </a:solidFill>
          <a:ln/>
        </p:spPr>
        <p:txBody>
          <a:bodyPr/>
          <a:lstStyle/>
          <a:p>
            <a:endParaRPr lang="en-CA"/>
          </a:p>
        </p:txBody>
      </p:sp>
      <p:sp>
        <p:nvSpPr>
          <p:cNvPr id="17" name="Text 15"/>
          <p:cNvSpPr/>
          <p:nvPr/>
        </p:nvSpPr>
        <p:spPr>
          <a:xfrm>
            <a:off x="1866836" y="7912660"/>
            <a:ext cx="1357514" cy="330654"/>
          </a:xfrm>
          <a:prstGeom prst="rect">
            <a:avLst/>
          </a:prstGeom>
          <a:noFill/>
          <a:ln/>
        </p:spPr>
        <p:txBody>
          <a:bodyPr wrap="none" lIns="25400" tIns="25400" rIns="25400" bIns="25400" rtlCol="0" anchor="t">
            <a:normAutofit/>
          </a:bodyPr>
          <a:lstStyle/>
          <a:p>
            <a:pPr marL="0" indent="0" algn="l">
              <a:buNone/>
            </a:pPr>
            <a:r>
              <a:rPr lang="en-US" sz="1800" dirty="0">
                <a:solidFill>
                  <a:srgbClr val="F0906B"/>
                </a:solidFill>
                <a:latin typeface="Courier New" pitchFamily="34" charset="0"/>
                <a:ea typeface="Courier New" pitchFamily="34" charset="-122"/>
                <a:cs typeface="Courier New" pitchFamily="34" charset="-120"/>
              </a:rPr>
              <a:t>OBJECTIVE</a:t>
            </a:r>
            <a:endParaRPr lang="en-US" sz="1800" dirty="0"/>
          </a:p>
        </p:txBody>
      </p:sp>
      <p:sp>
        <p:nvSpPr>
          <p:cNvPr id="18" name="Text 16"/>
          <p:cNvSpPr/>
          <p:nvPr/>
        </p:nvSpPr>
        <p:spPr>
          <a:xfrm>
            <a:off x="3519998" y="7632332"/>
            <a:ext cx="13288201" cy="891310"/>
          </a:xfrm>
          <a:prstGeom prst="rect">
            <a:avLst/>
          </a:prstGeom>
          <a:noFill/>
          <a:ln/>
        </p:spPr>
        <p:txBody>
          <a:bodyPr wrap="square" lIns="25400" tIns="25400" rIns="25400" bIns="25400" rtlCol="0" anchor="t">
            <a:normAutofit lnSpcReduction="10000"/>
          </a:bodyPr>
          <a:lstStyle/>
          <a:p>
            <a:pPr marL="0" indent="0" algn="l">
              <a:lnSpc>
                <a:spcPct val="122980"/>
              </a:lnSpc>
              <a:buNone/>
            </a:pPr>
            <a:r>
              <a:rPr lang="en-US" sz="2400" b="1" dirty="0">
                <a:solidFill>
                  <a:srgbClr val="FCFBFA"/>
                </a:solidFill>
                <a:latin typeface="Arial" pitchFamily="34" charset="0"/>
                <a:ea typeface="Arial" pitchFamily="34" charset="-122"/>
                <a:cs typeface="Arial" pitchFamily="34" charset="-120"/>
              </a:rPr>
              <a:t>Given a window, return the top k = 5 most similar past incidents, decide whether it warrants a page, and fold repeat windows of one event into a single incident.</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EDE6"/>
        </a:solidFill>
        <a:effectLst/>
      </p:bgPr>
    </p:bg>
    <p:spTree>
      <p:nvGrpSpPr>
        <p:cNvPr id="1" name=""/>
        <p:cNvGrpSpPr/>
        <p:nvPr/>
      </p:nvGrpSpPr>
      <p:grpSpPr>
        <a:xfrm>
          <a:off x="0" y="0"/>
          <a:ext cx="0" cy="0"/>
          <a:chOff x="0" y="0"/>
          <a:chExt cx="0" cy="0"/>
        </a:xfrm>
      </p:grpSpPr>
      <p:sp>
        <p:nvSpPr>
          <p:cNvPr id="2" name="Text 0"/>
          <p:cNvSpPr/>
          <p:nvPr/>
        </p:nvSpPr>
        <p:spPr>
          <a:xfrm>
            <a:off x="1333500" y="952500"/>
            <a:ext cx="17183100" cy="357868"/>
          </a:xfrm>
          <a:prstGeom prst="rect">
            <a:avLst/>
          </a:prstGeom>
          <a:noFill/>
          <a:ln/>
        </p:spPr>
        <p:txBody>
          <a:bodyPr wrap="square" lIns="25400" tIns="25400" rIns="25400" bIns="25400" rtlCol="0" anchor="t">
            <a:normAutofit/>
          </a:bodyPr>
          <a:lstStyle/>
          <a:p>
            <a:pPr marL="0" indent="0" algn="l">
              <a:buNone/>
            </a:pPr>
            <a:r>
              <a:rPr lang="en-US" sz="1950" kern="0" spc="150" dirty="0">
                <a:solidFill>
                  <a:srgbClr val="B84518"/>
                </a:solidFill>
                <a:latin typeface="Courier New" pitchFamily="34" charset="0"/>
                <a:ea typeface="Courier New" pitchFamily="34" charset="-122"/>
                <a:cs typeface="Courier New" pitchFamily="34" charset="-120"/>
              </a:rPr>
              <a:t>OUR APPROACH</a:t>
            </a:r>
            <a:endParaRPr lang="en-US" sz="1950" dirty="0"/>
          </a:p>
        </p:txBody>
      </p:sp>
      <p:sp>
        <p:nvSpPr>
          <p:cNvPr id="3" name="Text 1"/>
          <p:cNvSpPr/>
          <p:nvPr/>
        </p:nvSpPr>
        <p:spPr>
          <a:xfrm>
            <a:off x="1333500" y="1538883"/>
            <a:ext cx="17183100" cy="738868"/>
          </a:xfrm>
          <a:prstGeom prst="rect">
            <a:avLst/>
          </a:prstGeom>
          <a:noFill/>
          <a:ln/>
        </p:spPr>
        <p:txBody>
          <a:bodyPr wrap="square" lIns="25400" tIns="25400" rIns="25400" bIns="25400" rtlCol="0" anchor="t">
            <a:normAutofit lnSpcReduction="10000"/>
          </a:bodyPr>
          <a:lstStyle/>
          <a:p>
            <a:pPr marL="0" indent="0" algn="l">
              <a:buNone/>
            </a:pPr>
            <a:r>
              <a:rPr lang="en-US" sz="4800" b="1" kern="0" spc="-75" dirty="0">
                <a:solidFill>
                  <a:srgbClr val="201D1A"/>
                </a:solidFill>
                <a:latin typeface="Arial" pitchFamily="34" charset="0"/>
                <a:ea typeface="Arial" pitchFamily="34" charset="-122"/>
                <a:cs typeface="Arial" pitchFamily="34" charset="-120"/>
              </a:rPr>
              <a:t>Three Design Principles</a:t>
            </a:r>
            <a:endParaRPr lang="en-US" sz="4800" dirty="0"/>
          </a:p>
        </p:txBody>
      </p:sp>
      <p:sp>
        <p:nvSpPr>
          <p:cNvPr id="4" name="Text 2"/>
          <p:cNvSpPr/>
          <p:nvPr/>
        </p:nvSpPr>
        <p:spPr>
          <a:xfrm>
            <a:off x="1333500" y="2430151"/>
            <a:ext cx="17183100" cy="459921"/>
          </a:xfrm>
          <a:prstGeom prst="rect">
            <a:avLst/>
          </a:prstGeom>
          <a:noFill/>
          <a:ln/>
        </p:spPr>
        <p:txBody>
          <a:bodyPr wrap="square" lIns="25400" tIns="25400" rIns="25400" bIns="25400" rtlCol="0" anchor="t">
            <a:normAutofit/>
          </a:bodyPr>
          <a:lstStyle/>
          <a:p>
            <a:pPr marL="0" indent="0" algn="l">
              <a:buNone/>
            </a:pPr>
            <a:r>
              <a:rPr lang="en-US" sz="2550" dirty="0">
                <a:solidFill>
                  <a:srgbClr val="8A5A40"/>
                </a:solidFill>
                <a:latin typeface="Arial" pitchFamily="34" charset="0"/>
                <a:ea typeface="Arial" pitchFamily="34" charset="-122"/>
                <a:cs typeface="Arial" pitchFamily="34" charset="-120"/>
              </a:rPr>
              <a:t>One framework that spans telemetry-rich deployments to text-only reports</a:t>
            </a:r>
            <a:endParaRPr lang="en-US" sz="2550" dirty="0"/>
          </a:p>
        </p:txBody>
      </p:sp>
      <p:sp>
        <p:nvSpPr>
          <p:cNvPr id="5" name="Shape 3"/>
          <p:cNvSpPr/>
          <p:nvPr/>
        </p:nvSpPr>
        <p:spPr>
          <a:xfrm>
            <a:off x="1333500" y="3461530"/>
            <a:ext cx="4953000" cy="4215876"/>
          </a:xfrm>
          <a:prstGeom prst="roundRect">
            <a:avLst>
              <a:gd name="adj" fmla="val 4519"/>
            </a:avLst>
          </a:prstGeom>
          <a:solidFill>
            <a:srgbClr val="FFFFFF"/>
          </a:solidFill>
          <a:ln/>
        </p:spPr>
        <p:txBody>
          <a:bodyPr/>
          <a:lstStyle/>
          <a:p>
            <a:endParaRPr lang="en-CA"/>
          </a:p>
        </p:txBody>
      </p:sp>
      <p:sp>
        <p:nvSpPr>
          <p:cNvPr id="6" name="Text 4"/>
          <p:cNvSpPr/>
          <p:nvPr/>
        </p:nvSpPr>
        <p:spPr>
          <a:xfrm>
            <a:off x="1752558" y="3918645"/>
            <a:ext cx="4526374" cy="527957"/>
          </a:xfrm>
          <a:prstGeom prst="rect">
            <a:avLst/>
          </a:prstGeom>
          <a:noFill/>
          <a:ln/>
        </p:spPr>
        <p:txBody>
          <a:bodyPr wrap="square" lIns="25400" tIns="25400" rIns="25400" bIns="25400" rtlCol="0" anchor="t">
            <a:normAutofit/>
          </a:bodyPr>
          <a:lstStyle/>
          <a:p>
            <a:pPr marL="0" indent="0" algn="l">
              <a:buNone/>
            </a:pPr>
            <a:r>
              <a:rPr lang="en-US" sz="3000" dirty="0">
                <a:solidFill>
                  <a:srgbClr val="E05A2B"/>
                </a:solidFill>
                <a:latin typeface="Courier New" pitchFamily="34" charset="0"/>
                <a:ea typeface="Courier New" pitchFamily="34" charset="-122"/>
                <a:cs typeface="Courier New" pitchFamily="34" charset="-120"/>
              </a:rPr>
              <a:t>01</a:t>
            </a:r>
            <a:endParaRPr lang="en-US" sz="3000" dirty="0"/>
          </a:p>
        </p:txBody>
      </p:sp>
      <p:sp>
        <p:nvSpPr>
          <p:cNvPr id="7" name="Text 5"/>
          <p:cNvSpPr/>
          <p:nvPr/>
        </p:nvSpPr>
        <p:spPr>
          <a:xfrm>
            <a:off x="1752558" y="4599002"/>
            <a:ext cx="4526374" cy="472466"/>
          </a:xfrm>
          <a:prstGeom prst="rect">
            <a:avLst/>
          </a:prstGeom>
          <a:noFill/>
          <a:ln/>
        </p:spPr>
        <p:txBody>
          <a:bodyPr wrap="square" lIns="25400" tIns="25400" rIns="25400" bIns="25400" rtlCol="0" anchor="t">
            <a:normAutofit lnSpcReduction="10000"/>
          </a:bodyPr>
          <a:lstStyle/>
          <a:p>
            <a:pPr marL="0" indent="0" algn="l">
              <a:lnSpc>
                <a:spcPct val="104656"/>
              </a:lnSpc>
              <a:buNone/>
            </a:pPr>
            <a:r>
              <a:rPr lang="en-US" sz="2850" b="1" dirty="0">
                <a:solidFill>
                  <a:srgbClr val="201D1A"/>
                </a:solidFill>
                <a:latin typeface="Arial" pitchFamily="34" charset="0"/>
                <a:ea typeface="Arial" pitchFamily="34" charset="-122"/>
                <a:cs typeface="Arial" pitchFamily="34" charset="-120"/>
              </a:rPr>
              <a:t>Hybrid memory retrieval</a:t>
            </a:r>
            <a:endParaRPr lang="en-US" sz="2850" dirty="0"/>
          </a:p>
        </p:txBody>
      </p:sp>
      <p:sp>
        <p:nvSpPr>
          <p:cNvPr id="8" name="Text 6"/>
          <p:cNvSpPr/>
          <p:nvPr/>
        </p:nvSpPr>
        <p:spPr>
          <a:xfrm>
            <a:off x="1752558" y="5223867"/>
            <a:ext cx="4238332" cy="1638215"/>
          </a:xfrm>
          <a:prstGeom prst="rect">
            <a:avLst/>
          </a:prstGeom>
          <a:noFill/>
          <a:ln/>
        </p:spPr>
        <p:txBody>
          <a:bodyPr wrap="square" lIns="25400" tIns="25400" rIns="25400" bIns="25400" rtlCol="0" anchor="t">
            <a:normAutofit lnSpcReduction="10000"/>
          </a:bodyPr>
          <a:lstStyle/>
          <a:p>
            <a:pPr marL="0" indent="0" algn="l">
              <a:lnSpc>
                <a:spcPct val="133636"/>
              </a:lnSpc>
              <a:buNone/>
            </a:pPr>
            <a:r>
              <a:rPr lang="en-US" sz="2100" dirty="0">
                <a:solidFill>
                  <a:srgbClr val="443F3A"/>
                </a:solidFill>
                <a:latin typeface="Arial" pitchFamily="34" charset="0"/>
                <a:ea typeface="Arial" pitchFamily="34" charset="-122"/>
                <a:cs typeface="Arial" pitchFamily="34" charset="-120"/>
              </a:rPr>
              <a:t>Match by analogy: fuse dense, lexical, and knowledge-graph similarity between the live window and resolved incidents.</a:t>
            </a:r>
            <a:endParaRPr lang="en-US" sz="2100" dirty="0"/>
          </a:p>
        </p:txBody>
      </p:sp>
      <p:sp>
        <p:nvSpPr>
          <p:cNvPr id="9" name="Shape 7"/>
          <p:cNvSpPr/>
          <p:nvPr/>
        </p:nvSpPr>
        <p:spPr>
          <a:xfrm>
            <a:off x="6667500" y="3461530"/>
            <a:ext cx="4953000" cy="4215876"/>
          </a:xfrm>
          <a:prstGeom prst="roundRect">
            <a:avLst>
              <a:gd name="adj" fmla="val 4519"/>
            </a:avLst>
          </a:prstGeom>
          <a:solidFill>
            <a:srgbClr val="FFFFFF"/>
          </a:solidFill>
          <a:ln/>
        </p:spPr>
        <p:txBody>
          <a:bodyPr/>
          <a:lstStyle/>
          <a:p>
            <a:endParaRPr lang="en-CA"/>
          </a:p>
        </p:txBody>
      </p:sp>
      <p:sp>
        <p:nvSpPr>
          <p:cNvPr id="10" name="Text 8"/>
          <p:cNvSpPr/>
          <p:nvPr/>
        </p:nvSpPr>
        <p:spPr>
          <a:xfrm>
            <a:off x="7086558" y="3918645"/>
            <a:ext cx="4526374" cy="527957"/>
          </a:xfrm>
          <a:prstGeom prst="rect">
            <a:avLst/>
          </a:prstGeom>
          <a:noFill/>
          <a:ln/>
        </p:spPr>
        <p:txBody>
          <a:bodyPr wrap="square" lIns="25400" tIns="25400" rIns="25400" bIns="25400" rtlCol="0" anchor="t">
            <a:normAutofit/>
          </a:bodyPr>
          <a:lstStyle/>
          <a:p>
            <a:pPr marL="0" indent="0" algn="l">
              <a:buNone/>
            </a:pPr>
            <a:r>
              <a:rPr lang="en-US" sz="3000" dirty="0">
                <a:solidFill>
                  <a:srgbClr val="E05A2B"/>
                </a:solidFill>
                <a:latin typeface="Courier New" pitchFamily="34" charset="0"/>
                <a:ea typeface="Courier New" pitchFamily="34" charset="-122"/>
                <a:cs typeface="Courier New" pitchFamily="34" charset="-120"/>
              </a:rPr>
              <a:t>02</a:t>
            </a:r>
            <a:endParaRPr lang="en-US" sz="3000" dirty="0"/>
          </a:p>
        </p:txBody>
      </p:sp>
      <p:sp>
        <p:nvSpPr>
          <p:cNvPr id="11" name="Text 9"/>
          <p:cNvSpPr/>
          <p:nvPr/>
        </p:nvSpPr>
        <p:spPr>
          <a:xfrm>
            <a:off x="7086558" y="4599002"/>
            <a:ext cx="4238332" cy="906831"/>
          </a:xfrm>
          <a:prstGeom prst="rect">
            <a:avLst/>
          </a:prstGeom>
          <a:noFill/>
          <a:ln/>
        </p:spPr>
        <p:txBody>
          <a:bodyPr wrap="square" lIns="25400" tIns="25400" rIns="25400" bIns="25400" rtlCol="0" anchor="t">
            <a:normAutofit lnSpcReduction="10000"/>
          </a:bodyPr>
          <a:lstStyle/>
          <a:p>
            <a:pPr marL="0" indent="0" algn="l">
              <a:lnSpc>
                <a:spcPct val="104656"/>
              </a:lnSpc>
              <a:buNone/>
            </a:pPr>
            <a:r>
              <a:rPr lang="en-US" sz="2850" b="1" dirty="0">
                <a:solidFill>
                  <a:srgbClr val="201D1A"/>
                </a:solidFill>
                <a:latin typeface="Arial" pitchFamily="34" charset="0"/>
                <a:ea typeface="Arial" pitchFamily="34" charset="-122"/>
                <a:cs typeface="Arial" pitchFamily="34" charset="-120"/>
              </a:rPr>
              <a:t>Capability-aware execution</a:t>
            </a:r>
            <a:endParaRPr lang="en-US" sz="2850" dirty="0"/>
          </a:p>
        </p:txBody>
      </p:sp>
      <p:sp>
        <p:nvSpPr>
          <p:cNvPr id="12" name="Text 10"/>
          <p:cNvSpPr/>
          <p:nvPr/>
        </p:nvSpPr>
        <p:spPr>
          <a:xfrm>
            <a:off x="7086558" y="5658233"/>
            <a:ext cx="4238332" cy="1638215"/>
          </a:xfrm>
          <a:prstGeom prst="rect">
            <a:avLst/>
          </a:prstGeom>
          <a:noFill/>
          <a:ln/>
        </p:spPr>
        <p:txBody>
          <a:bodyPr wrap="square" lIns="25400" tIns="25400" rIns="25400" bIns="25400" rtlCol="0" anchor="t">
            <a:normAutofit lnSpcReduction="10000"/>
          </a:bodyPr>
          <a:lstStyle/>
          <a:p>
            <a:pPr marL="0" indent="0" algn="l">
              <a:lnSpc>
                <a:spcPct val="133636"/>
              </a:lnSpc>
              <a:buNone/>
            </a:pPr>
            <a:r>
              <a:rPr lang="en-US" sz="2100" dirty="0">
                <a:solidFill>
                  <a:srgbClr val="443F3A"/>
                </a:solidFill>
                <a:latin typeface="Arial" pitchFamily="34" charset="0"/>
                <a:ea typeface="Arial" pitchFamily="34" charset="-122"/>
                <a:cs typeface="Arial" pitchFamily="34" charset="-120"/>
              </a:rPr>
              <a:t>Run only the steps the evidence supports and uncertainty justifies — cheap-first, gated, and budget-bounded.</a:t>
            </a:r>
            <a:endParaRPr lang="en-US" sz="2100" dirty="0"/>
          </a:p>
        </p:txBody>
      </p:sp>
      <p:sp>
        <p:nvSpPr>
          <p:cNvPr id="13" name="Shape 11"/>
          <p:cNvSpPr/>
          <p:nvPr/>
        </p:nvSpPr>
        <p:spPr>
          <a:xfrm>
            <a:off x="12001500" y="3461530"/>
            <a:ext cx="4953000" cy="4215876"/>
          </a:xfrm>
          <a:prstGeom prst="roundRect">
            <a:avLst>
              <a:gd name="adj" fmla="val 4519"/>
            </a:avLst>
          </a:prstGeom>
          <a:solidFill>
            <a:srgbClr val="FFFFFF"/>
          </a:solidFill>
          <a:ln/>
        </p:spPr>
        <p:txBody>
          <a:bodyPr/>
          <a:lstStyle/>
          <a:p>
            <a:endParaRPr lang="en-CA"/>
          </a:p>
        </p:txBody>
      </p:sp>
      <p:sp>
        <p:nvSpPr>
          <p:cNvPr id="14" name="Text 12"/>
          <p:cNvSpPr/>
          <p:nvPr/>
        </p:nvSpPr>
        <p:spPr>
          <a:xfrm>
            <a:off x="12420558" y="3918645"/>
            <a:ext cx="4526374" cy="527957"/>
          </a:xfrm>
          <a:prstGeom prst="rect">
            <a:avLst/>
          </a:prstGeom>
          <a:noFill/>
          <a:ln/>
        </p:spPr>
        <p:txBody>
          <a:bodyPr wrap="square" lIns="25400" tIns="25400" rIns="25400" bIns="25400" rtlCol="0" anchor="t">
            <a:normAutofit/>
          </a:bodyPr>
          <a:lstStyle/>
          <a:p>
            <a:pPr marL="0" indent="0" algn="l">
              <a:buNone/>
            </a:pPr>
            <a:r>
              <a:rPr lang="en-US" sz="3000" dirty="0">
                <a:solidFill>
                  <a:srgbClr val="E05A2B"/>
                </a:solidFill>
                <a:latin typeface="Courier New" pitchFamily="34" charset="0"/>
                <a:ea typeface="Courier New" pitchFamily="34" charset="-122"/>
                <a:cs typeface="Courier New" pitchFamily="34" charset="-120"/>
              </a:rPr>
              <a:t>03</a:t>
            </a:r>
            <a:endParaRPr lang="en-US" sz="3000" dirty="0"/>
          </a:p>
        </p:txBody>
      </p:sp>
      <p:sp>
        <p:nvSpPr>
          <p:cNvPr id="15" name="Text 13"/>
          <p:cNvSpPr/>
          <p:nvPr/>
        </p:nvSpPr>
        <p:spPr>
          <a:xfrm>
            <a:off x="12420558" y="4599002"/>
            <a:ext cx="4526374" cy="472466"/>
          </a:xfrm>
          <a:prstGeom prst="rect">
            <a:avLst/>
          </a:prstGeom>
          <a:noFill/>
          <a:ln/>
        </p:spPr>
        <p:txBody>
          <a:bodyPr wrap="square" lIns="25400" tIns="25400" rIns="25400" bIns="25400" rtlCol="0" anchor="t">
            <a:normAutofit lnSpcReduction="10000"/>
          </a:bodyPr>
          <a:lstStyle/>
          <a:p>
            <a:pPr marL="0" indent="0" algn="l">
              <a:lnSpc>
                <a:spcPct val="104656"/>
              </a:lnSpc>
              <a:buNone/>
            </a:pPr>
            <a:r>
              <a:rPr lang="en-US" sz="2850" b="1" dirty="0">
                <a:solidFill>
                  <a:srgbClr val="201D1A"/>
                </a:solidFill>
                <a:latin typeface="Arial" pitchFamily="34" charset="0"/>
                <a:ea typeface="Arial" pitchFamily="34" charset="-122"/>
                <a:cs typeface="Arial" pitchFamily="34" charset="-120"/>
              </a:rPr>
              <a:t>Incident-aware paging</a:t>
            </a:r>
            <a:endParaRPr lang="en-US" sz="2850" dirty="0"/>
          </a:p>
        </p:txBody>
      </p:sp>
      <p:sp>
        <p:nvSpPr>
          <p:cNvPr id="16" name="Text 14"/>
          <p:cNvSpPr/>
          <p:nvPr/>
        </p:nvSpPr>
        <p:spPr>
          <a:xfrm>
            <a:off x="12420558" y="5223867"/>
            <a:ext cx="4238332" cy="1638215"/>
          </a:xfrm>
          <a:prstGeom prst="rect">
            <a:avLst/>
          </a:prstGeom>
          <a:noFill/>
          <a:ln/>
        </p:spPr>
        <p:txBody>
          <a:bodyPr wrap="square" lIns="25400" tIns="25400" rIns="25400" bIns="25400" rtlCol="0" anchor="t">
            <a:normAutofit lnSpcReduction="10000"/>
          </a:bodyPr>
          <a:lstStyle/>
          <a:p>
            <a:pPr marL="0" indent="0" algn="l">
              <a:lnSpc>
                <a:spcPct val="133636"/>
              </a:lnSpc>
              <a:buNone/>
            </a:pPr>
            <a:r>
              <a:rPr lang="en-US" sz="2100" dirty="0">
                <a:solidFill>
                  <a:srgbClr val="443F3A"/>
                </a:solidFill>
                <a:latin typeface="Arial" pitchFamily="34" charset="0"/>
                <a:ea typeface="Arial" pitchFamily="34" charset="-122"/>
                <a:cs typeface="Arial" pitchFamily="34" charset="-120"/>
              </a:rPr>
              <a:t>Track an evolving incident across its windows and suppress duplicate pages — roughly one alert per incident.</a:t>
            </a:r>
            <a:endParaRPr lang="en-US" sz="2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CFBFA"/>
        </a:solidFill>
        <a:effectLst/>
      </p:bgPr>
    </p:bg>
    <p:spTree>
      <p:nvGrpSpPr>
        <p:cNvPr id="1" name=""/>
        <p:cNvGrpSpPr/>
        <p:nvPr/>
      </p:nvGrpSpPr>
      <p:grpSpPr>
        <a:xfrm>
          <a:off x="0" y="0"/>
          <a:ext cx="0" cy="0"/>
          <a:chOff x="0" y="0"/>
          <a:chExt cx="0" cy="0"/>
        </a:xfrm>
      </p:grpSpPr>
      <p:sp>
        <p:nvSpPr>
          <p:cNvPr id="2" name="Text 0"/>
          <p:cNvSpPr/>
          <p:nvPr/>
        </p:nvSpPr>
        <p:spPr>
          <a:xfrm>
            <a:off x="1333500" y="952500"/>
            <a:ext cx="17183100" cy="738868"/>
          </a:xfrm>
          <a:prstGeom prst="rect">
            <a:avLst/>
          </a:prstGeom>
          <a:noFill/>
          <a:ln/>
        </p:spPr>
        <p:txBody>
          <a:bodyPr wrap="square" lIns="25400" tIns="25400" rIns="25400" bIns="25400" rtlCol="0" anchor="t">
            <a:normAutofit lnSpcReduction="10000"/>
          </a:bodyPr>
          <a:lstStyle/>
          <a:p>
            <a:pPr marL="0" indent="0" algn="l">
              <a:buNone/>
            </a:pPr>
            <a:r>
              <a:rPr lang="en-US" sz="4800" b="1" kern="0" spc="-75" dirty="0">
                <a:solidFill>
                  <a:srgbClr val="201D1A"/>
                </a:solidFill>
                <a:latin typeface="Arial" pitchFamily="34" charset="0"/>
                <a:ea typeface="Arial" pitchFamily="34" charset="-122"/>
                <a:cs typeface="Arial" pitchFamily="34" charset="-120"/>
              </a:rPr>
              <a:t>The ARISE Pipeline</a:t>
            </a:r>
            <a:endParaRPr lang="en-US" sz="4800" dirty="0"/>
          </a:p>
        </p:txBody>
      </p:sp>
      <p:sp>
        <p:nvSpPr>
          <p:cNvPr id="3" name="Text 1"/>
          <p:cNvSpPr/>
          <p:nvPr/>
        </p:nvSpPr>
        <p:spPr>
          <a:xfrm>
            <a:off x="1333500" y="1881825"/>
            <a:ext cx="17183100" cy="459921"/>
          </a:xfrm>
          <a:prstGeom prst="rect">
            <a:avLst/>
          </a:prstGeom>
          <a:noFill/>
          <a:ln/>
        </p:spPr>
        <p:txBody>
          <a:bodyPr wrap="square" lIns="25400" tIns="25400" rIns="25400" bIns="25400" rtlCol="0" anchor="t">
            <a:normAutofit/>
          </a:bodyPr>
          <a:lstStyle/>
          <a:p>
            <a:pPr marL="0" indent="0" algn="l">
              <a:buNone/>
            </a:pPr>
            <a:r>
              <a:rPr lang="en-US" sz="2550" dirty="0">
                <a:solidFill>
                  <a:srgbClr val="6F6862"/>
                </a:solidFill>
                <a:latin typeface="Arial" pitchFamily="34" charset="0"/>
                <a:ea typeface="Arial" pitchFamily="34" charset="-122"/>
                <a:cs typeface="Arial" pitchFamily="34" charset="-120"/>
              </a:rPr>
              <a:t>One deterministic controller, from full telemetry down to bare text</a:t>
            </a:r>
            <a:endParaRPr lang="en-US" sz="2550" dirty="0"/>
          </a:p>
        </p:txBody>
      </p:sp>
      <p:sp>
        <p:nvSpPr>
          <p:cNvPr id="4" name="Shape 2"/>
          <p:cNvSpPr/>
          <p:nvPr/>
        </p:nvSpPr>
        <p:spPr>
          <a:xfrm>
            <a:off x="1333500" y="3598452"/>
            <a:ext cx="15621000" cy="5317310"/>
          </a:xfrm>
          <a:prstGeom prst="roundRect">
            <a:avLst>
              <a:gd name="adj" fmla="val 3224"/>
            </a:avLst>
          </a:prstGeom>
          <a:solidFill>
            <a:srgbClr val="FFFFFF"/>
          </a:solidFill>
          <a:ln w="13607">
            <a:solidFill>
              <a:srgbClr val="E8E2DC"/>
            </a:solidFill>
            <a:prstDash val="solid"/>
          </a:ln>
          <a:effectLst>
            <a:outerShdw blurRad="381000" dist="114300" dir="5400000" algn="bl" rotWithShape="0">
              <a:srgbClr val="201D1A">
                <a:alpha val="6000"/>
              </a:srgbClr>
            </a:outerShdw>
          </a:effectLst>
        </p:spPr>
        <p:txBody>
          <a:bodyPr/>
          <a:lstStyle/>
          <a:p>
            <a:endParaRPr lang="en-CA"/>
          </a:p>
        </p:txBody>
      </p:sp>
      <p:pic>
        <p:nvPicPr>
          <p:cNvPr id="5" name="Image 0" descr="preencoded.png"/>
          <p:cNvPicPr>
            <a:picLocks noChangeAspect="1"/>
          </p:cNvPicPr>
          <p:nvPr/>
        </p:nvPicPr>
        <p:blipFill>
          <a:blip r:embed="rId3"/>
          <a:stretch>
            <a:fillRect/>
          </a:stretch>
        </p:blipFill>
        <p:spPr>
          <a:xfrm>
            <a:off x="1670915" y="3897809"/>
            <a:ext cx="14946171" cy="4718596"/>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CFBFA"/>
        </a:solidFill>
        <a:effectLst/>
      </p:bgPr>
    </p:bg>
    <p:spTree>
      <p:nvGrpSpPr>
        <p:cNvPr id="1" name=""/>
        <p:cNvGrpSpPr/>
        <p:nvPr/>
      </p:nvGrpSpPr>
      <p:grpSpPr>
        <a:xfrm>
          <a:off x="0" y="0"/>
          <a:ext cx="0" cy="0"/>
          <a:chOff x="0" y="0"/>
          <a:chExt cx="0" cy="0"/>
        </a:xfrm>
      </p:grpSpPr>
      <p:sp>
        <p:nvSpPr>
          <p:cNvPr id="2" name="Text 0"/>
          <p:cNvSpPr/>
          <p:nvPr/>
        </p:nvSpPr>
        <p:spPr>
          <a:xfrm>
            <a:off x="857250" y="723836"/>
            <a:ext cx="18230850" cy="357868"/>
          </a:xfrm>
          <a:prstGeom prst="rect">
            <a:avLst/>
          </a:prstGeom>
          <a:noFill/>
          <a:ln/>
        </p:spPr>
        <p:txBody>
          <a:bodyPr wrap="square" lIns="25400" tIns="25400" rIns="25400" bIns="25400" rtlCol="0" anchor="t">
            <a:normAutofit/>
          </a:bodyPr>
          <a:lstStyle/>
          <a:p>
            <a:pPr marL="0" indent="0" algn="l">
              <a:buNone/>
            </a:pPr>
            <a:r>
              <a:rPr lang="en-US" sz="1950" kern="0" spc="150" dirty="0">
                <a:solidFill>
                  <a:srgbClr val="E05A2B"/>
                </a:solidFill>
                <a:latin typeface="Courier New" pitchFamily="34" charset="0"/>
                <a:ea typeface="Courier New" pitchFamily="34" charset="-122"/>
                <a:cs typeface="Courier New" pitchFamily="34" charset="-120"/>
              </a:rPr>
              <a:t>KNOWLEDGE GRAPH</a:t>
            </a:r>
            <a:endParaRPr lang="en-US" sz="1950" dirty="0"/>
          </a:p>
        </p:txBody>
      </p:sp>
      <p:sp>
        <p:nvSpPr>
          <p:cNvPr id="3" name="Text 1"/>
          <p:cNvSpPr/>
          <p:nvPr/>
        </p:nvSpPr>
        <p:spPr>
          <a:xfrm>
            <a:off x="857250" y="1195940"/>
            <a:ext cx="18230850" cy="670832"/>
          </a:xfrm>
          <a:prstGeom prst="rect">
            <a:avLst/>
          </a:prstGeom>
          <a:noFill/>
          <a:ln/>
        </p:spPr>
        <p:txBody>
          <a:bodyPr wrap="square" lIns="25400" tIns="25400" rIns="25400" bIns="25400" rtlCol="0" anchor="t">
            <a:normAutofit lnSpcReduction="10000"/>
          </a:bodyPr>
          <a:lstStyle/>
          <a:p>
            <a:pPr marL="0" indent="0" algn="l">
              <a:buNone/>
            </a:pPr>
            <a:r>
              <a:rPr lang="en-US" sz="4350" b="1" kern="0" spc="-75" dirty="0">
                <a:solidFill>
                  <a:srgbClr val="201D1A"/>
                </a:solidFill>
                <a:latin typeface="Arial" pitchFamily="34" charset="0"/>
                <a:ea typeface="Arial" pitchFamily="34" charset="-122"/>
                <a:cs typeface="Arial" pitchFamily="34" charset="-120"/>
              </a:rPr>
              <a:t>Structure the Text Can’t See</a:t>
            </a:r>
            <a:endParaRPr lang="en-US" sz="4350" dirty="0"/>
          </a:p>
        </p:txBody>
      </p:sp>
      <p:sp>
        <p:nvSpPr>
          <p:cNvPr id="4" name="Text 2"/>
          <p:cNvSpPr/>
          <p:nvPr/>
        </p:nvSpPr>
        <p:spPr>
          <a:xfrm>
            <a:off x="857250" y="1961980"/>
            <a:ext cx="18230850" cy="412296"/>
          </a:xfrm>
          <a:prstGeom prst="rect">
            <a:avLst/>
          </a:prstGeom>
          <a:noFill/>
          <a:ln/>
        </p:spPr>
        <p:txBody>
          <a:bodyPr wrap="square" lIns="25400" tIns="25400" rIns="25400" bIns="25400" rtlCol="0" anchor="t">
            <a:normAutofit/>
          </a:bodyPr>
          <a:lstStyle/>
          <a:p>
            <a:pPr marL="0" indent="0" algn="l">
              <a:buNone/>
            </a:pPr>
            <a:r>
              <a:rPr lang="en-US" sz="2250" dirty="0">
                <a:solidFill>
                  <a:srgbClr val="6F6862"/>
                </a:solidFill>
                <a:latin typeface="Arial" pitchFamily="34" charset="0"/>
                <a:ea typeface="Arial" pitchFamily="34" charset="-122"/>
                <a:cs typeface="Arial" pitchFamily="34" charset="-120"/>
              </a:rPr>
              <a:t>Each resolved ticket becomes a typed graph of 7 node types — the Graph retriever matches by shared entities</a:t>
            </a:r>
            <a:endParaRPr lang="en-US" sz="2250" dirty="0"/>
          </a:p>
        </p:txBody>
      </p:sp>
      <p:pic>
        <p:nvPicPr>
          <p:cNvPr id="5"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857250" y="2882588"/>
            <a:ext cx="9334500" cy="6667500"/>
          </a:xfrm>
          <a:prstGeom prst="rect">
            <a:avLst/>
          </a:prstGeom>
        </p:spPr>
      </p:pic>
      <p:sp>
        <p:nvSpPr>
          <p:cNvPr id="6" name="Shape 3"/>
          <p:cNvSpPr/>
          <p:nvPr/>
        </p:nvSpPr>
        <p:spPr>
          <a:xfrm>
            <a:off x="4095750" y="5361905"/>
            <a:ext cx="2857500" cy="1708866"/>
          </a:xfrm>
          <a:prstGeom prst="roundRect">
            <a:avLst>
              <a:gd name="adj" fmla="val 10033"/>
            </a:avLst>
          </a:prstGeom>
          <a:solidFill>
            <a:srgbClr val="201D1A"/>
          </a:solidFill>
          <a:ln/>
          <a:effectLst>
            <a:outerShdw blurRad="419100" dist="152400" dir="5400000" algn="bl" rotWithShape="0">
              <a:srgbClr val="201D1A">
                <a:alpha val="22000"/>
              </a:srgbClr>
            </a:outerShdw>
          </a:effectLst>
        </p:spPr>
        <p:txBody>
          <a:bodyPr/>
          <a:lstStyle/>
          <a:p>
            <a:endParaRPr lang="en-CA"/>
          </a:p>
        </p:txBody>
      </p:sp>
      <p:sp>
        <p:nvSpPr>
          <p:cNvPr id="7" name="Text 4"/>
          <p:cNvSpPr/>
          <p:nvPr/>
        </p:nvSpPr>
        <p:spPr>
          <a:xfrm>
            <a:off x="4381500" y="5609492"/>
            <a:ext cx="2514600" cy="330654"/>
          </a:xfrm>
          <a:prstGeom prst="rect">
            <a:avLst/>
          </a:prstGeom>
          <a:noFill/>
          <a:ln/>
        </p:spPr>
        <p:txBody>
          <a:bodyPr wrap="square" lIns="25400" tIns="25400" rIns="25400" bIns="25400" rtlCol="0" anchor="t">
            <a:normAutofit/>
          </a:bodyPr>
          <a:lstStyle/>
          <a:p>
            <a:pPr marL="0" indent="0" algn="l">
              <a:buNone/>
            </a:pPr>
            <a:r>
              <a:rPr lang="en-US" sz="1800" kern="0" spc="75" dirty="0">
                <a:solidFill>
                  <a:srgbClr val="F0906B"/>
                </a:solidFill>
                <a:latin typeface="Courier New" pitchFamily="34" charset="0"/>
                <a:ea typeface="Courier New" pitchFamily="34" charset="-122"/>
                <a:cs typeface="Courier New" pitchFamily="34" charset="-120"/>
              </a:rPr>
              <a:t>INCIDENT</a:t>
            </a:r>
            <a:endParaRPr lang="en-US" sz="1800" dirty="0"/>
          </a:p>
        </p:txBody>
      </p:sp>
      <p:sp>
        <p:nvSpPr>
          <p:cNvPr id="8" name="Text 5"/>
          <p:cNvSpPr/>
          <p:nvPr/>
        </p:nvSpPr>
        <p:spPr>
          <a:xfrm>
            <a:off x="4381500" y="6016324"/>
            <a:ext cx="2514600" cy="438129"/>
          </a:xfrm>
          <a:prstGeom prst="rect">
            <a:avLst/>
          </a:prstGeom>
          <a:noFill/>
          <a:ln/>
        </p:spPr>
        <p:txBody>
          <a:bodyPr wrap="square" lIns="25400" tIns="25400" rIns="25400" bIns="25400" rtlCol="0" anchor="t">
            <a:normAutofit lnSpcReduction="10000"/>
          </a:bodyPr>
          <a:lstStyle/>
          <a:p>
            <a:pPr marL="0" indent="0" algn="l">
              <a:lnSpc>
                <a:spcPct val="87761"/>
              </a:lnSpc>
              <a:buNone/>
            </a:pPr>
            <a:r>
              <a:rPr lang="en-US" sz="3150" b="1" dirty="0">
                <a:solidFill>
                  <a:srgbClr val="FCFBFA"/>
                </a:solidFill>
                <a:latin typeface="Arial" pitchFamily="34" charset="0"/>
                <a:ea typeface="Arial" pitchFamily="34" charset="-122"/>
                <a:cs typeface="Arial" pitchFamily="34" charset="-120"/>
              </a:rPr>
              <a:t>cart-redis</a:t>
            </a:r>
            <a:endParaRPr lang="en-US" sz="3150" dirty="0"/>
          </a:p>
        </p:txBody>
      </p:sp>
      <p:sp>
        <p:nvSpPr>
          <p:cNvPr id="9" name="Shape 6"/>
          <p:cNvSpPr/>
          <p:nvPr/>
        </p:nvSpPr>
        <p:spPr>
          <a:xfrm>
            <a:off x="4381500" y="6473545"/>
            <a:ext cx="1401642" cy="406726"/>
          </a:xfrm>
          <a:prstGeom prst="roundRect">
            <a:avLst>
              <a:gd name="adj" fmla="val 16393"/>
            </a:avLst>
          </a:prstGeom>
          <a:solidFill>
            <a:srgbClr val="E05A2B"/>
          </a:solidFill>
          <a:ln/>
        </p:spPr>
        <p:txBody>
          <a:bodyPr/>
          <a:lstStyle/>
          <a:p>
            <a:endParaRPr lang="en-CA"/>
          </a:p>
        </p:txBody>
      </p:sp>
      <p:sp>
        <p:nvSpPr>
          <p:cNvPr id="10" name="Text 7"/>
          <p:cNvSpPr/>
          <p:nvPr/>
        </p:nvSpPr>
        <p:spPr>
          <a:xfrm>
            <a:off x="4533900" y="6530695"/>
            <a:ext cx="1173042" cy="330526"/>
          </a:xfrm>
          <a:prstGeom prst="rect">
            <a:avLst/>
          </a:prstGeom>
          <a:noFill/>
          <a:ln/>
        </p:spPr>
        <p:txBody>
          <a:bodyPr wrap="square" lIns="25400" tIns="25400" rIns="25400" bIns="25400" rtlCol="0" anchor="t">
            <a:normAutofit/>
          </a:bodyPr>
          <a:lstStyle/>
          <a:p>
            <a:pPr marL="0" indent="0" algn="l">
              <a:buNone/>
            </a:pPr>
            <a:r>
              <a:rPr lang="en-US" sz="1800" dirty="0">
                <a:solidFill>
                  <a:srgbClr val="FCFBFA"/>
                </a:solidFill>
                <a:latin typeface="Courier New" pitchFamily="34" charset="0"/>
                <a:ea typeface="Courier New" pitchFamily="34" charset="-122"/>
                <a:cs typeface="Courier New" pitchFamily="34" charset="-120"/>
              </a:rPr>
              <a:t>critical</a:t>
            </a:r>
            <a:endParaRPr lang="en-US" sz="1800" dirty="0"/>
          </a:p>
        </p:txBody>
      </p:sp>
      <p:sp>
        <p:nvSpPr>
          <p:cNvPr id="11" name="Shape 8"/>
          <p:cNvSpPr/>
          <p:nvPr/>
        </p:nvSpPr>
        <p:spPr>
          <a:xfrm>
            <a:off x="1190625" y="2933668"/>
            <a:ext cx="2857500" cy="1802840"/>
          </a:xfrm>
          <a:prstGeom prst="roundRect">
            <a:avLst>
              <a:gd name="adj" fmla="val 7397"/>
            </a:avLst>
          </a:prstGeom>
          <a:solidFill>
            <a:srgbClr val="FFFFFF"/>
          </a:solidFill>
          <a:ln w="13607">
            <a:solidFill>
              <a:srgbClr val="E8E2DC"/>
            </a:solidFill>
            <a:prstDash val="solid"/>
          </a:ln>
        </p:spPr>
        <p:txBody>
          <a:bodyPr/>
          <a:lstStyle/>
          <a:p>
            <a:endParaRPr lang="en-CA"/>
          </a:p>
        </p:txBody>
      </p:sp>
      <p:sp>
        <p:nvSpPr>
          <p:cNvPr id="12" name="Text 9"/>
          <p:cNvSpPr/>
          <p:nvPr/>
        </p:nvSpPr>
        <p:spPr>
          <a:xfrm>
            <a:off x="1413761" y="3137775"/>
            <a:ext cx="2652351"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AFFECTS</a:t>
            </a:r>
            <a:endParaRPr lang="en-US" sz="1800" dirty="0"/>
          </a:p>
        </p:txBody>
      </p:sp>
      <p:sp>
        <p:nvSpPr>
          <p:cNvPr id="13" name="Shape 10"/>
          <p:cNvSpPr/>
          <p:nvPr/>
        </p:nvSpPr>
        <p:spPr>
          <a:xfrm>
            <a:off x="1413761" y="3544608"/>
            <a:ext cx="1447779" cy="446272"/>
          </a:xfrm>
          <a:prstGeom prst="roundRect">
            <a:avLst>
              <a:gd name="adj" fmla="val 17075"/>
            </a:avLst>
          </a:prstGeom>
          <a:solidFill>
            <a:srgbClr val="F4EFEA"/>
          </a:solidFill>
          <a:ln/>
        </p:spPr>
        <p:txBody>
          <a:bodyPr/>
          <a:lstStyle/>
          <a:p>
            <a:endParaRPr lang="en-CA"/>
          </a:p>
        </p:txBody>
      </p:sp>
      <p:sp>
        <p:nvSpPr>
          <p:cNvPr id="14" name="Text 11"/>
          <p:cNvSpPr/>
          <p:nvPr/>
        </p:nvSpPr>
        <p:spPr>
          <a:xfrm>
            <a:off x="1547111" y="3611283"/>
            <a:ext cx="1257279" cy="351022"/>
          </a:xfrm>
          <a:prstGeom prst="rect">
            <a:avLst/>
          </a:prstGeom>
          <a:noFill/>
          <a:ln/>
        </p:spPr>
        <p:txBody>
          <a:bodyPr wrap="square" lIns="25400" tIns="25400" rIns="25400" bIns="25400" rtlCol="0" anchor="t">
            <a:normAutofit/>
          </a:bodyPr>
          <a:lstStyle/>
          <a:p>
            <a:pPr marL="0" indent="0" algn="l">
              <a:buNone/>
            </a:pPr>
            <a:r>
              <a:rPr lang="en-US" sz="1875" dirty="0">
                <a:solidFill>
                  <a:srgbClr val="201D1A"/>
                </a:solidFill>
                <a:latin typeface="Arial" pitchFamily="34" charset="0"/>
                <a:ea typeface="Arial" pitchFamily="34" charset="-122"/>
                <a:cs typeface="Arial" pitchFamily="34" charset="-120"/>
              </a:rPr>
              <a:t>cartservice</a:t>
            </a:r>
            <a:endParaRPr lang="en-US" sz="1875" dirty="0"/>
          </a:p>
        </p:txBody>
      </p:sp>
      <p:sp>
        <p:nvSpPr>
          <p:cNvPr id="15" name="Shape 12"/>
          <p:cNvSpPr/>
          <p:nvPr/>
        </p:nvSpPr>
        <p:spPr>
          <a:xfrm>
            <a:off x="1413761" y="4086129"/>
            <a:ext cx="1185310" cy="446272"/>
          </a:xfrm>
          <a:prstGeom prst="roundRect">
            <a:avLst>
              <a:gd name="adj" fmla="val 17075"/>
            </a:avLst>
          </a:prstGeom>
          <a:solidFill>
            <a:srgbClr val="F4EFEA"/>
          </a:solidFill>
          <a:ln/>
        </p:spPr>
        <p:txBody>
          <a:bodyPr/>
          <a:lstStyle/>
          <a:p>
            <a:endParaRPr lang="en-CA"/>
          </a:p>
        </p:txBody>
      </p:sp>
      <p:sp>
        <p:nvSpPr>
          <p:cNvPr id="16" name="Text 13"/>
          <p:cNvSpPr/>
          <p:nvPr/>
        </p:nvSpPr>
        <p:spPr>
          <a:xfrm>
            <a:off x="1547111" y="4152804"/>
            <a:ext cx="994810" cy="351022"/>
          </a:xfrm>
          <a:prstGeom prst="rect">
            <a:avLst/>
          </a:prstGeom>
          <a:noFill/>
          <a:ln/>
        </p:spPr>
        <p:txBody>
          <a:bodyPr wrap="square" lIns="25400" tIns="25400" rIns="25400" bIns="25400" rtlCol="0" anchor="t">
            <a:normAutofit/>
          </a:bodyPr>
          <a:lstStyle/>
          <a:p>
            <a:pPr marL="0" indent="0" algn="l">
              <a:buNone/>
            </a:pPr>
            <a:r>
              <a:rPr lang="en-US" sz="1875" dirty="0">
                <a:solidFill>
                  <a:srgbClr val="201D1A"/>
                </a:solidFill>
                <a:latin typeface="Arial" pitchFamily="34" charset="0"/>
                <a:ea typeface="Arial" pitchFamily="34" charset="-122"/>
                <a:cs typeface="Arial" pitchFamily="34" charset="-120"/>
              </a:rPr>
              <a:t>frontend</a:t>
            </a:r>
            <a:endParaRPr lang="en-US" sz="1875" dirty="0"/>
          </a:p>
        </p:txBody>
      </p:sp>
      <p:sp>
        <p:nvSpPr>
          <p:cNvPr id="17" name="Shape 14"/>
          <p:cNvSpPr/>
          <p:nvPr/>
        </p:nvSpPr>
        <p:spPr>
          <a:xfrm>
            <a:off x="7096125" y="2933668"/>
            <a:ext cx="2762250" cy="1802840"/>
          </a:xfrm>
          <a:prstGeom prst="roundRect">
            <a:avLst>
              <a:gd name="adj" fmla="val 7397"/>
            </a:avLst>
          </a:prstGeom>
          <a:solidFill>
            <a:srgbClr val="FFFFFF"/>
          </a:solidFill>
          <a:ln w="13607">
            <a:solidFill>
              <a:srgbClr val="E8E2DC"/>
            </a:solidFill>
            <a:prstDash val="solid"/>
          </a:ln>
        </p:spPr>
        <p:txBody>
          <a:bodyPr/>
          <a:lstStyle/>
          <a:p>
            <a:endParaRPr lang="en-CA"/>
          </a:p>
        </p:txBody>
      </p:sp>
      <p:sp>
        <p:nvSpPr>
          <p:cNvPr id="18" name="Text 15"/>
          <p:cNvSpPr/>
          <p:nvPr/>
        </p:nvSpPr>
        <p:spPr>
          <a:xfrm>
            <a:off x="7319261" y="3137775"/>
            <a:ext cx="2547576"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RUNS ON</a:t>
            </a:r>
            <a:endParaRPr lang="en-US" sz="1800" dirty="0"/>
          </a:p>
        </p:txBody>
      </p:sp>
      <p:sp>
        <p:nvSpPr>
          <p:cNvPr id="19" name="Shape 16"/>
          <p:cNvSpPr/>
          <p:nvPr/>
        </p:nvSpPr>
        <p:spPr>
          <a:xfrm>
            <a:off x="7319261" y="3544608"/>
            <a:ext cx="797187" cy="446272"/>
          </a:xfrm>
          <a:prstGeom prst="roundRect">
            <a:avLst>
              <a:gd name="adj" fmla="val 17075"/>
            </a:avLst>
          </a:prstGeom>
          <a:solidFill>
            <a:srgbClr val="F4EFEA"/>
          </a:solidFill>
          <a:ln/>
        </p:spPr>
        <p:txBody>
          <a:bodyPr/>
          <a:lstStyle/>
          <a:p>
            <a:endParaRPr lang="en-CA"/>
          </a:p>
        </p:txBody>
      </p:sp>
      <p:sp>
        <p:nvSpPr>
          <p:cNvPr id="20" name="Text 17"/>
          <p:cNvSpPr/>
          <p:nvPr/>
        </p:nvSpPr>
        <p:spPr>
          <a:xfrm>
            <a:off x="7452611" y="3611283"/>
            <a:ext cx="606687" cy="351022"/>
          </a:xfrm>
          <a:prstGeom prst="rect">
            <a:avLst/>
          </a:prstGeom>
          <a:noFill/>
          <a:ln/>
        </p:spPr>
        <p:txBody>
          <a:bodyPr wrap="square" lIns="25400" tIns="25400" rIns="25400" bIns="25400" rtlCol="0" anchor="t">
            <a:normAutofit/>
          </a:bodyPr>
          <a:lstStyle/>
          <a:p>
            <a:pPr marL="0" indent="0" algn="l">
              <a:buNone/>
            </a:pPr>
            <a:r>
              <a:rPr lang="en-US" sz="1875" dirty="0">
                <a:solidFill>
                  <a:srgbClr val="201D1A"/>
                </a:solidFill>
                <a:latin typeface="Arial" pitchFamily="34" charset="0"/>
                <a:ea typeface="Arial" pitchFamily="34" charset="-122"/>
                <a:cs typeface="Arial" pitchFamily="34" charset="-120"/>
              </a:rPr>
              <a:t>redis</a:t>
            </a:r>
            <a:endParaRPr lang="en-US" sz="1875" dirty="0"/>
          </a:p>
        </p:txBody>
      </p:sp>
      <p:sp>
        <p:nvSpPr>
          <p:cNvPr id="21" name="Shape 18"/>
          <p:cNvSpPr/>
          <p:nvPr/>
        </p:nvSpPr>
        <p:spPr>
          <a:xfrm>
            <a:off x="7319261" y="4086129"/>
            <a:ext cx="1546856" cy="446272"/>
          </a:xfrm>
          <a:prstGeom prst="roundRect">
            <a:avLst>
              <a:gd name="adj" fmla="val 17075"/>
            </a:avLst>
          </a:prstGeom>
          <a:solidFill>
            <a:srgbClr val="F4EFEA"/>
          </a:solidFill>
          <a:ln/>
        </p:spPr>
        <p:txBody>
          <a:bodyPr/>
          <a:lstStyle/>
          <a:p>
            <a:endParaRPr lang="en-CA"/>
          </a:p>
        </p:txBody>
      </p:sp>
      <p:sp>
        <p:nvSpPr>
          <p:cNvPr id="22" name="Text 19"/>
          <p:cNvSpPr/>
          <p:nvPr/>
        </p:nvSpPr>
        <p:spPr>
          <a:xfrm>
            <a:off x="7452611" y="4152804"/>
            <a:ext cx="1356356" cy="351022"/>
          </a:xfrm>
          <a:prstGeom prst="rect">
            <a:avLst/>
          </a:prstGeom>
          <a:noFill/>
          <a:ln/>
        </p:spPr>
        <p:txBody>
          <a:bodyPr wrap="square" lIns="25400" tIns="25400" rIns="25400" bIns="25400" rtlCol="0" anchor="t">
            <a:normAutofit/>
          </a:bodyPr>
          <a:lstStyle/>
          <a:p>
            <a:pPr marL="0" indent="0" algn="l">
              <a:buNone/>
            </a:pPr>
            <a:r>
              <a:rPr lang="en-US" sz="1875" dirty="0">
                <a:solidFill>
                  <a:srgbClr val="201D1A"/>
                </a:solidFill>
                <a:latin typeface="Arial" pitchFamily="34" charset="0"/>
                <a:ea typeface="Arial" pitchFamily="34" charset="-122"/>
                <a:cs typeface="Arial" pitchFamily="34" charset="-120"/>
              </a:rPr>
              <a:t>deployment</a:t>
            </a:r>
            <a:endParaRPr lang="en-US" sz="1875" dirty="0"/>
          </a:p>
        </p:txBody>
      </p:sp>
      <p:sp>
        <p:nvSpPr>
          <p:cNvPr id="23" name="Shape 20"/>
          <p:cNvSpPr/>
          <p:nvPr/>
        </p:nvSpPr>
        <p:spPr>
          <a:xfrm>
            <a:off x="904875" y="5410168"/>
            <a:ext cx="2762250" cy="1802840"/>
          </a:xfrm>
          <a:prstGeom prst="roundRect">
            <a:avLst>
              <a:gd name="adj" fmla="val 7397"/>
            </a:avLst>
          </a:prstGeom>
          <a:solidFill>
            <a:srgbClr val="FFFFFF"/>
          </a:solidFill>
          <a:ln w="13607">
            <a:solidFill>
              <a:srgbClr val="E8E2DC"/>
            </a:solidFill>
            <a:prstDash val="solid"/>
          </a:ln>
        </p:spPr>
        <p:txBody>
          <a:bodyPr/>
          <a:lstStyle/>
          <a:p>
            <a:endParaRPr lang="en-CA"/>
          </a:p>
        </p:txBody>
      </p:sp>
      <p:sp>
        <p:nvSpPr>
          <p:cNvPr id="24" name="Text 21"/>
          <p:cNvSpPr/>
          <p:nvPr/>
        </p:nvSpPr>
        <p:spPr>
          <a:xfrm>
            <a:off x="1128011" y="5614275"/>
            <a:ext cx="2547576"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RAISES</a:t>
            </a:r>
            <a:endParaRPr lang="en-US" sz="1800" dirty="0"/>
          </a:p>
        </p:txBody>
      </p:sp>
      <p:sp>
        <p:nvSpPr>
          <p:cNvPr id="25" name="Shape 22"/>
          <p:cNvSpPr/>
          <p:nvPr/>
        </p:nvSpPr>
        <p:spPr>
          <a:xfrm>
            <a:off x="1128011" y="6021107"/>
            <a:ext cx="1515921" cy="446272"/>
          </a:xfrm>
          <a:prstGeom prst="roundRect">
            <a:avLst>
              <a:gd name="adj" fmla="val 17075"/>
            </a:avLst>
          </a:prstGeom>
          <a:solidFill>
            <a:srgbClr val="FAEDE6"/>
          </a:solidFill>
          <a:ln/>
        </p:spPr>
        <p:txBody>
          <a:bodyPr/>
          <a:lstStyle/>
          <a:p>
            <a:endParaRPr lang="en-CA"/>
          </a:p>
        </p:txBody>
      </p:sp>
      <p:sp>
        <p:nvSpPr>
          <p:cNvPr id="26" name="Text 23"/>
          <p:cNvSpPr/>
          <p:nvPr/>
        </p:nvSpPr>
        <p:spPr>
          <a:xfrm>
            <a:off x="1261361" y="6087782"/>
            <a:ext cx="1325421" cy="351022"/>
          </a:xfrm>
          <a:prstGeom prst="rect">
            <a:avLst/>
          </a:prstGeom>
          <a:noFill/>
          <a:ln/>
        </p:spPr>
        <p:txBody>
          <a:bodyPr wrap="square" lIns="25400" tIns="25400" rIns="25400" bIns="25400" rtlCol="0" anchor="t">
            <a:normAutofit/>
          </a:bodyPr>
          <a:lstStyle/>
          <a:p>
            <a:pPr marL="0" indent="0" algn="l">
              <a:buNone/>
            </a:pPr>
            <a:r>
              <a:rPr lang="en-US" sz="1875" dirty="0">
                <a:solidFill>
                  <a:srgbClr val="B84518"/>
                </a:solidFill>
                <a:latin typeface="Arial" pitchFamily="34" charset="0"/>
                <a:ea typeface="Arial" pitchFamily="34" charset="-122"/>
                <a:cs typeface="Arial" pitchFamily="34" charset="-120"/>
              </a:rPr>
              <a:t>Unavailable</a:t>
            </a:r>
            <a:endParaRPr lang="en-US" sz="1875" dirty="0"/>
          </a:p>
        </p:txBody>
      </p:sp>
      <p:sp>
        <p:nvSpPr>
          <p:cNvPr id="27" name="Shape 24"/>
          <p:cNvSpPr/>
          <p:nvPr/>
        </p:nvSpPr>
        <p:spPr>
          <a:xfrm>
            <a:off x="1128011" y="6562630"/>
            <a:ext cx="2265696" cy="446272"/>
          </a:xfrm>
          <a:prstGeom prst="roundRect">
            <a:avLst>
              <a:gd name="adj" fmla="val 17075"/>
            </a:avLst>
          </a:prstGeom>
          <a:solidFill>
            <a:srgbClr val="FAEDE6"/>
          </a:solidFill>
          <a:ln/>
        </p:spPr>
        <p:txBody>
          <a:bodyPr/>
          <a:lstStyle/>
          <a:p>
            <a:endParaRPr lang="en-CA"/>
          </a:p>
        </p:txBody>
      </p:sp>
      <p:sp>
        <p:nvSpPr>
          <p:cNvPr id="28" name="Text 25"/>
          <p:cNvSpPr/>
          <p:nvPr/>
        </p:nvSpPr>
        <p:spPr>
          <a:xfrm>
            <a:off x="1261361" y="6629305"/>
            <a:ext cx="2075196" cy="351022"/>
          </a:xfrm>
          <a:prstGeom prst="rect">
            <a:avLst/>
          </a:prstGeom>
          <a:noFill/>
          <a:ln/>
        </p:spPr>
        <p:txBody>
          <a:bodyPr wrap="square" lIns="25400" tIns="25400" rIns="25400" bIns="25400" rtlCol="0" anchor="t">
            <a:normAutofit/>
          </a:bodyPr>
          <a:lstStyle/>
          <a:p>
            <a:pPr marL="0" indent="0" algn="l">
              <a:buNone/>
            </a:pPr>
            <a:r>
              <a:rPr lang="en-US" sz="1875" dirty="0">
                <a:solidFill>
                  <a:srgbClr val="B84518"/>
                </a:solidFill>
                <a:latin typeface="Arial" pitchFamily="34" charset="0"/>
                <a:ea typeface="Arial" pitchFamily="34" charset="-122"/>
                <a:cs typeface="Arial" pitchFamily="34" charset="-120"/>
              </a:rPr>
              <a:t>FailedPrecondition</a:t>
            </a:r>
            <a:endParaRPr lang="en-US" sz="1875" dirty="0"/>
          </a:p>
        </p:txBody>
      </p:sp>
      <p:sp>
        <p:nvSpPr>
          <p:cNvPr id="29" name="Shape 26"/>
          <p:cNvSpPr/>
          <p:nvPr/>
        </p:nvSpPr>
        <p:spPr>
          <a:xfrm>
            <a:off x="7429500" y="5437383"/>
            <a:ext cx="2667000" cy="1748412"/>
          </a:xfrm>
          <a:prstGeom prst="roundRect">
            <a:avLst>
              <a:gd name="adj" fmla="val 7627"/>
            </a:avLst>
          </a:prstGeom>
          <a:solidFill>
            <a:srgbClr val="FFFFFF"/>
          </a:solidFill>
          <a:ln w="13607">
            <a:solidFill>
              <a:srgbClr val="E8E2DC"/>
            </a:solidFill>
            <a:prstDash val="solid"/>
          </a:ln>
        </p:spPr>
        <p:txBody>
          <a:bodyPr/>
          <a:lstStyle/>
          <a:p>
            <a:endParaRPr lang="en-CA"/>
          </a:p>
        </p:txBody>
      </p:sp>
      <p:sp>
        <p:nvSpPr>
          <p:cNvPr id="30" name="Text 27"/>
          <p:cNvSpPr/>
          <p:nvPr/>
        </p:nvSpPr>
        <p:spPr>
          <a:xfrm>
            <a:off x="7652636" y="5641490"/>
            <a:ext cx="2442801"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RESOLVED BY</a:t>
            </a:r>
            <a:endParaRPr lang="en-US" sz="1800" dirty="0"/>
          </a:p>
        </p:txBody>
      </p:sp>
      <p:sp>
        <p:nvSpPr>
          <p:cNvPr id="31" name="Text 28"/>
          <p:cNvSpPr/>
          <p:nvPr/>
        </p:nvSpPr>
        <p:spPr>
          <a:xfrm>
            <a:off x="7652636" y="6048322"/>
            <a:ext cx="2442801" cy="310243"/>
          </a:xfrm>
          <a:prstGeom prst="rect">
            <a:avLst/>
          </a:prstGeom>
          <a:noFill/>
          <a:ln/>
        </p:spPr>
        <p:txBody>
          <a:bodyPr wrap="square" lIns="25400" tIns="25400" rIns="25400" bIns="25400" rtlCol="0" anchor="t">
            <a:normAutofit lnSpcReduction="10000"/>
          </a:bodyPr>
          <a:lstStyle/>
          <a:p>
            <a:pPr marL="0" indent="0" algn="l">
              <a:buNone/>
            </a:pPr>
            <a:r>
              <a:rPr lang="en-US" sz="1875" b="1" dirty="0">
                <a:solidFill>
                  <a:srgbClr val="201D1A"/>
                </a:solidFill>
                <a:latin typeface="Arial" pitchFamily="34" charset="0"/>
                <a:ea typeface="Arial" pitchFamily="34" charset="-122"/>
                <a:cs typeface="Arial" pitchFamily="34" charset="-120"/>
              </a:rPr>
              <a:t>rollback</a:t>
            </a:r>
            <a:endParaRPr lang="en-US" sz="1875" dirty="0"/>
          </a:p>
        </p:txBody>
      </p:sp>
      <p:sp>
        <p:nvSpPr>
          <p:cNvPr id="32" name="Text 29"/>
          <p:cNvSpPr/>
          <p:nvPr/>
        </p:nvSpPr>
        <p:spPr>
          <a:xfrm>
            <a:off x="7652636" y="6396580"/>
            <a:ext cx="2296928" cy="623207"/>
          </a:xfrm>
          <a:prstGeom prst="rect">
            <a:avLst/>
          </a:prstGeom>
          <a:noFill/>
          <a:ln/>
        </p:spPr>
        <p:txBody>
          <a:bodyPr wrap="square" lIns="25400" tIns="25400" rIns="25400" bIns="25400" rtlCol="0" anchor="t">
            <a:normAutofit/>
          </a:bodyPr>
          <a:lstStyle/>
          <a:p>
            <a:pPr marL="0" indent="0" algn="l">
              <a:buNone/>
            </a:pPr>
            <a:r>
              <a:rPr lang="en-US" sz="1800" dirty="0">
                <a:solidFill>
                  <a:srgbClr val="6F6862"/>
                </a:solidFill>
                <a:latin typeface="Arial" pitchFamily="34" charset="0"/>
                <a:ea typeface="Arial" pitchFamily="34" charset="-122"/>
                <a:cs typeface="Arial" pitchFamily="34" charset="-120"/>
              </a:rPr>
              <a:t>→ deployment v1.23.4</a:t>
            </a:r>
            <a:endParaRPr lang="en-US" sz="1800" dirty="0"/>
          </a:p>
        </p:txBody>
      </p:sp>
      <p:sp>
        <p:nvSpPr>
          <p:cNvPr id="33" name="Shape 30"/>
          <p:cNvSpPr/>
          <p:nvPr/>
        </p:nvSpPr>
        <p:spPr>
          <a:xfrm>
            <a:off x="2190750" y="7811829"/>
            <a:ext cx="6667500" cy="1762019"/>
          </a:xfrm>
          <a:prstGeom prst="roundRect">
            <a:avLst>
              <a:gd name="adj" fmla="val 7568"/>
            </a:avLst>
          </a:prstGeom>
          <a:solidFill>
            <a:srgbClr val="FFFFFF"/>
          </a:solidFill>
          <a:ln w="13607">
            <a:solidFill>
              <a:srgbClr val="E8E2DC"/>
            </a:solidFill>
            <a:prstDash val="solid"/>
          </a:ln>
        </p:spPr>
        <p:txBody>
          <a:bodyPr/>
          <a:lstStyle/>
          <a:p>
            <a:endParaRPr lang="en-CA"/>
          </a:p>
        </p:txBody>
      </p:sp>
      <p:sp>
        <p:nvSpPr>
          <p:cNvPr id="34" name="Text 31"/>
          <p:cNvSpPr/>
          <p:nvPr/>
        </p:nvSpPr>
        <p:spPr>
          <a:xfrm>
            <a:off x="2432915" y="8015936"/>
            <a:ext cx="6801488"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EXHIBITS</a:t>
            </a:r>
            <a:endParaRPr lang="en-US" sz="1800" dirty="0"/>
          </a:p>
        </p:txBody>
      </p:sp>
      <p:sp>
        <p:nvSpPr>
          <p:cNvPr id="35" name="Shape 32"/>
          <p:cNvSpPr/>
          <p:nvPr/>
        </p:nvSpPr>
        <p:spPr>
          <a:xfrm>
            <a:off x="2432915" y="8422768"/>
            <a:ext cx="2806792" cy="425861"/>
          </a:xfrm>
          <a:prstGeom prst="roundRect">
            <a:avLst>
              <a:gd name="adj" fmla="val 17893"/>
            </a:avLst>
          </a:prstGeom>
          <a:solidFill>
            <a:srgbClr val="F4EFEA"/>
          </a:solidFill>
          <a:ln/>
        </p:spPr>
        <p:txBody>
          <a:bodyPr/>
          <a:lstStyle/>
          <a:p>
            <a:endParaRPr lang="en-CA"/>
          </a:p>
        </p:txBody>
      </p:sp>
      <p:sp>
        <p:nvSpPr>
          <p:cNvPr id="36" name="Text 33"/>
          <p:cNvSpPr/>
          <p:nvPr/>
        </p:nvSpPr>
        <p:spPr>
          <a:xfrm>
            <a:off x="2566265" y="8489443"/>
            <a:ext cx="2624296" cy="330611"/>
          </a:xfrm>
          <a:prstGeom prst="rect">
            <a:avLst/>
          </a:prstGeom>
          <a:noFill/>
          <a:ln/>
        </p:spPr>
        <p:txBody>
          <a:bodyPr wrap="none" lIns="25400" tIns="25400" rIns="25400" bIns="25400" rtlCol="0" anchor="t">
            <a:normAutofit/>
          </a:bodyPr>
          <a:lstStyle/>
          <a:p>
            <a:pPr marL="0" indent="0" algn="l">
              <a:buNone/>
            </a:pPr>
            <a:r>
              <a:rPr lang="en-US" sz="1800" dirty="0">
                <a:solidFill>
                  <a:srgbClr val="201D1A"/>
                </a:solidFill>
                <a:latin typeface="Arial" pitchFamily="34" charset="0"/>
                <a:ea typeface="Arial" pitchFamily="34" charset="-122"/>
                <a:cs typeface="Arial" pitchFamily="34" charset="-120"/>
              </a:rPr>
              <a:t>empty carts post-refresh</a:t>
            </a:r>
            <a:endParaRPr lang="en-US" sz="1800" dirty="0"/>
          </a:p>
        </p:txBody>
      </p:sp>
      <p:sp>
        <p:nvSpPr>
          <p:cNvPr id="37" name="Shape 34"/>
          <p:cNvSpPr/>
          <p:nvPr/>
        </p:nvSpPr>
        <p:spPr>
          <a:xfrm>
            <a:off x="5334957" y="8422768"/>
            <a:ext cx="2196172" cy="425861"/>
          </a:xfrm>
          <a:prstGeom prst="roundRect">
            <a:avLst>
              <a:gd name="adj" fmla="val 17893"/>
            </a:avLst>
          </a:prstGeom>
          <a:solidFill>
            <a:srgbClr val="F4EFEA"/>
          </a:solidFill>
          <a:ln/>
        </p:spPr>
        <p:txBody>
          <a:bodyPr/>
          <a:lstStyle/>
          <a:p>
            <a:endParaRPr lang="en-CA"/>
          </a:p>
        </p:txBody>
      </p:sp>
      <p:sp>
        <p:nvSpPr>
          <p:cNvPr id="38" name="Text 35"/>
          <p:cNvSpPr/>
          <p:nvPr/>
        </p:nvSpPr>
        <p:spPr>
          <a:xfrm>
            <a:off x="5468307" y="8489443"/>
            <a:ext cx="2005672" cy="330611"/>
          </a:xfrm>
          <a:prstGeom prst="rect">
            <a:avLst/>
          </a:prstGeom>
          <a:noFill/>
          <a:ln/>
        </p:spPr>
        <p:txBody>
          <a:bodyPr wrap="none" lIns="25400" tIns="25400" rIns="25400" bIns="25400" rtlCol="0" anchor="t">
            <a:normAutofit/>
          </a:bodyPr>
          <a:lstStyle/>
          <a:p>
            <a:pPr marL="0" indent="0" algn="l">
              <a:buNone/>
            </a:pPr>
            <a:r>
              <a:rPr lang="en-US" sz="1800" dirty="0">
                <a:solidFill>
                  <a:srgbClr val="201D1A"/>
                </a:solidFill>
                <a:latin typeface="Arial" pitchFamily="34" charset="0"/>
                <a:ea typeface="Arial" pitchFamily="34" charset="-122"/>
                <a:cs typeface="Arial" pitchFamily="34" charset="-120"/>
              </a:rPr>
              <a:t>high CPU throttling</a:t>
            </a:r>
            <a:endParaRPr lang="en-US" sz="1800" dirty="0"/>
          </a:p>
        </p:txBody>
      </p:sp>
      <p:sp>
        <p:nvSpPr>
          <p:cNvPr id="39" name="Shape 36"/>
          <p:cNvSpPr/>
          <p:nvPr/>
        </p:nvSpPr>
        <p:spPr>
          <a:xfrm>
            <a:off x="2432915" y="8943880"/>
            <a:ext cx="3233929" cy="425861"/>
          </a:xfrm>
          <a:prstGeom prst="roundRect">
            <a:avLst>
              <a:gd name="adj" fmla="val 17893"/>
            </a:avLst>
          </a:prstGeom>
          <a:solidFill>
            <a:srgbClr val="F4EFEA"/>
          </a:solidFill>
          <a:ln/>
        </p:spPr>
        <p:txBody>
          <a:bodyPr/>
          <a:lstStyle/>
          <a:p>
            <a:endParaRPr lang="en-CA"/>
          </a:p>
        </p:txBody>
      </p:sp>
      <p:sp>
        <p:nvSpPr>
          <p:cNvPr id="40" name="Text 37"/>
          <p:cNvSpPr/>
          <p:nvPr/>
        </p:nvSpPr>
        <p:spPr>
          <a:xfrm>
            <a:off x="2566265" y="9010555"/>
            <a:ext cx="3064247" cy="330611"/>
          </a:xfrm>
          <a:prstGeom prst="rect">
            <a:avLst/>
          </a:prstGeom>
          <a:noFill/>
          <a:ln/>
        </p:spPr>
        <p:txBody>
          <a:bodyPr wrap="none" lIns="25400" tIns="25400" rIns="25400" bIns="25400" rtlCol="0" anchor="t">
            <a:normAutofit/>
          </a:bodyPr>
          <a:lstStyle/>
          <a:p>
            <a:pPr marL="0" indent="0" algn="l">
              <a:buNone/>
            </a:pPr>
            <a:r>
              <a:rPr lang="en-US" sz="1800" dirty="0">
                <a:solidFill>
                  <a:srgbClr val="201D1A"/>
                </a:solidFill>
                <a:latin typeface="Arial" pitchFamily="34" charset="0"/>
                <a:ea typeface="Arial" pitchFamily="34" charset="-122"/>
                <a:cs typeface="Arial" pitchFamily="34" charset="-120"/>
              </a:rPr>
              <a:t>K8s deployment discrepancy</a:t>
            </a:r>
            <a:endParaRPr lang="en-US" sz="1800" dirty="0"/>
          </a:p>
        </p:txBody>
      </p:sp>
      <p:sp>
        <p:nvSpPr>
          <p:cNvPr id="41" name="Text 38"/>
          <p:cNvSpPr/>
          <p:nvPr/>
        </p:nvSpPr>
        <p:spPr>
          <a:xfrm>
            <a:off x="10725086" y="3516915"/>
            <a:ext cx="464854" cy="459921"/>
          </a:xfrm>
          <a:prstGeom prst="rect">
            <a:avLst/>
          </a:prstGeom>
          <a:noFill/>
          <a:ln/>
        </p:spPr>
        <p:txBody>
          <a:bodyPr wrap="square" lIns="25400" tIns="25400" rIns="25400" bIns="25400" rtlCol="0" anchor="t">
            <a:normAutofit/>
          </a:bodyPr>
          <a:lstStyle/>
          <a:p>
            <a:pPr marL="0" indent="0" algn="l">
              <a:buNone/>
            </a:pPr>
            <a:r>
              <a:rPr lang="en-US" sz="2550" dirty="0">
                <a:solidFill>
                  <a:srgbClr val="E05A2B"/>
                </a:solidFill>
                <a:latin typeface="Courier New" pitchFamily="34" charset="0"/>
                <a:ea typeface="Courier New" pitchFamily="34" charset="-122"/>
                <a:cs typeface="Courier New" pitchFamily="34" charset="-120"/>
              </a:rPr>
              <a:t>01</a:t>
            </a:r>
            <a:endParaRPr lang="en-US" sz="2550" dirty="0"/>
          </a:p>
        </p:txBody>
      </p:sp>
      <p:sp>
        <p:nvSpPr>
          <p:cNvPr id="42" name="Text 39"/>
          <p:cNvSpPr/>
          <p:nvPr/>
        </p:nvSpPr>
        <p:spPr>
          <a:xfrm>
            <a:off x="11361326" y="3557736"/>
            <a:ext cx="6676366" cy="405493"/>
          </a:xfrm>
          <a:prstGeom prst="rect">
            <a:avLst/>
          </a:prstGeom>
          <a:noFill/>
          <a:ln/>
        </p:spPr>
        <p:txBody>
          <a:bodyPr wrap="square" lIns="25400" tIns="25400" rIns="25400" bIns="25400" rtlCol="0" anchor="t">
            <a:normAutofit lnSpcReduction="10000"/>
          </a:bodyPr>
          <a:lstStyle/>
          <a:p>
            <a:pPr marL="0" indent="0" algn="l">
              <a:buNone/>
            </a:pPr>
            <a:r>
              <a:rPr lang="en-US" sz="2475" b="1" dirty="0">
                <a:solidFill>
                  <a:srgbClr val="201D1A"/>
                </a:solidFill>
                <a:latin typeface="Arial" pitchFamily="34" charset="0"/>
                <a:ea typeface="Arial" pitchFamily="34" charset="-122"/>
                <a:cs typeface="Arial" pitchFamily="34" charset="-120"/>
              </a:rPr>
              <a:t>Parse every ticket into entities</a:t>
            </a:r>
            <a:endParaRPr lang="en-US" sz="2475" dirty="0"/>
          </a:p>
        </p:txBody>
      </p:sp>
      <p:sp>
        <p:nvSpPr>
          <p:cNvPr id="43" name="Text 40"/>
          <p:cNvSpPr/>
          <p:nvPr/>
        </p:nvSpPr>
        <p:spPr>
          <a:xfrm>
            <a:off x="11361326" y="3982215"/>
            <a:ext cx="6251506" cy="783729"/>
          </a:xfrm>
          <a:prstGeom prst="rect">
            <a:avLst/>
          </a:prstGeom>
          <a:noFill/>
          <a:ln/>
        </p:spPr>
        <p:txBody>
          <a:bodyPr wrap="square" lIns="25400" tIns="25400" rIns="25400" bIns="25400" rtlCol="0" anchor="t">
            <a:normAutofit lnSpcReduction="10000"/>
          </a:bodyPr>
          <a:lstStyle/>
          <a:p>
            <a:pPr marL="0" indent="0" algn="l">
              <a:lnSpc>
                <a:spcPct val="127465"/>
              </a:lnSpc>
              <a:buNone/>
            </a:pPr>
            <a:r>
              <a:rPr lang="en-US" sz="2025" dirty="0">
                <a:solidFill>
                  <a:srgbClr val="6F6862"/>
                </a:solidFill>
                <a:latin typeface="Arial" pitchFamily="34" charset="0"/>
                <a:ea typeface="Arial" pitchFamily="34" charset="-122"/>
                <a:cs typeface="Arial" pitchFamily="34" charset="-120"/>
              </a:rPr>
              <a:t>Services, components, error classes, symptoms, and the fix — extracted once, linked to the incident.</a:t>
            </a:r>
            <a:endParaRPr lang="en-US" sz="2025" dirty="0"/>
          </a:p>
        </p:txBody>
      </p:sp>
      <p:sp>
        <p:nvSpPr>
          <p:cNvPr id="44" name="Text 41"/>
          <p:cNvSpPr/>
          <p:nvPr/>
        </p:nvSpPr>
        <p:spPr>
          <a:xfrm>
            <a:off x="10725086" y="5051652"/>
            <a:ext cx="464854" cy="459921"/>
          </a:xfrm>
          <a:prstGeom prst="rect">
            <a:avLst/>
          </a:prstGeom>
          <a:noFill/>
          <a:ln/>
        </p:spPr>
        <p:txBody>
          <a:bodyPr wrap="square" lIns="25400" tIns="25400" rIns="25400" bIns="25400" rtlCol="0" anchor="t">
            <a:normAutofit/>
          </a:bodyPr>
          <a:lstStyle/>
          <a:p>
            <a:pPr marL="0" indent="0" algn="l">
              <a:buNone/>
            </a:pPr>
            <a:r>
              <a:rPr lang="en-US" sz="2550" dirty="0">
                <a:solidFill>
                  <a:srgbClr val="E05A2B"/>
                </a:solidFill>
                <a:latin typeface="Courier New" pitchFamily="34" charset="0"/>
                <a:ea typeface="Courier New" pitchFamily="34" charset="-122"/>
                <a:cs typeface="Courier New" pitchFamily="34" charset="-120"/>
              </a:rPr>
              <a:t>02</a:t>
            </a:r>
            <a:endParaRPr lang="en-US" sz="2550" dirty="0"/>
          </a:p>
        </p:txBody>
      </p:sp>
      <p:sp>
        <p:nvSpPr>
          <p:cNvPr id="45" name="Text 42"/>
          <p:cNvSpPr/>
          <p:nvPr/>
        </p:nvSpPr>
        <p:spPr>
          <a:xfrm>
            <a:off x="11361326" y="5092473"/>
            <a:ext cx="6676366" cy="405493"/>
          </a:xfrm>
          <a:prstGeom prst="rect">
            <a:avLst/>
          </a:prstGeom>
          <a:noFill/>
          <a:ln/>
        </p:spPr>
        <p:txBody>
          <a:bodyPr wrap="square" lIns="25400" tIns="25400" rIns="25400" bIns="25400" rtlCol="0" anchor="t">
            <a:normAutofit lnSpcReduction="10000"/>
          </a:bodyPr>
          <a:lstStyle/>
          <a:p>
            <a:pPr marL="0" indent="0" algn="l">
              <a:buNone/>
            </a:pPr>
            <a:r>
              <a:rPr lang="en-US" sz="2475" b="1" dirty="0">
                <a:solidFill>
                  <a:srgbClr val="201D1A"/>
                </a:solidFill>
                <a:latin typeface="Arial" pitchFamily="34" charset="0"/>
                <a:ea typeface="Arial" pitchFamily="34" charset="-122"/>
                <a:cs typeface="Arial" pitchFamily="34" charset="-120"/>
              </a:rPr>
              <a:t>Match by shared structure</a:t>
            </a:r>
            <a:endParaRPr lang="en-US" sz="2475" dirty="0"/>
          </a:p>
        </p:txBody>
      </p:sp>
      <p:sp>
        <p:nvSpPr>
          <p:cNvPr id="46" name="Text 43"/>
          <p:cNvSpPr/>
          <p:nvPr/>
        </p:nvSpPr>
        <p:spPr>
          <a:xfrm>
            <a:off x="11361326" y="5516952"/>
            <a:ext cx="6251506" cy="1529358"/>
          </a:xfrm>
          <a:prstGeom prst="rect">
            <a:avLst/>
          </a:prstGeom>
          <a:noFill/>
          <a:ln/>
        </p:spPr>
        <p:txBody>
          <a:bodyPr wrap="square" lIns="25400" tIns="25400" rIns="25400" bIns="25400" rtlCol="0" anchor="t">
            <a:normAutofit/>
          </a:bodyPr>
          <a:lstStyle/>
          <a:p>
            <a:pPr marL="0" indent="0" algn="l">
              <a:lnSpc>
                <a:spcPct val="127465"/>
              </a:lnSpc>
              <a:buNone/>
            </a:pPr>
            <a:r>
              <a:rPr lang="en-US" sz="2025" dirty="0">
                <a:solidFill>
                  <a:srgbClr val="6F6862"/>
                </a:solidFill>
                <a:latin typeface="Arial" pitchFamily="34" charset="0"/>
                <a:ea typeface="Arial" pitchFamily="34" charset="-122"/>
                <a:cs typeface="Arial" pitchFamily="34" charset="-120"/>
              </a:rPr>
              <a:t>Two incidents that touch the same redis + deployment and both raise Unavailable are neighbours — even when the tickets read nothing alike.</a:t>
            </a:r>
            <a:endParaRPr lang="en-US" sz="2025" dirty="0"/>
          </a:p>
        </p:txBody>
      </p:sp>
      <p:sp>
        <p:nvSpPr>
          <p:cNvPr id="47" name="Text 44"/>
          <p:cNvSpPr/>
          <p:nvPr/>
        </p:nvSpPr>
        <p:spPr>
          <a:xfrm>
            <a:off x="10725086" y="7332018"/>
            <a:ext cx="464854" cy="459921"/>
          </a:xfrm>
          <a:prstGeom prst="rect">
            <a:avLst/>
          </a:prstGeom>
          <a:noFill/>
          <a:ln/>
        </p:spPr>
        <p:txBody>
          <a:bodyPr wrap="square" lIns="25400" tIns="25400" rIns="25400" bIns="25400" rtlCol="0" anchor="t">
            <a:normAutofit/>
          </a:bodyPr>
          <a:lstStyle/>
          <a:p>
            <a:pPr marL="0" indent="0" algn="l">
              <a:buNone/>
            </a:pPr>
            <a:r>
              <a:rPr lang="en-US" sz="2550" dirty="0">
                <a:solidFill>
                  <a:srgbClr val="E05A2B"/>
                </a:solidFill>
                <a:latin typeface="Courier New" pitchFamily="34" charset="0"/>
                <a:ea typeface="Courier New" pitchFamily="34" charset="-122"/>
                <a:cs typeface="Courier New" pitchFamily="34" charset="-120"/>
              </a:rPr>
              <a:t>03</a:t>
            </a:r>
            <a:endParaRPr lang="en-US" sz="2550" dirty="0"/>
          </a:p>
        </p:txBody>
      </p:sp>
      <p:sp>
        <p:nvSpPr>
          <p:cNvPr id="48" name="Text 45"/>
          <p:cNvSpPr/>
          <p:nvPr/>
        </p:nvSpPr>
        <p:spPr>
          <a:xfrm>
            <a:off x="11361326" y="7372839"/>
            <a:ext cx="6676366" cy="405493"/>
          </a:xfrm>
          <a:prstGeom prst="rect">
            <a:avLst/>
          </a:prstGeom>
          <a:noFill/>
          <a:ln/>
        </p:spPr>
        <p:txBody>
          <a:bodyPr wrap="square" lIns="25400" tIns="25400" rIns="25400" bIns="25400" rtlCol="0" anchor="t">
            <a:normAutofit lnSpcReduction="10000"/>
          </a:bodyPr>
          <a:lstStyle/>
          <a:p>
            <a:pPr marL="0" indent="0" algn="l">
              <a:buNone/>
            </a:pPr>
            <a:r>
              <a:rPr lang="en-US" sz="2475" b="1" dirty="0">
                <a:solidFill>
                  <a:srgbClr val="201D1A"/>
                </a:solidFill>
                <a:latin typeface="Arial" pitchFamily="34" charset="0"/>
                <a:ea typeface="Arial" pitchFamily="34" charset="-122"/>
                <a:cs typeface="Arial" pitchFamily="34" charset="-120"/>
              </a:rPr>
              <a:t>Fuse into the final ranking</a:t>
            </a:r>
            <a:endParaRPr lang="en-US" sz="2475" dirty="0"/>
          </a:p>
        </p:txBody>
      </p:sp>
      <p:sp>
        <p:nvSpPr>
          <p:cNvPr id="49" name="Text 46"/>
          <p:cNvSpPr/>
          <p:nvPr/>
        </p:nvSpPr>
        <p:spPr>
          <a:xfrm>
            <a:off x="11361326" y="7797318"/>
            <a:ext cx="6251506" cy="1156543"/>
          </a:xfrm>
          <a:prstGeom prst="rect">
            <a:avLst/>
          </a:prstGeom>
          <a:noFill/>
          <a:ln/>
        </p:spPr>
        <p:txBody>
          <a:bodyPr wrap="square" lIns="25400" tIns="25400" rIns="25400" bIns="25400" rtlCol="0" anchor="t">
            <a:normAutofit lnSpcReduction="10000"/>
          </a:bodyPr>
          <a:lstStyle/>
          <a:p>
            <a:pPr marL="0" indent="0" algn="l">
              <a:lnSpc>
                <a:spcPct val="127465"/>
              </a:lnSpc>
              <a:buNone/>
            </a:pPr>
            <a:r>
              <a:rPr lang="en-US" sz="2025" dirty="0">
                <a:solidFill>
                  <a:srgbClr val="6F6862"/>
                </a:solidFill>
                <a:latin typeface="Arial" pitchFamily="34" charset="0"/>
                <a:ea typeface="Arial" pitchFamily="34" charset="-122"/>
                <a:cs typeface="Arial" pitchFamily="34" charset="-120"/>
              </a:rPr>
              <a:t>The graph proposes its own candidates, merged with dense and sparse by RRF — recovering matches text alone would rank too low.</a:t>
            </a:r>
            <a:endParaRPr lang="en-US" sz="2025"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CFBFA"/>
        </a:solidFill>
        <a:effectLst/>
      </p:bgPr>
    </p:bg>
    <p:spTree>
      <p:nvGrpSpPr>
        <p:cNvPr id="1" name=""/>
        <p:cNvGrpSpPr/>
        <p:nvPr/>
      </p:nvGrpSpPr>
      <p:grpSpPr>
        <a:xfrm>
          <a:off x="0" y="0"/>
          <a:ext cx="0" cy="0"/>
          <a:chOff x="0" y="0"/>
          <a:chExt cx="0" cy="0"/>
        </a:xfrm>
      </p:grpSpPr>
      <p:sp>
        <p:nvSpPr>
          <p:cNvPr id="2" name="Text 0"/>
          <p:cNvSpPr/>
          <p:nvPr/>
        </p:nvSpPr>
        <p:spPr>
          <a:xfrm>
            <a:off x="952500" y="685779"/>
            <a:ext cx="18021300" cy="357868"/>
          </a:xfrm>
          <a:prstGeom prst="rect">
            <a:avLst/>
          </a:prstGeom>
          <a:noFill/>
          <a:ln/>
        </p:spPr>
        <p:txBody>
          <a:bodyPr wrap="square" lIns="25400" tIns="25400" rIns="25400" bIns="25400" rtlCol="0" anchor="t">
            <a:normAutofit/>
          </a:bodyPr>
          <a:lstStyle/>
          <a:p>
            <a:pPr marL="0" indent="0" algn="l">
              <a:buNone/>
            </a:pPr>
            <a:r>
              <a:rPr lang="en-US" sz="1950" kern="0" spc="150" dirty="0">
                <a:solidFill>
                  <a:srgbClr val="E05A2B"/>
                </a:solidFill>
                <a:latin typeface="Courier New" pitchFamily="34" charset="0"/>
                <a:ea typeface="Courier New" pitchFamily="34" charset="-122"/>
                <a:cs typeface="Courier New" pitchFamily="34" charset="-120"/>
              </a:rPr>
              <a:t>AGENTIC CONTROL</a:t>
            </a:r>
            <a:endParaRPr lang="en-US" sz="1950" dirty="0"/>
          </a:p>
        </p:txBody>
      </p:sp>
      <p:sp>
        <p:nvSpPr>
          <p:cNvPr id="3" name="Text 1"/>
          <p:cNvSpPr/>
          <p:nvPr/>
        </p:nvSpPr>
        <p:spPr>
          <a:xfrm>
            <a:off x="952500" y="1176912"/>
            <a:ext cx="18021300" cy="698046"/>
          </a:xfrm>
          <a:prstGeom prst="rect">
            <a:avLst/>
          </a:prstGeom>
          <a:noFill/>
          <a:ln/>
        </p:spPr>
        <p:txBody>
          <a:bodyPr wrap="square" lIns="25400" tIns="25400" rIns="25400" bIns="25400" rtlCol="0" anchor="t">
            <a:normAutofit lnSpcReduction="10000"/>
          </a:bodyPr>
          <a:lstStyle/>
          <a:p>
            <a:pPr marL="0" indent="0" algn="l">
              <a:buNone/>
            </a:pPr>
            <a:r>
              <a:rPr lang="en-US" sz="4500" b="1" kern="0" spc="-75" dirty="0">
                <a:solidFill>
                  <a:srgbClr val="201D1A"/>
                </a:solidFill>
                <a:latin typeface="Arial" pitchFamily="34" charset="0"/>
                <a:ea typeface="Arial" pitchFamily="34" charset="-122"/>
                <a:cs typeface="Arial" pitchFamily="34" charset="-120"/>
              </a:rPr>
              <a:t>An Agent on a Leash</a:t>
            </a:r>
            <a:endParaRPr lang="en-US" sz="4500" dirty="0"/>
          </a:p>
        </p:txBody>
      </p:sp>
      <p:sp>
        <p:nvSpPr>
          <p:cNvPr id="4" name="Text 2"/>
          <p:cNvSpPr/>
          <p:nvPr/>
        </p:nvSpPr>
        <p:spPr>
          <a:xfrm>
            <a:off x="952500" y="1970165"/>
            <a:ext cx="18021300" cy="419100"/>
          </a:xfrm>
          <a:prstGeom prst="rect">
            <a:avLst/>
          </a:prstGeom>
          <a:noFill/>
          <a:ln/>
        </p:spPr>
        <p:txBody>
          <a:bodyPr wrap="square" lIns="25400" tIns="25400" rIns="25400" bIns="25400" rtlCol="0" anchor="t">
            <a:normAutofit/>
          </a:bodyPr>
          <a:lstStyle/>
          <a:p>
            <a:pPr marL="0" indent="0" algn="l">
              <a:buNone/>
            </a:pPr>
            <a:r>
              <a:rPr lang="en-US" sz="2325" dirty="0">
                <a:solidFill>
                  <a:srgbClr val="6F6862"/>
                </a:solidFill>
                <a:latin typeface="Arial" pitchFamily="34" charset="0"/>
                <a:ea typeface="Arial" pitchFamily="34" charset="-122"/>
                <a:cs typeface="Arial" pitchFamily="34" charset="-120"/>
              </a:rPr>
              <a:t>A deterministic sense–decide–act–remember loop — cheap-first, gated on uncertainty, bounded by a hard budget</a:t>
            </a:r>
            <a:endParaRPr lang="en-US" sz="2325" dirty="0"/>
          </a:p>
        </p:txBody>
      </p:sp>
      <p:sp>
        <p:nvSpPr>
          <p:cNvPr id="5" name="Shape 3"/>
          <p:cNvSpPr/>
          <p:nvPr/>
        </p:nvSpPr>
        <p:spPr>
          <a:xfrm>
            <a:off x="952500" y="2751194"/>
            <a:ext cx="3555504" cy="2345638"/>
          </a:xfrm>
          <a:prstGeom prst="roundRect">
            <a:avLst>
              <a:gd name="adj" fmla="val 7309"/>
            </a:avLst>
          </a:prstGeom>
          <a:solidFill>
            <a:srgbClr val="FFFFFF"/>
          </a:solidFill>
          <a:ln w="13607">
            <a:solidFill>
              <a:srgbClr val="E8E2DC"/>
            </a:solidFill>
            <a:prstDash val="solid"/>
          </a:ln>
        </p:spPr>
        <p:txBody>
          <a:bodyPr/>
          <a:lstStyle/>
          <a:p>
            <a:endParaRPr lang="en-CA"/>
          </a:p>
        </p:txBody>
      </p:sp>
      <p:sp>
        <p:nvSpPr>
          <p:cNvPr id="6" name="Text 4"/>
          <p:cNvSpPr/>
          <p:nvPr/>
        </p:nvSpPr>
        <p:spPr>
          <a:xfrm>
            <a:off x="1232722" y="3031416"/>
            <a:ext cx="3294566"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SENSE</a:t>
            </a:r>
            <a:endParaRPr lang="en-US" sz="1800" dirty="0"/>
          </a:p>
        </p:txBody>
      </p:sp>
      <p:sp>
        <p:nvSpPr>
          <p:cNvPr id="7" name="Text 5"/>
          <p:cNvSpPr/>
          <p:nvPr/>
        </p:nvSpPr>
        <p:spPr>
          <a:xfrm>
            <a:off x="1232722" y="3438249"/>
            <a:ext cx="3294566" cy="369455"/>
          </a:xfrm>
          <a:prstGeom prst="rect">
            <a:avLst/>
          </a:prstGeom>
          <a:noFill/>
          <a:ln/>
        </p:spPr>
        <p:txBody>
          <a:bodyPr wrap="square" lIns="25400" tIns="25400" rIns="25400" bIns="25400" rtlCol="0" anchor="t">
            <a:normAutofit lnSpcReduction="10000"/>
          </a:bodyPr>
          <a:lstStyle/>
          <a:p>
            <a:pPr marL="0" indent="0" algn="l">
              <a:lnSpc>
                <a:spcPct val="103660"/>
              </a:lnSpc>
              <a:buNone/>
            </a:pPr>
            <a:r>
              <a:rPr lang="en-US" sz="2175" b="1" dirty="0">
                <a:solidFill>
                  <a:srgbClr val="201D1A"/>
                </a:solidFill>
                <a:latin typeface="Arial" pitchFamily="34" charset="0"/>
                <a:ea typeface="Arial" pitchFamily="34" charset="-122"/>
                <a:cs typeface="Arial" pitchFamily="34" charset="-120"/>
              </a:rPr>
              <a:t>Capabilities observer</a:t>
            </a:r>
            <a:endParaRPr lang="en-US" sz="2175" dirty="0"/>
          </a:p>
        </p:txBody>
      </p:sp>
      <p:sp>
        <p:nvSpPr>
          <p:cNvPr id="8" name="Text 6"/>
          <p:cNvSpPr/>
          <p:nvPr/>
        </p:nvSpPr>
        <p:spPr>
          <a:xfrm>
            <a:off x="1232722" y="3883883"/>
            <a:ext cx="3084912" cy="678061"/>
          </a:xfrm>
          <a:prstGeom prst="rect">
            <a:avLst/>
          </a:prstGeom>
          <a:noFill/>
          <a:ln/>
        </p:spPr>
        <p:txBody>
          <a:bodyPr wrap="square" lIns="25400" tIns="25400" rIns="25400" bIns="25400" rtlCol="0" anchor="t">
            <a:normAutofit lnSpcReduction="10000"/>
          </a:bodyPr>
          <a:lstStyle/>
          <a:p>
            <a:pPr marL="0" indent="0" algn="l">
              <a:lnSpc>
                <a:spcPct val="123789"/>
              </a:lnSpc>
              <a:buNone/>
            </a:pPr>
            <a:r>
              <a:rPr lang="en-US" sz="1800" dirty="0">
                <a:solidFill>
                  <a:srgbClr val="6F6862"/>
                </a:solidFill>
                <a:latin typeface="Arial" pitchFamily="34" charset="0"/>
                <a:ea typeface="Arial" pitchFamily="34" charset="-122"/>
                <a:cs typeface="Arial" pitchFamily="34" charset="-120"/>
              </a:rPr>
              <a:t>11 evidence flags: text, logs, traces, metrics, KG entities.</a:t>
            </a:r>
            <a:endParaRPr lang="en-US" sz="1800" dirty="0"/>
          </a:p>
        </p:txBody>
      </p:sp>
      <p:sp>
        <p:nvSpPr>
          <p:cNvPr id="9" name="Text 7"/>
          <p:cNvSpPr/>
          <p:nvPr/>
        </p:nvSpPr>
        <p:spPr>
          <a:xfrm>
            <a:off x="4660340" y="3726656"/>
            <a:ext cx="381085" cy="432707"/>
          </a:xfrm>
          <a:prstGeom prst="rect">
            <a:avLst/>
          </a:prstGeom>
          <a:noFill/>
          <a:ln/>
        </p:spPr>
        <p:txBody>
          <a:bodyPr wrap="square" lIns="25400" tIns="25400" rIns="25400" bIns="25400" rtlCol="0" anchor="t">
            <a:normAutofit/>
          </a:bodyPr>
          <a:lstStyle/>
          <a:p>
            <a:pPr marL="0" indent="0" algn="l">
              <a:buNone/>
            </a:pPr>
            <a:r>
              <a:rPr lang="en-US" sz="2400" dirty="0">
                <a:solidFill>
                  <a:srgbClr val="E05A2B"/>
                </a:solidFill>
                <a:latin typeface="Arial" pitchFamily="34" charset="0"/>
                <a:ea typeface="Arial" pitchFamily="34" charset="-122"/>
                <a:cs typeface="Arial" pitchFamily="34" charset="-120"/>
              </a:rPr>
              <a:t>→</a:t>
            </a:r>
            <a:endParaRPr lang="en-US" sz="2400" dirty="0"/>
          </a:p>
        </p:txBody>
      </p:sp>
      <p:sp>
        <p:nvSpPr>
          <p:cNvPr id="10" name="Shape 8"/>
          <p:cNvSpPr/>
          <p:nvPr/>
        </p:nvSpPr>
        <p:spPr>
          <a:xfrm>
            <a:off x="5117561" y="2751194"/>
            <a:ext cx="3555610" cy="2345638"/>
          </a:xfrm>
          <a:prstGeom prst="roundRect">
            <a:avLst>
              <a:gd name="adj" fmla="val 7309"/>
            </a:avLst>
          </a:prstGeom>
          <a:solidFill>
            <a:srgbClr val="FFFFFF"/>
          </a:solidFill>
          <a:ln w="13607">
            <a:solidFill>
              <a:srgbClr val="E8E2DC"/>
            </a:solidFill>
            <a:prstDash val="solid"/>
          </a:ln>
        </p:spPr>
        <p:txBody>
          <a:bodyPr/>
          <a:lstStyle/>
          <a:p>
            <a:endParaRPr lang="en-CA"/>
          </a:p>
        </p:txBody>
      </p:sp>
      <p:sp>
        <p:nvSpPr>
          <p:cNvPr id="11" name="Text 9"/>
          <p:cNvSpPr/>
          <p:nvPr/>
        </p:nvSpPr>
        <p:spPr>
          <a:xfrm>
            <a:off x="5397784" y="3031416"/>
            <a:ext cx="3294683"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DECIDE</a:t>
            </a:r>
            <a:endParaRPr lang="en-US" sz="1800" dirty="0"/>
          </a:p>
        </p:txBody>
      </p:sp>
      <p:sp>
        <p:nvSpPr>
          <p:cNvPr id="12" name="Text 10"/>
          <p:cNvSpPr/>
          <p:nvPr/>
        </p:nvSpPr>
        <p:spPr>
          <a:xfrm>
            <a:off x="5397784" y="3438249"/>
            <a:ext cx="3294683" cy="369455"/>
          </a:xfrm>
          <a:prstGeom prst="rect">
            <a:avLst/>
          </a:prstGeom>
          <a:noFill/>
          <a:ln/>
        </p:spPr>
        <p:txBody>
          <a:bodyPr wrap="square" lIns="25400" tIns="25400" rIns="25400" bIns="25400" rtlCol="0" anchor="t">
            <a:normAutofit lnSpcReduction="10000"/>
          </a:bodyPr>
          <a:lstStyle/>
          <a:p>
            <a:pPr marL="0" indent="0" algn="l">
              <a:lnSpc>
                <a:spcPct val="103660"/>
              </a:lnSpc>
              <a:buNone/>
            </a:pPr>
            <a:r>
              <a:rPr lang="en-US" sz="2175" b="1" dirty="0">
                <a:solidFill>
                  <a:srgbClr val="201D1A"/>
                </a:solidFill>
                <a:latin typeface="Arial" pitchFamily="34" charset="0"/>
                <a:ea typeface="Arial" pitchFamily="34" charset="-122"/>
                <a:cs typeface="Arial" pitchFamily="34" charset="-120"/>
              </a:rPr>
              <a:t>Rule controller</a:t>
            </a:r>
            <a:endParaRPr lang="en-US" sz="2175" dirty="0"/>
          </a:p>
        </p:txBody>
      </p:sp>
      <p:sp>
        <p:nvSpPr>
          <p:cNvPr id="13" name="Text 11"/>
          <p:cNvSpPr/>
          <p:nvPr/>
        </p:nvSpPr>
        <p:spPr>
          <a:xfrm>
            <a:off x="5397784" y="3883883"/>
            <a:ext cx="3085021" cy="678061"/>
          </a:xfrm>
          <a:prstGeom prst="rect">
            <a:avLst/>
          </a:prstGeom>
          <a:noFill/>
          <a:ln/>
        </p:spPr>
        <p:txBody>
          <a:bodyPr wrap="square" lIns="25400" tIns="25400" rIns="25400" bIns="25400" rtlCol="0" anchor="t">
            <a:normAutofit lnSpcReduction="10000"/>
          </a:bodyPr>
          <a:lstStyle/>
          <a:p>
            <a:pPr marL="0" indent="0" algn="l">
              <a:lnSpc>
                <a:spcPct val="123789"/>
              </a:lnSpc>
              <a:buNone/>
            </a:pPr>
            <a:r>
              <a:rPr lang="en-US" sz="1800" dirty="0">
                <a:solidFill>
                  <a:srgbClr val="6F6862"/>
                </a:solidFill>
                <a:latin typeface="Arial" pitchFamily="34" charset="0"/>
                <a:ea typeface="Arial" pitchFamily="34" charset="-122"/>
                <a:cs typeface="Arial" pitchFamily="34" charset="-120"/>
              </a:rPr>
              <a:t>Picks 1 of 5 branches → an ordered, budgeted plan.</a:t>
            </a:r>
            <a:endParaRPr lang="en-US" sz="1800" dirty="0"/>
          </a:p>
        </p:txBody>
      </p:sp>
      <p:sp>
        <p:nvSpPr>
          <p:cNvPr id="14" name="Text 12"/>
          <p:cNvSpPr/>
          <p:nvPr/>
        </p:nvSpPr>
        <p:spPr>
          <a:xfrm>
            <a:off x="8825508" y="3726656"/>
            <a:ext cx="381085" cy="432707"/>
          </a:xfrm>
          <a:prstGeom prst="rect">
            <a:avLst/>
          </a:prstGeom>
          <a:noFill/>
          <a:ln/>
        </p:spPr>
        <p:txBody>
          <a:bodyPr wrap="square" lIns="25400" tIns="25400" rIns="25400" bIns="25400" rtlCol="0" anchor="t">
            <a:normAutofit/>
          </a:bodyPr>
          <a:lstStyle/>
          <a:p>
            <a:pPr marL="0" indent="0" algn="l">
              <a:buNone/>
            </a:pPr>
            <a:r>
              <a:rPr lang="en-US" sz="2400" dirty="0">
                <a:solidFill>
                  <a:srgbClr val="E05A2B"/>
                </a:solidFill>
                <a:latin typeface="Arial" pitchFamily="34" charset="0"/>
                <a:ea typeface="Arial" pitchFamily="34" charset="-122"/>
                <a:cs typeface="Arial" pitchFamily="34" charset="-120"/>
              </a:rPr>
              <a:t>→</a:t>
            </a:r>
            <a:endParaRPr lang="en-US" sz="2400" dirty="0"/>
          </a:p>
        </p:txBody>
      </p:sp>
      <p:sp>
        <p:nvSpPr>
          <p:cNvPr id="15" name="Shape 13"/>
          <p:cNvSpPr/>
          <p:nvPr/>
        </p:nvSpPr>
        <p:spPr>
          <a:xfrm>
            <a:off x="9282729" y="2751194"/>
            <a:ext cx="3887710" cy="2345638"/>
          </a:xfrm>
          <a:prstGeom prst="roundRect">
            <a:avLst>
              <a:gd name="adj" fmla="val 7309"/>
            </a:avLst>
          </a:prstGeom>
          <a:solidFill>
            <a:srgbClr val="201D1A"/>
          </a:solidFill>
          <a:ln/>
        </p:spPr>
        <p:txBody>
          <a:bodyPr/>
          <a:lstStyle/>
          <a:p>
            <a:endParaRPr lang="en-CA"/>
          </a:p>
        </p:txBody>
      </p:sp>
      <p:sp>
        <p:nvSpPr>
          <p:cNvPr id="16" name="Text 14"/>
          <p:cNvSpPr/>
          <p:nvPr/>
        </p:nvSpPr>
        <p:spPr>
          <a:xfrm>
            <a:off x="9549344" y="3017809"/>
            <a:ext cx="3689928" cy="330654"/>
          </a:xfrm>
          <a:prstGeom prst="rect">
            <a:avLst/>
          </a:prstGeom>
          <a:noFill/>
          <a:ln/>
        </p:spPr>
        <p:txBody>
          <a:bodyPr wrap="square" lIns="25400" tIns="25400" rIns="25400" bIns="25400" rtlCol="0" anchor="t">
            <a:normAutofit/>
          </a:bodyPr>
          <a:lstStyle/>
          <a:p>
            <a:pPr marL="0" indent="0" algn="l">
              <a:buNone/>
            </a:pPr>
            <a:r>
              <a:rPr lang="en-US" sz="1800" dirty="0">
                <a:solidFill>
                  <a:srgbClr val="F0906B"/>
                </a:solidFill>
                <a:latin typeface="Courier New" pitchFamily="34" charset="0"/>
                <a:ea typeface="Courier New" pitchFamily="34" charset="-122"/>
                <a:cs typeface="Courier New" pitchFamily="34" charset="-120"/>
              </a:rPr>
              <a:t>ACT · ReAct</a:t>
            </a:r>
            <a:endParaRPr lang="en-US" sz="1800" dirty="0"/>
          </a:p>
        </p:txBody>
      </p:sp>
      <p:sp>
        <p:nvSpPr>
          <p:cNvPr id="17" name="Text 15"/>
          <p:cNvSpPr/>
          <p:nvPr/>
        </p:nvSpPr>
        <p:spPr>
          <a:xfrm>
            <a:off x="9549344" y="3424642"/>
            <a:ext cx="3689928" cy="369455"/>
          </a:xfrm>
          <a:prstGeom prst="rect">
            <a:avLst/>
          </a:prstGeom>
          <a:noFill/>
          <a:ln/>
        </p:spPr>
        <p:txBody>
          <a:bodyPr wrap="square" lIns="25400" tIns="25400" rIns="25400" bIns="25400" rtlCol="0" anchor="t">
            <a:normAutofit lnSpcReduction="10000"/>
          </a:bodyPr>
          <a:lstStyle/>
          <a:p>
            <a:pPr marL="0" indent="0" algn="l">
              <a:lnSpc>
                <a:spcPct val="103660"/>
              </a:lnSpc>
              <a:buNone/>
            </a:pPr>
            <a:r>
              <a:rPr lang="en-US" sz="2175" b="1" dirty="0">
                <a:solidFill>
                  <a:srgbClr val="FCFBFA"/>
                </a:solidFill>
                <a:latin typeface="Arial" pitchFamily="34" charset="0"/>
                <a:ea typeface="Arial" pitchFamily="34" charset="-122"/>
                <a:cs typeface="Arial" pitchFamily="34" charset="-120"/>
              </a:rPr>
              <a:t>Skills + bounded tools</a:t>
            </a:r>
            <a:endParaRPr lang="en-US" sz="2175" dirty="0"/>
          </a:p>
        </p:txBody>
      </p:sp>
      <p:sp>
        <p:nvSpPr>
          <p:cNvPr id="18" name="Text 16"/>
          <p:cNvSpPr/>
          <p:nvPr/>
        </p:nvSpPr>
        <p:spPr>
          <a:xfrm>
            <a:off x="9549344" y="3870275"/>
            <a:ext cx="3455114" cy="998041"/>
          </a:xfrm>
          <a:prstGeom prst="rect">
            <a:avLst/>
          </a:prstGeom>
          <a:noFill/>
          <a:ln/>
        </p:spPr>
        <p:txBody>
          <a:bodyPr wrap="square" lIns="25400" tIns="25400" rIns="25400" bIns="25400" rtlCol="0" anchor="t">
            <a:normAutofit/>
          </a:bodyPr>
          <a:lstStyle/>
          <a:p>
            <a:pPr marL="0" indent="0" algn="l">
              <a:lnSpc>
                <a:spcPct val="123789"/>
              </a:lnSpc>
              <a:buNone/>
            </a:pPr>
            <a:r>
              <a:rPr lang="en-US" sz="1800" dirty="0">
                <a:solidFill>
                  <a:srgbClr val="B5AFA8"/>
                </a:solidFill>
                <a:latin typeface="Arial" pitchFamily="34" charset="0"/>
                <a:ea typeface="Arial" pitchFamily="34" charset="-122"/>
                <a:cs typeface="Arial" pitchFamily="34" charset="-120"/>
              </a:rPr>
              <a:t>On live faults: gather evidence → rerank. Loop-guarded, ≤6 calls.</a:t>
            </a:r>
            <a:endParaRPr lang="en-US" sz="1800" dirty="0"/>
          </a:p>
        </p:txBody>
      </p:sp>
      <p:sp>
        <p:nvSpPr>
          <p:cNvPr id="19" name="Text 17"/>
          <p:cNvSpPr/>
          <p:nvPr/>
        </p:nvSpPr>
        <p:spPr>
          <a:xfrm>
            <a:off x="13322775" y="3726656"/>
            <a:ext cx="381085" cy="432707"/>
          </a:xfrm>
          <a:prstGeom prst="rect">
            <a:avLst/>
          </a:prstGeom>
          <a:noFill/>
          <a:ln/>
        </p:spPr>
        <p:txBody>
          <a:bodyPr wrap="square" lIns="25400" tIns="25400" rIns="25400" bIns="25400" rtlCol="0" anchor="t">
            <a:normAutofit/>
          </a:bodyPr>
          <a:lstStyle/>
          <a:p>
            <a:pPr marL="0" indent="0" algn="l">
              <a:buNone/>
            </a:pPr>
            <a:r>
              <a:rPr lang="en-US" sz="2400" dirty="0">
                <a:solidFill>
                  <a:srgbClr val="E05A2B"/>
                </a:solidFill>
                <a:latin typeface="Arial" pitchFamily="34" charset="0"/>
                <a:ea typeface="Arial" pitchFamily="34" charset="-122"/>
                <a:cs typeface="Arial" pitchFamily="34" charset="-120"/>
              </a:rPr>
              <a:t>→</a:t>
            </a:r>
            <a:endParaRPr lang="en-US" sz="2400" dirty="0"/>
          </a:p>
        </p:txBody>
      </p:sp>
      <p:sp>
        <p:nvSpPr>
          <p:cNvPr id="20" name="Shape 18"/>
          <p:cNvSpPr/>
          <p:nvPr/>
        </p:nvSpPr>
        <p:spPr>
          <a:xfrm>
            <a:off x="13779996" y="2751194"/>
            <a:ext cx="3555504" cy="2345638"/>
          </a:xfrm>
          <a:prstGeom prst="roundRect">
            <a:avLst>
              <a:gd name="adj" fmla="val 7309"/>
            </a:avLst>
          </a:prstGeom>
          <a:solidFill>
            <a:srgbClr val="FFFFFF"/>
          </a:solidFill>
          <a:ln w="13607">
            <a:solidFill>
              <a:srgbClr val="E8E2DC"/>
            </a:solidFill>
            <a:prstDash val="solid"/>
          </a:ln>
        </p:spPr>
        <p:txBody>
          <a:bodyPr/>
          <a:lstStyle/>
          <a:p>
            <a:endParaRPr lang="en-CA"/>
          </a:p>
        </p:txBody>
      </p:sp>
      <p:sp>
        <p:nvSpPr>
          <p:cNvPr id="21" name="Text 19"/>
          <p:cNvSpPr/>
          <p:nvPr/>
        </p:nvSpPr>
        <p:spPr>
          <a:xfrm>
            <a:off x="14060219" y="3031416"/>
            <a:ext cx="3294566"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REMEMBER</a:t>
            </a:r>
            <a:endParaRPr lang="en-US" sz="1800" dirty="0"/>
          </a:p>
        </p:txBody>
      </p:sp>
      <p:sp>
        <p:nvSpPr>
          <p:cNvPr id="22" name="Text 20"/>
          <p:cNvSpPr/>
          <p:nvPr/>
        </p:nvSpPr>
        <p:spPr>
          <a:xfrm>
            <a:off x="14060219" y="3438249"/>
            <a:ext cx="3294566" cy="369455"/>
          </a:xfrm>
          <a:prstGeom prst="rect">
            <a:avLst/>
          </a:prstGeom>
          <a:noFill/>
          <a:ln/>
        </p:spPr>
        <p:txBody>
          <a:bodyPr wrap="square" lIns="25400" tIns="25400" rIns="25400" bIns="25400" rtlCol="0" anchor="t">
            <a:normAutofit lnSpcReduction="10000"/>
          </a:bodyPr>
          <a:lstStyle/>
          <a:p>
            <a:pPr marL="0" indent="0" algn="l">
              <a:lnSpc>
                <a:spcPct val="103660"/>
              </a:lnSpc>
              <a:buNone/>
            </a:pPr>
            <a:r>
              <a:rPr lang="en-US" sz="2175" b="1" dirty="0">
                <a:solidFill>
                  <a:srgbClr val="201D1A"/>
                </a:solidFill>
                <a:latin typeface="Arial" pitchFamily="34" charset="0"/>
                <a:ea typeface="Arial" pitchFamily="34" charset="-122"/>
                <a:cs typeface="Arial" pitchFamily="34" charset="-120"/>
              </a:rPr>
              <a:t>State layer</a:t>
            </a:r>
            <a:endParaRPr lang="en-US" sz="2175" dirty="0"/>
          </a:p>
        </p:txBody>
      </p:sp>
      <p:sp>
        <p:nvSpPr>
          <p:cNvPr id="23" name="Text 21"/>
          <p:cNvSpPr/>
          <p:nvPr/>
        </p:nvSpPr>
        <p:spPr>
          <a:xfrm>
            <a:off x="14060219" y="3883883"/>
            <a:ext cx="3084912" cy="678061"/>
          </a:xfrm>
          <a:prstGeom prst="rect">
            <a:avLst/>
          </a:prstGeom>
          <a:noFill/>
          <a:ln/>
        </p:spPr>
        <p:txBody>
          <a:bodyPr wrap="square" lIns="25400" tIns="25400" rIns="25400" bIns="25400" rtlCol="0" anchor="t">
            <a:normAutofit lnSpcReduction="10000"/>
          </a:bodyPr>
          <a:lstStyle/>
          <a:p>
            <a:pPr marL="0" indent="0" algn="l">
              <a:lnSpc>
                <a:spcPct val="123789"/>
              </a:lnSpc>
              <a:buNone/>
            </a:pPr>
            <a:r>
              <a:rPr lang="en-US" sz="1800" dirty="0">
                <a:solidFill>
                  <a:srgbClr val="6F6862"/>
                </a:solidFill>
                <a:latin typeface="Arial" pitchFamily="34" charset="0"/>
                <a:ea typeface="Arial" pitchFamily="34" charset="-122"/>
                <a:cs typeface="Arial" pitchFamily="34" charset="-120"/>
              </a:rPr>
              <a:t>Per-service window state → one incident, one page.</a:t>
            </a:r>
            <a:endParaRPr lang="en-US" sz="1800" dirty="0"/>
          </a:p>
        </p:txBody>
      </p:sp>
      <p:sp>
        <p:nvSpPr>
          <p:cNvPr id="24" name="Shape 22"/>
          <p:cNvSpPr/>
          <p:nvPr/>
        </p:nvSpPr>
        <p:spPr>
          <a:xfrm>
            <a:off x="952500" y="5382582"/>
            <a:ext cx="16383000" cy="2002695"/>
          </a:xfrm>
          <a:prstGeom prst="roundRect">
            <a:avLst>
              <a:gd name="adj" fmla="val 8561"/>
            </a:avLst>
          </a:prstGeom>
          <a:solidFill>
            <a:srgbClr val="F7F2EC"/>
          </a:solidFill>
          <a:ln/>
        </p:spPr>
        <p:txBody>
          <a:bodyPr/>
          <a:lstStyle/>
          <a:p>
            <a:endParaRPr lang="en-CA"/>
          </a:p>
        </p:txBody>
      </p:sp>
      <p:sp>
        <p:nvSpPr>
          <p:cNvPr id="25" name="Text 23"/>
          <p:cNvSpPr/>
          <p:nvPr/>
        </p:nvSpPr>
        <p:spPr>
          <a:xfrm>
            <a:off x="1238250" y="5630168"/>
            <a:ext cx="17392650" cy="330654"/>
          </a:xfrm>
          <a:prstGeom prst="rect">
            <a:avLst/>
          </a:prstGeom>
          <a:noFill/>
          <a:ln/>
        </p:spPr>
        <p:txBody>
          <a:bodyPr wrap="square" lIns="25400" tIns="25400" rIns="25400" bIns="25400" rtlCol="0" anchor="t">
            <a:normAutofit/>
          </a:bodyPr>
          <a:lstStyle/>
          <a:p>
            <a:pPr marL="0" indent="0" algn="l">
              <a:buNone/>
            </a:pPr>
            <a:r>
              <a:rPr lang="en-US" sz="1800" dirty="0">
                <a:solidFill>
                  <a:srgbClr val="B84518"/>
                </a:solidFill>
                <a:latin typeface="Courier New" pitchFamily="34" charset="0"/>
                <a:ea typeface="Courier New" pitchFamily="34" charset="-122"/>
                <a:cs typeface="Courier New" pitchFamily="34" charset="-120"/>
              </a:rPr>
              <a:t>COST-GATED ESCALATION · expensive retrievers run only when the cheap path is unsure</a:t>
            </a:r>
            <a:endParaRPr lang="en-US" sz="1800" dirty="0"/>
          </a:p>
        </p:txBody>
      </p:sp>
      <p:sp>
        <p:nvSpPr>
          <p:cNvPr id="26" name="Shape 24"/>
          <p:cNvSpPr/>
          <p:nvPr/>
        </p:nvSpPr>
        <p:spPr>
          <a:xfrm>
            <a:off x="1238250" y="6094087"/>
            <a:ext cx="4358113" cy="1043604"/>
          </a:xfrm>
          <a:prstGeom prst="roundRect">
            <a:avLst>
              <a:gd name="adj" fmla="val 12778"/>
            </a:avLst>
          </a:prstGeom>
          <a:solidFill>
            <a:srgbClr val="FFFFFF"/>
          </a:solidFill>
          <a:ln w="13607">
            <a:solidFill>
              <a:srgbClr val="E8E2DC"/>
            </a:solidFill>
            <a:prstDash val="solid"/>
          </a:ln>
        </p:spPr>
        <p:txBody>
          <a:bodyPr/>
          <a:lstStyle/>
          <a:p>
            <a:endParaRPr lang="en-CA"/>
          </a:p>
        </p:txBody>
      </p:sp>
      <p:sp>
        <p:nvSpPr>
          <p:cNvPr id="27" name="Text 25"/>
          <p:cNvSpPr/>
          <p:nvPr/>
        </p:nvSpPr>
        <p:spPr>
          <a:xfrm>
            <a:off x="1480415" y="6298194"/>
            <a:ext cx="4261162"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CHEAP PASS</a:t>
            </a:r>
            <a:endParaRPr lang="en-US" sz="1800" dirty="0"/>
          </a:p>
        </p:txBody>
      </p:sp>
      <p:sp>
        <p:nvSpPr>
          <p:cNvPr id="28" name="Text 26"/>
          <p:cNvSpPr/>
          <p:nvPr/>
        </p:nvSpPr>
        <p:spPr>
          <a:xfrm>
            <a:off x="1480415" y="6647834"/>
            <a:ext cx="4261162" cy="323850"/>
          </a:xfrm>
          <a:prstGeom prst="rect">
            <a:avLst/>
          </a:prstGeom>
          <a:noFill/>
          <a:ln/>
        </p:spPr>
        <p:txBody>
          <a:bodyPr wrap="square" lIns="25400" tIns="25400" rIns="25400" bIns="25400" rtlCol="0" anchor="t">
            <a:normAutofit lnSpcReduction="10000"/>
          </a:bodyPr>
          <a:lstStyle/>
          <a:p>
            <a:pPr marL="0" indent="0" algn="l">
              <a:buNone/>
            </a:pPr>
            <a:r>
              <a:rPr lang="en-US" sz="1950" b="1" dirty="0">
                <a:solidFill>
                  <a:srgbClr val="201D1A"/>
                </a:solidFill>
                <a:latin typeface="Arial" pitchFamily="34" charset="0"/>
                <a:ea typeface="Arial" pitchFamily="34" charset="-122"/>
                <a:cs typeface="Arial" pitchFamily="34" charset="-120"/>
              </a:rPr>
              <a:t>Numeric triage + dense lookup</a:t>
            </a:r>
            <a:endParaRPr lang="en-US" sz="1950" dirty="0"/>
          </a:p>
        </p:txBody>
      </p:sp>
      <p:sp>
        <p:nvSpPr>
          <p:cNvPr id="29" name="Text 27"/>
          <p:cNvSpPr/>
          <p:nvPr/>
        </p:nvSpPr>
        <p:spPr>
          <a:xfrm>
            <a:off x="5786863" y="6469559"/>
            <a:ext cx="899007" cy="330654"/>
          </a:xfrm>
          <a:prstGeom prst="rect">
            <a:avLst/>
          </a:prstGeom>
          <a:noFill/>
          <a:ln/>
        </p:spPr>
        <p:txBody>
          <a:bodyPr wrap="none" lIns="0" tIns="0" rIns="0" bIns="0" rtlCol="0" anchor="t">
            <a:normAutofit/>
          </a:bodyPr>
          <a:lstStyle/>
          <a:p>
            <a:pPr marL="0" indent="0" algn="l">
              <a:buNone/>
            </a:pPr>
            <a:r>
              <a:rPr lang="en-US" sz="1800" dirty="0">
                <a:solidFill>
                  <a:srgbClr val="6F6862"/>
                </a:solidFill>
                <a:latin typeface="Courier New" pitchFamily="34" charset="0"/>
                <a:ea typeface="Courier New" pitchFamily="34" charset="-122"/>
                <a:cs typeface="Courier New" pitchFamily="34" charset="-120"/>
              </a:rPr>
              <a:t>c&lt;0.90</a:t>
            </a:r>
            <a:endParaRPr lang="en-US" sz="1800" dirty="0"/>
          </a:p>
        </p:txBody>
      </p:sp>
      <p:sp>
        <p:nvSpPr>
          <p:cNvPr id="30" name="Text 28"/>
          <p:cNvSpPr/>
          <p:nvPr/>
        </p:nvSpPr>
        <p:spPr>
          <a:xfrm>
            <a:off x="6685785" y="6428737"/>
            <a:ext cx="233320" cy="412296"/>
          </a:xfrm>
          <a:prstGeom prst="rect">
            <a:avLst/>
          </a:prstGeom>
          <a:noFill/>
          <a:ln/>
        </p:spPr>
        <p:txBody>
          <a:bodyPr wrap="none" lIns="25400" tIns="25400" rIns="25400" bIns="25400" rtlCol="0" anchor="t">
            <a:normAutofit/>
          </a:bodyPr>
          <a:lstStyle/>
          <a:p>
            <a:pPr marL="0" indent="0" algn="l">
              <a:buNone/>
            </a:pPr>
            <a:r>
              <a:rPr lang="en-US" sz="2250" dirty="0">
                <a:solidFill>
                  <a:srgbClr val="E05A2B"/>
                </a:solidFill>
                <a:latin typeface="Courier New" pitchFamily="34" charset="0"/>
                <a:ea typeface="Courier New" pitchFamily="34" charset="-122"/>
                <a:cs typeface="Courier New" pitchFamily="34" charset="-120"/>
              </a:rPr>
              <a:t>→</a:t>
            </a:r>
            <a:endParaRPr lang="en-US" sz="2250" dirty="0"/>
          </a:p>
        </p:txBody>
      </p:sp>
      <p:sp>
        <p:nvSpPr>
          <p:cNvPr id="31" name="Shape 29"/>
          <p:cNvSpPr/>
          <p:nvPr/>
        </p:nvSpPr>
        <p:spPr>
          <a:xfrm>
            <a:off x="7033405" y="6094087"/>
            <a:ext cx="4358219" cy="1043604"/>
          </a:xfrm>
          <a:prstGeom prst="roundRect">
            <a:avLst>
              <a:gd name="adj" fmla="val 12778"/>
            </a:avLst>
          </a:prstGeom>
          <a:solidFill>
            <a:srgbClr val="FFFFFF"/>
          </a:solidFill>
          <a:ln w="13607">
            <a:solidFill>
              <a:srgbClr val="E8E2DC"/>
            </a:solidFill>
            <a:prstDash val="solid"/>
          </a:ln>
        </p:spPr>
        <p:txBody>
          <a:bodyPr/>
          <a:lstStyle/>
          <a:p>
            <a:endParaRPr lang="en-CA"/>
          </a:p>
        </p:txBody>
      </p:sp>
      <p:sp>
        <p:nvSpPr>
          <p:cNvPr id="32" name="Text 30"/>
          <p:cNvSpPr/>
          <p:nvPr/>
        </p:nvSpPr>
        <p:spPr>
          <a:xfrm>
            <a:off x="7275569" y="6298194"/>
            <a:ext cx="4261279" cy="330654"/>
          </a:xfrm>
          <a:prstGeom prst="rect">
            <a:avLst/>
          </a:prstGeom>
          <a:noFill/>
          <a:ln/>
        </p:spPr>
        <p:txBody>
          <a:bodyPr wrap="square" lIns="25400" tIns="25400" rIns="25400" bIns="25400" rtlCol="0" anchor="t">
            <a:normAutofit/>
          </a:bodyPr>
          <a:lstStyle/>
          <a:p>
            <a:pPr marL="0" indent="0" algn="l">
              <a:buNone/>
            </a:pPr>
            <a:r>
              <a:rPr lang="en-US" sz="1800" dirty="0">
                <a:solidFill>
                  <a:srgbClr val="E05A2B"/>
                </a:solidFill>
                <a:latin typeface="Courier New" pitchFamily="34" charset="0"/>
                <a:ea typeface="Courier New" pitchFamily="34" charset="-122"/>
                <a:cs typeface="Courier New" pitchFamily="34" charset="-120"/>
              </a:rPr>
              <a:t>ESCALATE</a:t>
            </a:r>
            <a:endParaRPr lang="en-US" sz="1800" dirty="0"/>
          </a:p>
        </p:txBody>
      </p:sp>
      <p:sp>
        <p:nvSpPr>
          <p:cNvPr id="33" name="Text 31"/>
          <p:cNvSpPr/>
          <p:nvPr/>
        </p:nvSpPr>
        <p:spPr>
          <a:xfrm>
            <a:off x="7275569" y="6647834"/>
            <a:ext cx="4261279" cy="323850"/>
          </a:xfrm>
          <a:prstGeom prst="rect">
            <a:avLst/>
          </a:prstGeom>
          <a:noFill/>
          <a:ln/>
        </p:spPr>
        <p:txBody>
          <a:bodyPr wrap="square" lIns="25400" tIns="25400" rIns="25400" bIns="25400" rtlCol="0" anchor="t">
            <a:normAutofit lnSpcReduction="10000"/>
          </a:bodyPr>
          <a:lstStyle/>
          <a:p>
            <a:pPr marL="0" indent="0" algn="l">
              <a:buNone/>
            </a:pPr>
            <a:r>
              <a:rPr lang="en-US" sz="1950" b="1" dirty="0">
                <a:solidFill>
                  <a:srgbClr val="201D1A"/>
                </a:solidFill>
                <a:latin typeface="Arial" pitchFamily="34" charset="0"/>
                <a:ea typeface="Arial" pitchFamily="34" charset="-122"/>
                <a:cs typeface="Arial" pitchFamily="34" charset="-120"/>
              </a:rPr>
              <a:t>Sparse + graph, fused by RRF</a:t>
            </a:r>
            <a:endParaRPr lang="en-US" sz="1950" dirty="0"/>
          </a:p>
        </p:txBody>
      </p:sp>
      <p:sp>
        <p:nvSpPr>
          <p:cNvPr id="34" name="Text 32"/>
          <p:cNvSpPr/>
          <p:nvPr/>
        </p:nvSpPr>
        <p:spPr>
          <a:xfrm>
            <a:off x="11582124" y="6469559"/>
            <a:ext cx="761872" cy="330654"/>
          </a:xfrm>
          <a:prstGeom prst="rect">
            <a:avLst/>
          </a:prstGeom>
          <a:noFill/>
          <a:ln/>
        </p:spPr>
        <p:txBody>
          <a:bodyPr wrap="none" lIns="0" tIns="0" rIns="0" bIns="0" rtlCol="0" anchor="t">
            <a:normAutofit/>
          </a:bodyPr>
          <a:lstStyle/>
          <a:p>
            <a:pPr marL="0" indent="0" algn="l">
              <a:buNone/>
            </a:pPr>
            <a:r>
              <a:rPr lang="en-US" sz="1800" dirty="0">
                <a:solidFill>
                  <a:srgbClr val="6F6862"/>
                </a:solidFill>
                <a:latin typeface="Courier New" pitchFamily="34" charset="0"/>
                <a:ea typeface="Courier New" pitchFamily="34" charset="-122"/>
                <a:cs typeface="Courier New" pitchFamily="34" charset="-120"/>
              </a:rPr>
              <a:t>c&lt;0.5</a:t>
            </a:r>
            <a:endParaRPr lang="en-US" sz="1800" dirty="0"/>
          </a:p>
        </p:txBody>
      </p:sp>
      <p:sp>
        <p:nvSpPr>
          <p:cNvPr id="35" name="Text 33"/>
          <p:cNvSpPr/>
          <p:nvPr/>
        </p:nvSpPr>
        <p:spPr>
          <a:xfrm>
            <a:off x="12343912" y="6428737"/>
            <a:ext cx="233320" cy="412296"/>
          </a:xfrm>
          <a:prstGeom prst="rect">
            <a:avLst/>
          </a:prstGeom>
          <a:noFill/>
          <a:ln/>
        </p:spPr>
        <p:txBody>
          <a:bodyPr wrap="none" lIns="25400" tIns="25400" rIns="25400" bIns="25400" rtlCol="0" anchor="t">
            <a:normAutofit/>
          </a:bodyPr>
          <a:lstStyle/>
          <a:p>
            <a:pPr marL="0" indent="0" algn="l">
              <a:buNone/>
            </a:pPr>
            <a:r>
              <a:rPr lang="en-US" sz="2250" dirty="0">
                <a:solidFill>
                  <a:srgbClr val="E05A2B"/>
                </a:solidFill>
                <a:latin typeface="Courier New" pitchFamily="34" charset="0"/>
                <a:ea typeface="Courier New" pitchFamily="34" charset="-122"/>
                <a:cs typeface="Courier New" pitchFamily="34" charset="-120"/>
              </a:rPr>
              <a:t>→</a:t>
            </a:r>
            <a:endParaRPr lang="en-US" sz="2250" dirty="0"/>
          </a:p>
        </p:txBody>
      </p:sp>
      <p:sp>
        <p:nvSpPr>
          <p:cNvPr id="36" name="Shape 34"/>
          <p:cNvSpPr/>
          <p:nvPr/>
        </p:nvSpPr>
        <p:spPr>
          <a:xfrm>
            <a:off x="12691531" y="6094087"/>
            <a:ext cx="4358219" cy="1043604"/>
          </a:xfrm>
          <a:prstGeom prst="roundRect">
            <a:avLst>
              <a:gd name="adj" fmla="val 12778"/>
            </a:avLst>
          </a:prstGeom>
          <a:solidFill>
            <a:srgbClr val="FAEDE6"/>
          </a:solidFill>
          <a:ln w="13607">
            <a:solidFill>
              <a:srgbClr val="E05A2B"/>
            </a:solidFill>
            <a:prstDash val="solid"/>
          </a:ln>
        </p:spPr>
        <p:txBody>
          <a:bodyPr/>
          <a:lstStyle/>
          <a:p>
            <a:endParaRPr lang="en-CA"/>
          </a:p>
        </p:txBody>
      </p:sp>
      <p:sp>
        <p:nvSpPr>
          <p:cNvPr id="37" name="Text 35"/>
          <p:cNvSpPr/>
          <p:nvPr/>
        </p:nvSpPr>
        <p:spPr>
          <a:xfrm>
            <a:off x="12933695" y="6298194"/>
            <a:ext cx="4261279" cy="330654"/>
          </a:xfrm>
          <a:prstGeom prst="rect">
            <a:avLst/>
          </a:prstGeom>
          <a:noFill/>
          <a:ln/>
        </p:spPr>
        <p:txBody>
          <a:bodyPr wrap="square" lIns="25400" tIns="25400" rIns="25400" bIns="25400" rtlCol="0" anchor="t">
            <a:normAutofit/>
          </a:bodyPr>
          <a:lstStyle/>
          <a:p>
            <a:pPr marL="0" indent="0" algn="l">
              <a:buNone/>
            </a:pPr>
            <a:r>
              <a:rPr lang="en-US" sz="1800" dirty="0">
                <a:solidFill>
                  <a:srgbClr val="B84518"/>
                </a:solidFill>
                <a:latin typeface="Courier New" pitchFamily="34" charset="0"/>
                <a:ea typeface="Courier New" pitchFamily="34" charset="-122"/>
                <a:cs typeface="Courier New" pitchFamily="34" charset="-120"/>
              </a:rPr>
              <a:t>REFORMULATE</a:t>
            </a:r>
            <a:endParaRPr lang="en-US" sz="1800" dirty="0"/>
          </a:p>
        </p:txBody>
      </p:sp>
      <p:sp>
        <p:nvSpPr>
          <p:cNvPr id="38" name="Text 36"/>
          <p:cNvSpPr/>
          <p:nvPr/>
        </p:nvSpPr>
        <p:spPr>
          <a:xfrm>
            <a:off x="12933695" y="6647834"/>
            <a:ext cx="4261279" cy="323850"/>
          </a:xfrm>
          <a:prstGeom prst="rect">
            <a:avLst/>
          </a:prstGeom>
          <a:noFill/>
          <a:ln/>
        </p:spPr>
        <p:txBody>
          <a:bodyPr wrap="square" lIns="25400" tIns="25400" rIns="25400" bIns="25400" rtlCol="0" anchor="t">
            <a:normAutofit lnSpcReduction="10000"/>
          </a:bodyPr>
          <a:lstStyle/>
          <a:p>
            <a:pPr marL="0" indent="0" algn="l">
              <a:buNone/>
            </a:pPr>
            <a:r>
              <a:rPr lang="en-US" sz="1950" b="1" dirty="0">
                <a:solidFill>
                  <a:srgbClr val="201D1A"/>
                </a:solidFill>
                <a:latin typeface="Arial" pitchFamily="34" charset="0"/>
                <a:ea typeface="Arial" pitchFamily="34" charset="-122"/>
                <a:cs typeface="Arial" pitchFamily="34" charset="-120"/>
              </a:rPr>
              <a:t>Rewrite → novelty flag</a:t>
            </a:r>
            <a:endParaRPr lang="en-US" sz="1950" dirty="0"/>
          </a:p>
        </p:txBody>
      </p:sp>
      <p:sp>
        <p:nvSpPr>
          <p:cNvPr id="39" name="Shape 37"/>
          <p:cNvSpPr/>
          <p:nvPr/>
        </p:nvSpPr>
        <p:spPr>
          <a:xfrm>
            <a:off x="952500" y="7671027"/>
            <a:ext cx="5206965" cy="34018"/>
          </a:xfrm>
          <a:prstGeom prst="rect">
            <a:avLst/>
          </a:prstGeom>
          <a:solidFill>
            <a:srgbClr val="E05A2B"/>
          </a:solidFill>
          <a:ln/>
        </p:spPr>
        <p:txBody>
          <a:bodyPr/>
          <a:lstStyle/>
          <a:p>
            <a:endParaRPr lang="en-CA"/>
          </a:p>
        </p:txBody>
      </p:sp>
      <p:sp>
        <p:nvSpPr>
          <p:cNvPr id="40" name="Text 38"/>
          <p:cNvSpPr/>
          <p:nvPr/>
        </p:nvSpPr>
        <p:spPr>
          <a:xfrm>
            <a:off x="952500" y="7895545"/>
            <a:ext cx="5727661" cy="385082"/>
          </a:xfrm>
          <a:prstGeom prst="rect">
            <a:avLst/>
          </a:prstGeom>
          <a:noFill/>
          <a:ln/>
        </p:spPr>
        <p:txBody>
          <a:bodyPr wrap="square" lIns="25400" tIns="25400" rIns="25400" bIns="25400" rtlCol="0" anchor="t">
            <a:normAutofit lnSpcReduction="10000"/>
          </a:bodyPr>
          <a:lstStyle/>
          <a:p>
            <a:pPr marL="0" indent="0" algn="l">
              <a:buNone/>
            </a:pPr>
            <a:r>
              <a:rPr lang="en-US" sz="2400" b="1" dirty="0">
                <a:solidFill>
                  <a:srgbClr val="201D1A"/>
                </a:solidFill>
                <a:latin typeface="Arial" pitchFamily="34" charset="0"/>
                <a:ea typeface="Arial" pitchFamily="34" charset="-122"/>
                <a:cs typeface="Arial" pitchFamily="34" charset="-120"/>
              </a:rPr>
              <a:t>Deterministic &amp; auditable</a:t>
            </a:r>
            <a:endParaRPr lang="en-US" sz="2400" dirty="0"/>
          </a:p>
        </p:txBody>
      </p:sp>
      <p:sp>
        <p:nvSpPr>
          <p:cNvPr id="41" name="Text 39"/>
          <p:cNvSpPr/>
          <p:nvPr/>
        </p:nvSpPr>
        <p:spPr>
          <a:xfrm>
            <a:off x="952500" y="8299613"/>
            <a:ext cx="5363174" cy="678061"/>
          </a:xfrm>
          <a:prstGeom prst="rect">
            <a:avLst/>
          </a:prstGeom>
          <a:noFill/>
          <a:ln/>
        </p:spPr>
        <p:txBody>
          <a:bodyPr wrap="square" lIns="25400" tIns="25400" rIns="25400" bIns="25400" rtlCol="0" anchor="t">
            <a:normAutofit lnSpcReduction="10000"/>
          </a:bodyPr>
          <a:lstStyle/>
          <a:p>
            <a:pPr marL="0" indent="0" algn="l">
              <a:lnSpc>
                <a:spcPct val="123789"/>
              </a:lnSpc>
              <a:buNone/>
            </a:pPr>
            <a:r>
              <a:rPr lang="en-US" sz="1800" dirty="0">
                <a:solidFill>
                  <a:srgbClr val="6F6862"/>
                </a:solidFill>
                <a:latin typeface="Arial" pitchFamily="34" charset="0"/>
                <a:ea typeface="Arial" pitchFamily="34" charset="-122"/>
                <a:cs typeface="Arial" pitchFamily="34" charset="-120"/>
              </a:rPr>
              <a:t>Explicit branches and gates, no open-ended loop; every decision logged per window.</a:t>
            </a:r>
            <a:endParaRPr lang="en-US" sz="1800" dirty="0"/>
          </a:p>
        </p:txBody>
      </p:sp>
      <p:sp>
        <p:nvSpPr>
          <p:cNvPr id="42" name="Shape 40"/>
          <p:cNvSpPr/>
          <p:nvPr/>
        </p:nvSpPr>
        <p:spPr>
          <a:xfrm>
            <a:off x="6540465" y="7671027"/>
            <a:ext cx="5207071" cy="34018"/>
          </a:xfrm>
          <a:prstGeom prst="rect">
            <a:avLst/>
          </a:prstGeom>
          <a:solidFill>
            <a:srgbClr val="E05A2B"/>
          </a:solidFill>
          <a:ln/>
        </p:spPr>
        <p:txBody>
          <a:bodyPr/>
          <a:lstStyle/>
          <a:p>
            <a:endParaRPr lang="en-CA"/>
          </a:p>
        </p:txBody>
      </p:sp>
      <p:sp>
        <p:nvSpPr>
          <p:cNvPr id="43" name="Text 41"/>
          <p:cNvSpPr/>
          <p:nvPr/>
        </p:nvSpPr>
        <p:spPr>
          <a:xfrm>
            <a:off x="6540465" y="7895545"/>
            <a:ext cx="5727778" cy="385082"/>
          </a:xfrm>
          <a:prstGeom prst="rect">
            <a:avLst/>
          </a:prstGeom>
          <a:noFill/>
          <a:ln/>
        </p:spPr>
        <p:txBody>
          <a:bodyPr wrap="square" lIns="25400" tIns="25400" rIns="25400" bIns="25400" rtlCol="0" anchor="t">
            <a:normAutofit lnSpcReduction="10000"/>
          </a:bodyPr>
          <a:lstStyle/>
          <a:p>
            <a:pPr marL="0" indent="0" algn="l">
              <a:buNone/>
            </a:pPr>
            <a:r>
              <a:rPr lang="en-US" sz="2400" b="1" dirty="0">
                <a:solidFill>
                  <a:srgbClr val="201D1A"/>
                </a:solidFill>
                <a:latin typeface="Arial" pitchFamily="34" charset="0"/>
                <a:ea typeface="Arial" pitchFamily="34" charset="-122"/>
                <a:cs typeface="Arial" pitchFamily="34" charset="-120"/>
              </a:rPr>
              <a:t>Hard budget</a:t>
            </a:r>
            <a:endParaRPr lang="en-US" sz="2400" dirty="0"/>
          </a:p>
        </p:txBody>
      </p:sp>
      <p:sp>
        <p:nvSpPr>
          <p:cNvPr id="44" name="Text 42"/>
          <p:cNvSpPr/>
          <p:nvPr/>
        </p:nvSpPr>
        <p:spPr>
          <a:xfrm>
            <a:off x="6540465" y="8299613"/>
            <a:ext cx="5363283" cy="678061"/>
          </a:xfrm>
          <a:prstGeom prst="rect">
            <a:avLst/>
          </a:prstGeom>
          <a:noFill/>
          <a:ln/>
        </p:spPr>
        <p:txBody>
          <a:bodyPr wrap="square" lIns="25400" tIns="25400" rIns="25400" bIns="25400" rtlCol="0" anchor="t">
            <a:normAutofit lnSpcReduction="10000"/>
          </a:bodyPr>
          <a:lstStyle/>
          <a:p>
            <a:pPr marL="0" indent="0" algn="l">
              <a:lnSpc>
                <a:spcPct val="123789"/>
              </a:lnSpc>
              <a:buNone/>
            </a:pPr>
            <a:r>
              <a:rPr lang="en-US" sz="1800" dirty="0">
                <a:solidFill>
                  <a:srgbClr val="6F6862"/>
                </a:solidFill>
                <a:latin typeface="Arial" pitchFamily="34" charset="0"/>
                <a:ea typeface="Arial" pitchFamily="34" charset="-122"/>
                <a:cs typeface="Arial" pitchFamily="34" charset="-120"/>
              </a:rPr>
              <a:t>100K tokens · 90 s · $0.50 · 12 skill calls, cloned fresh per window.</a:t>
            </a:r>
            <a:endParaRPr lang="en-US" sz="1800" dirty="0"/>
          </a:p>
        </p:txBody>
      </p:sp>
      <p:sp>
        <p:nvSpPr>
          <p:cNvPr id="45" name="Shape 43"/>
          <p:cNvSpPr/>
          <p:nvPr/>
        </p:nvSpPr>
        <p:spPr>
          <a:xfrm>
            <a:off x="12128535" y="7671027"/>
            <a:ext cx="5206965" cy="34018"/>
          </a:xfrm>
          <a:prstGeom prst="rect">
            <a:avLst/>
          </a:prstGeom>
          <a:solidFill>
            <a:srgbClr val="E05A2B"/>
          </a:solidFill>
          <a:ln/>
        </p:spPr>
        <p:txBody>
          <a:bodyPr/>
          <a:lstStyle/>
          <a:p>
            <a:endParaRPr lang="en-CA"/>
          </a:p>
        </p:txBody>
      </p:sp>
      <p:sp>
        <p:nvSpPr>
          <p:cNvPr id="46" name="Text 44"/>
          <p:cNvSpPr/>
          <p:nvPr/>
        </p:nvSpPr>
        <p:spPr>
          <a:xfrm>
            <a:off x="12128535" y="7895545"/>
            <a:ext cx="5727661" cy="385082"/>
          </a:xfrm>
          <a:prstGeom prst="rect">
            <a:avLst/>
          </a:prstGeom>
          <a:noFill/>
          <a:ln/>
        </p:spPr>
        <p:txBody>
          <a:bodyPr wrap="square" lIns="25400" tIns="25400" rIns="25400" bIns="25400" rtlCol="0" anchor="t">
            <a:normAutofit lnSpcReduction="10000"/>
          </a:bodyPr>
          <a:lstStyle/>
          <a:p>
            <a:pPr marL="0" indent="0" algn="l">
              <a:buNone/>
            </a:pPr>
            <a:r>
              <a:rPr lang="en-US" sz="2400" b="1" dirty="0">
                <a:solidFill>
                  <a:srgbClr val="201D1A"/>
                </a:solidFill>
                <a:latin typeface="Arial" pitchFamily="34" charset="0"/>
                <a:ea typeface="Arial" pitchFamily="34" charset="-122"/>
                <a:cs typeface="Arial" pitchFamily="34" charset="-120"/>
              </a:rPr>
              <a:t>Graceful degradation</a:t>
            </a:r>
            <a:endParaRPr lang="en-US" sz="2400" dirty="0"/>
          </a:p>
        </p:txBody>
      </p:sp>
      <p:sp>
        <p:nvSpPr>
          <p:cNvPr id="47" name="Text 45"/>
          <p:cNvSpPr/>
          <p:nvPr/>
        </p:nvSpPr>
        <p:spPr>
          <a:xfrm>
            <a:off x="12128535" y="8299613"/>
            <a:ext cx="5363174" cy="678061"/>
          </a:xfrm>
          <a:prstGeom prst="rect">
            <a:avLst/>
          </a:prstGeom>
          <a:noFill/>
          <a:ln/>
        </p:spPr>
        <p:txBody>
          <a:bodyPr wrap="square" lIns="25400" tIns="25400" rIns="25400" bIns="25400" rtlCol="0" anchor="t">
            <a:normAutofit lnSpcReduction="10000"/>
          </a:bodyPr>
          <a:lstStyle/>
          <a:p>
            <a:pPr marL="0" indent="0" algn="l">
              <a:lnSpc>
                <a:spcPct val="123789"/>
              </a:lnSpc>
              <a:buNone/>
            </a:pPr>
            <a:r>
              <a:rPr lang="en-US" sz="1800" dirty="0">
                <a:solidFill>
                  <a:srgbClr val="6F6862"/>
                </a:solidFill>
                <a:latin typeface="Arial" pitchFamily="34" charset="0"/>
                <a:ea typeface="Arial" pitchFamily="34" charset="-122"/>
                <a:cs typeface="Arial" pitchFamily="34" charset="-120"/>
              </a:rPr>
              <a:t>Text-only windows drive the same controller — no config change.</a:t>
            </a:r>
            <a:endParaRPr lang="en-US" sz="1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TotalTime>
  <Words>3557</Words>
  <Application>Microsoft Office PowerPoint</Application>
  <PresentationFormat>Custom</PresentationFormat>
  <Paragraphs>390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Courier New</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Yuvraj Sehgal</cp:lastModifiedBy>
  <cp:revision>2</cp:revision>
  <dcterms:created xsi:type="dcterms:W3CDTF">2026-07-10T06:56:16Z</dcterms:created>
  <dcterms:modified xsi:type="dcterms:W3CDTF">2026-07-10T06:59:49Z</dcterms:modified>
</cp:coreProperties>
</file>