
<file path=[Content_Types].xml><?xml version="1.0" encoding="utf-8"?>
<Types xmlns="http://schemas.openxmlformats.org/package/2006/content-types">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317"/>
    <p:restoredTop sz="79500"/>
  </p:normalViewPr>
  <p:slideViewPr>
    <p:cSldViewPr snapToGrid="0" snapToObjects="1">
      <p:cViewPr varScale="1">
        <p:scale>
          <a:sx n="95" d="100"/>
          <a:sy n="95" d="100"/>
        </p:scale>
        <p:origin x="1008" y="184"/>
      </p:cViewPr>
      <p:guideLst/>
    </p:cSldViewPr>
  </p:slideViewPr>
  <p:notesTextViewPr>
    <p:cViewPr>
      <p:scale>
        <a:sx n="114" d="100"/>
        <a:sy n="114"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title>
      <c:tx>
        <c:rich>
          <a:bodyPr/>
          <a:lstStyle/>
          <a:p>
            <a:pPr>
              <a:defRPr sz="1300" b="0" i="0" u="none" strike="noStrike">
                <a:solidFill>
                  <a:srgbClr val="20242C"/>
                </a:solidFill>
                <a:latin typeface="Calibri"/>
              </a:defRPr>
            </a:pPr>
            <a:r>
              <a:rPr lang="en-CA" sz="1300" b="0" i="0" u="none" strike="noStrike">
                <a:solidFill>
                  <a:srgbClr val="20242C"/>
                </a:solidFill>
                <a:latin typeface="Calibri"/>
              </a:rPr>
              <a:t>Profiler duration (s) — L4 microbenchmarks</a:t>
            </a:r>
          </a:p>
        </c:rich>
      </c:tx>
      <c:overlay val="0"/>
    </c:title>
    <c:autoTitleDeleted val="0"/>
    <c:plotArea>
      <c:layout/>
      <c:barChart>
        <c:barDir val="col"/>
        <c:grouping val="clustered"/>
        <c:varyColors val="0"/>
        <c:ser>
          <c:idx val="0"/>
          <c:order val="0"/>
          <c:tx>
            <c:strRef>
              <c:f>Sheet1!$B$1</c:f>
              <c:strCache>
                <c:ptCount val="1"/>
                <c:pt idx="0">
                  <c:v>Automatic</c:v>
                </c:pt>
              </c:strCache>
            </c:strRef>
          </c:tx>
          <c:spPr>
            <a:solidFill>
              <a:srgbClr val="0E9F6E"/>
            </a:solidFill>
            <a:effectLst/>
          </c:spPr>
          <c:invertIfNegative val="0"/>
          <c:dLbls>
            <c:numFmt formatCode="#,##0" sourceLinked="0"/>
            <c:spPr>
              <a:noFill/>
              <a:ln>
                <a:noFill/>
              </a:ln>
              <a:effectLst/>
            </c:spPr>
            <c:txPr>
              <a:bodyPr/>
              <a:lstStyle/>
              <a:p>
                <a:pPr>
                  <a:defRPr sz="1100" b="0" i="0" u="none" strike="noStrike">
                    <a:solidFill>
                      <a:srgbClr val="20242C"/>
                    </a:solidFill>
                    <a:latin typeface="Calibri"/>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compute_bound</c:v>
                </c:pt>
                <c:pt idx="1">
                  <c:v>launch_overhead</c:v>
                </c:pt>
                <c:pt idx="2">
                  <c:v>mixed</c:v>
                </c:pt>
              </c:strCache>
            </c:strRef>
          </c:cat>
          <c:val>
            <c:numRef>
              <c:f>Sheet1!$B$2:$B$4</c:f>
              <c:numCache>
                <c:formatCode>General</c:formatCode>
                <c:ptCount val="3"/>
                <c:pt idx="0">
                  <c:v>12.4</c:v>
                </c:pt>
                <c:pt idx="1">
                  <c:v>13</c:v>
                </c:pt>
                <c:pt idx="2">
                  <c:v>12</c:v>
                </c:pt>
              </c:numCache>
            </c:numRef>
          </c:val>
          <c:extLst>
            <c:ext xmlns:c16="http://schemas.microsoft.com/office/drawing/2014/chart" uri="{C3380CC4-5D6E-409C-BE32-E72D297353CC}">
              <c16:uniqueId val="{00000000-8CC9-674E-B425-1105C7AD7630}"/>
            </c:ext>
          </c:extLst>
        </c:ser>
        <c:ser>
          <c:idx val="1"/>
          <c:order val="1"/>
          <c:tx>
            <c:strRef>
              <c:f>Sheet1!$C$1</c:f>
              <c:strCache>
                <c:ptCount val="1"/>
                <c:pt idx="0">
                  <c:v>Fixed window</c:v>
                </c:pt>
              </c:strCache>
            </c:strRef>
          </c:tx>
          <c:spPr>
            <a:solidFill>
              <a:srgbClr val="AEB4BE"/>
            </a:solidFill>
            <a:effectLst/>
          </c:spPr>
          <c:invertIfNegative val="0"/>
          <c:dLbls>
            <c:numFmt formatCode="#,##0" sourceLinked="0"/>
            <c:spPr>
              <a:noFill/>
              <a:ln>
                <a:noFill/>
              </a:ln>
              <a:effectLst/>
            </c:spPr>
            <c:txPr>
              <a:bodyPr/>
              <a:lstStyle/>
              <a:p>
                <a:pPr>
                  <a:defRPr sz="1100" b="0" i="0" u="none" strike="noStrike">
                    <a:solidFill>
                      <a:srgbClr val="20242C"/>
                    </a:solidFill>
                    <a:latin typeface="Calibri"/>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compute_bound</c:v>
                </c:pt>
                <c:pt idx="1">
                  <c:v>launch_overhead</c:v>
                </c:pt>
                <c:pt idx="2">
                  <c:v>mixed</c:v>
                </c:pt>
              </c:strCache>
            </c:strRef>
          </c:cat>
          <c:val>
            <c:numRef>
              <c:f>Sheet1!$C$2:$C$4</c:f>
              <c:numCache>
                <c:formatCode>General</c:formatCode>
                <c:ptCount val="3"/>
                <c:pt idx="0">
                  <c:v>18.100000000000001</c:v>
                </c:pt>
                <c:pt idx="1">
                  <c:v>24</c:v>
                </c:pt>
                <c:pt idx="2">
                  <c:v>18.5</c:v>
                </c:pt>
              </c:numCache>
            </c:numRef>
          </c:val>
          <c:extLst>
            <c:ext xmlns:c16="http://schemas.microsoft.com/office/drawing/2014/chart" uri="{C3380CC4-5D6E-409C-BE32-E72D297353CC}">
              <c16:uniqueId val="{00000001-8CC9-674E-B425-1105C7AD7630}"/>
            </c:ext>
          </c:extLst>
        </c:ser>
        <c:dLbls>
          <c:showLegendKey val="0"/>
          <c:showVal val="1"/>
          <c:showCatName val="0"/>
          <c:showSerName val="0"/>
          <c:showPercent val="0"/>
          <c:showBubbleSize val="0"/>
        </c:dLbls>
        <c:gapWidth val="6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100" b="0" i="0" u="none" strike="noStrike">
                <a:solidFill>
                  <a:srgbClr val="6A7280"/>
                </a:solidFill>
                <a:latin typeface="Calibri"/>
              </a:defRPr>
            </a:pPr>
            <a:endParaRPr lang="en-US"/>
          </a:p>
        </c:txPr>
        <c:crossAx val="2094734552"/>
        <c:crosses val="autoZero"/>
        <c:auto val="1"/>
        <c:lblAlgn val="ctr"/>
        <c:lblOffset val="100"/>
        <c:noMultiLvlLbl val="1"/>
      </c:catAx>
      <c:valAx>
        <c:axId val="2094734552"/>
        <c:scaling>
          <c:orientation val="minMax"/>
        </c:scaling>
        <c:delete val="0"/>
        <c:axPos val="l"/>
        <c:majorGridlines>
          <c:spPr>
            <a:ln w="12700" cap="flat">
              <a:solidFill>
                <a:srgbClr val="ECEDEF"/>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6A7280"/>
                </a:solidFill>
                <a:latin typeface="Calibri"/>
              </a:defRPr>
            </a:pPr>
            <a:endParaRPr lang="en-US"/>
          </a:p>
        </c:txPr>
        <c:crossAx val="2094734554"/>
        <c:crosses val="autoZero"/>
        <c:crossBetween val="between"/>
      </c:valAx>
      <c:spPr>
        <a:noFill/>
        <a:ln>
          <a:noFill/>
        </a:ln>
        <a:effectLst/>
      </c:spPr>
    </c:plotArea>
    <c:legend>
      <c:legendPos val="b"/>
      <c:overlay val="0"/>
      <c:txPr>
        <a:bodyPr/>
        <a:lstStyle/>
        <a:p>
          <a:pPr>
            <a:defRPr sz="1100">
              <a:solidFill>
                <a:srgbClr val="6A7280"/>
              </a:solidFill>
              <a:latin typeface="Calibri"/>
              <a:cs typeface="Calibri"/>
            </a:defRPr>
          </a:pPr>
          <a:endParaRPr lang="en-US"/>
        </a:p>
      </c:txPr>
    </c:legend>
    <c:plotVisOnly val="1"/>
    <c:dispBlanksAs val="span"/>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83689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 everyone, I'm Sneh. Today I'm presenting a line of work I've been building over the past six months or so, under one banner: Stop When Stable. The core problem is simple to state: heavy diagnostic evidence, like rich distributed traces or GPU profilers, is what you actually need to diagnose performance problems, but it's far too expensive to keep on all the time. So the question becomes a runtime decision: when should a system start collecting heavy evidence, when should it keep going, and when has it seen enough to stop? Today's deep dive is the newest piece: adaptive GPU profiling for LLM serving. But I'll first show how it connects to the two earlier projects in this line.</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RQ1 first. On the microbenchmarks, the chart shows automatic versus fixed-window profiler duration on the L4: the controller stops consistently earlier. Across all six GPU and workload combinations on both L4 and A100, trace-time savings range from thirty-one-point-six to forty-eight-point-five percent, with an expected-label match rate of one-point-oh and zero burst-count variation across thirty repetitions: every run used exactly one burst, because these workloads present an unambiguous signature immediately. All six combinations meet the predefined success criterion. On the realistic vLLM queue-pressure scenario the reduction is smaller, twenty-one-point-seven percent, which we report as supportive serving evidence rather than a pass under the microbenchmark threshold.</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RQ2 asks whether we give up accuracy for that saving. The answer in this setup is no. Across the six vLLM scenarios, three seeds each, both automatic and fixed-window tracing hit a match rate of one-point-oh with zero ambiguous verdicts, and both diagnose within the first ten-second window. The difference is cost: automatic mode gets the same agreement with twenty-three-point-eight percent less profiler time and forty-seven percent fewer captured kernel instances. Two honest scoping notes: this is agreement with controlled, designed workload labels, not independent production root-cause validation; and the small per-window disagreement on long-prompt reflects automatic mode simply stopping earlier, not diagnosis failures.</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RQ3 is about overhead, from two angles. On the profiler-cost side, combining everything: adaptive tracing cuts profiler duration by eighteen-point-nine to forty-eight-point-five percent and captured kernel instances by forty-two-point-nine to seventy-eight-point-two percent. On the perturbation side, we ran dedicated experiments comparing cheap-metrics mode against a no-profiler baseline, randomizing run order. Queue-pressure actually measured three-point-six percent lower p95, healthy plus zero-point-six percent, both comfortably within the five percent threshold: even the worst-case upper confidence bound clears it. I want to be careful here: the intervals are wide at these repetition counts, so read this as no measurable regression in these runs, not proof of zero overhead.</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RQ4 is where it gets interesting: when exactly should the controller stop? We defined six stopping policies spanning the spectrum. Fixed Burst: one burst, then stop, the cheapest and most brittle. Repeated Fixed Burst: three bursts regardless of evidence, the evidence-blind baseline. Marginal Utility: stop when a new label just repeats the previous one. Stability Stop, our live default: label unchanged for two consecutive windows. Counter-Recovery: stop when the cheap signals return to baseline. And Hybrid Stop, the most conservative: both a stable diagnosis and recovery. We compare them by replaying all six over identical saved evidence streams, so any difference in outcome is attributable purely to the stopping condition.</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discriminating test is the ambiguity stress replay: eighteen streams where the first suspicious window is relabeled unknown, modeling the realistic case where one burst isn't enough. Fixed Burst fails completely: top-1 accuracy drops to zero and premature stops hit one hundred percent, because it commits to the ambiguous first label and never collects the burst that would resolve it. All five multi-window policies recover full accuracy. Counter-Recovery and Hybrid Stop additionally eliminate re-escalation entirely, at about seventeen percent more tracing. So the answer is: no policy dominates. Hybrid Stop is the safest default, Stability Stop and Marginal Utility are the budget-sensitive middle, and a single fixed burst should never stand alone when the first window can be ambiguous.</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RQ5 drills into individual stopping signals: nine candidates, evaluated on real enriched runs and on the same ambiguity stress replay. To qualify as a standalone stop rule, a signal must be defined in both settings and pass three criteria at once: high precision on both, good F1 on correct stops, and, the strictest filter, it must essentially never fire on ambiguous windows. Only one signal passes: two-window diagnosis stability. Recovery signals like latency-recovered look great on the real runs but fail the ambiguity criterion: latency can recover while the diagnosis is still unknown, so they're unsafe alone, though fine inside the recovery-gated policies. And GPU counters are simply uninformative here: under saturated serving, utilization sits at ninety-two to ninety-nine percent regardless of cause.</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the takeaways, let me be explicit about what this research does not claim. The controller is deterministic and threshold-based: there's no learned stopping policy. The labels are controlled expected labels from designed workloads, not independently annotated production incidents. The policy and signal analyses use replay over saved evidence streams, which isolates the stopping decision but produces no new profiler reports. And the evaluation covers one model family, one serving framework, one profiler, two single-GPU platforms, with modest repetition counts. The right reading is a reproducible, practical triage aid for evidence lifecycle control, with claims bounded to the studied setup.</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four takeaways. First, across microservices, runtime verification, and GPU serving, the same discipline applies: cheap signals detect, heavy evidence diagnoses, and a controller decides when each is justified. Second, in the GPU case study, stopping on diagnosis stability cuts profiler duration by up to forty-eight percent and kernel volume by up to seventy-eight percent while preserving label agreement. Third, policy choice is an operational decision: Hybrid Stop when safety matters, Stability or Marginal Utility when budget does, and never a single fixed burst under ambiguity. Fourth, two-window diagnosis stability is the safest standalone stopping signal we evaluated. The one line to remember: stop heavy collection when the diagnosis is stable, not when an arbitrary timer expires. Thank you: I'm happy to take questions.</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 me set up the framing. Modern systems expose a whole spectrum of evidence: logs, metrics, distributed traces, hardware counters, profilers. They differ enormously in cost. The way we use them today is mostly by convention: a human picks a fixed profiling window, a static sampling rate, a fixed log verbosity. Adaptive tracing flips that. Cheap signals stay on continuously, and expensive evidence is collected only when the cheap signals can't explain what's happening. The loop on the right is the whole idea: observe cheaply, escalate to a short burst of heavy evidence when needed, and stop once the diagnosis is stable. The stopping question is diagnostic, not temporal: has more evidence stopped changing the answer?</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does this matter? Because fixed decisions force a bad tradeoff. Collect too little, or for too short, and you miss the stable diagnosis: the verdict is wrong or ambiguous. Collect too much, and you're recording redundant evidence long after the answer has converged. And always-on rich collection is genuinely expensive: Google has reported roughly one-point-four-eight times CPU overhead just for full distributed tracing, and GPU profilers are heavier still. Today an operator decides when to start heavy collection and how long to run it, and that choice is made by convention, not by the state of the diagnosis. The gap is that our tools expose evidence at every cost level, but nothing decides whether the current incident already has enough of it.</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talk sits inside a research agenda I've been pursuing for about six months, and it's really one question asked three times. First, SparseGuard, which I've presented before: adaptive, budget-aware trace collection for microservices: deciding where and how deeply to trace under a strict budget. Second, evidence-aware runtime verification, currently under submission: a semantics for deciding when partial evidence actually justifies emitting a diagnosis at all. And third, today's talk: applying that discipline to the most expensive evidence source I work with, GPU profilers in LLM serving. The through-line is always the same: when is cheap evidence enough, and when should heavy collection start, escalate, or stop?</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rgbClr val="0B7A55"/>
                </a:solidFill>
                <a:latin typeface="Calibri" pitchFamily="34" charset="0"/>
                <a:ea typeface="Calibri" pitchFamily="34" charset="-122"/>
                <a:cs typeface="Calibri" pitchFamily="34" charset="-120"/>
              </a:rPr>
              <a:t>One question throughout ~6 months of work: when is cheap evidence enough — and when should heavy collection start, escalate, or stop?</a:t>
            </a:r>
            <a:endParaRPr lang="en-US" sz="1200" dirty="0"/>
          </a:p>
          <a:p>
            <a:endParaRPr lang="en-US" b="1"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Very briefly, the two foundations. SparseGuard keeps a tiny always-on tier of coarse per-request signals, about fourteen bytes per request, and watches for cohort-level suspicion. When suspicion rises, a budget-aware controller escalates tracing selectively: it scores each candidate action by expected diagnostic utility divided by cost, and abstaining is always an option. The lesson there was that spending budget at the right place beats spending more. Evidence-aware runtime verification adds the verdict discipline: a monitor may emit a concrete diagnosis only when every execution compatible with the current evidence agrees. Otherwise it coarsens the verdict, returns unknown, which is a sound first-class outcome, or acquires stronger evidence. Together: spend evidence budget wisely, and never claim more than the evidence forces. Today's case study applies exactly that to GPU profiling.</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why GPU tracing for LLM serving as the case study? Because it's the sharpest version of the problem. When p95 latency rises on an inference endpoint, that single symptom has at least five plausible causes: queue pressure, long prompts, long outputs, compute saturation, or KV-cache pressure. Cheap counters, GPU utilization and memory, will tell you that something changed, but often not why: under load they all look saturated. Kernel-level evidence from Nsight Systems can disambiguate: kernel timing, launch frequency, duration distributions. But it's expensive to collect. So the controller builds a ladder from cheap signals up to short, heavy profiler bursts, and only climbs it when necessary.</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design organizes evidence into three tiers by cost. T0 is request metrics: p50 and p95 latency, throughput, and a queueing-delay proxy, collected per request, always on. T1 is GPU counters through NVML polling every half second: utilization, memory, SM clock, power. Both are effectively free, and both are aggregated into fixed ten-second evidence windows. T2 is the expensive tier: a short, bounded Nsight Systems burst that yields the kernel summary: kernel counts, total and mean kernel time, duration distributions, and the top kernel. The key discipline: T0 and T1 never turn off; T2 is activated only during suspicious episodes and stopped as soon as the diagnosis stabilizes.</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controller itself is a deterministic five-state loop over those evidence windows: no learned policy, fixed hand-tuned thresholds. It idles on cheap monitoring until a window looks suspicious, for example p95 latency exceeding one and a half times the baseline, or sustained GPU saturation with elevated latency. Importantly, T2 fires only when the window is suspicious and the current diagnosis is absent, ambiguous, or unstable: a suspicious window that already has a stable label does not retrigger profiling. After each burst, the evaluating state classifies the bottleneck and asks: would another burst likely change the answer? If yes, loop back and trace again, up to a budget of six bursts per episode. If no, de-escalate; and once cheap signals and the diagnosis are both stable for two windows, we're back to idle.</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evaluation asks five questions. RQ1: can the controller actually tell when it has enough evidence, and stop earlier than a fixed window without losing the label? RQ2: how accurate is automatic tracing versus manual fixed-window profiling? RQ3: what does the always-on machinery cost, and how much profiler cost does it avoid? RQ4: which stopping policies work best? And RQ5: which runtime signals are safe to stop on? The setup: NVIDIA L4 as the primary platform with A100 for cross-GPU validation, vLLM serving Qwen 2.5 7B Instruct, six serving scenarios, and three controlled microbenchmarks with designed bottlenecks.</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71B22"/>
        </a:solidFill>
        <a:effectLst/>
      </p:bgPr>
    </p:bg>
    <p:spTree>
      <p:nvGrpSpPr>
        <p:cNvPr id="1" name=""/>
        <p:cNvGrpSpPr/>
        <p:nvPr/>
      </p:nvGrpSpPr>
      <p:grpSpPr>
        <a:xfrm>
          <a:off x="0" y="0"/>
          <a:ext cx="0" cy="0"/>
          <a:chOff x="0" y="0"/>
          <a:chExt cx="0" cy="0"/>
        </a:xfrm>
      </p:grpSpPr>
      <p:sp>
        <p:nvSpPr>
          <p:cNvPr id="3" name="Text 0"/>
          <p:cNvSpPr/>
          <p:nvPr/>
        </p:nvSpPr>
        <p:spPr>
          <a:xfrm>
            <a:off x="548640" y="2148840"/>
            <a:ext cx="11091672" cy="1097280"/>
          </a:xfrm>
          <a:prstGeom prst="rect">
            <a:avLst/>
          </a:prstGeom>
          <a:noFill/>
          <a:ln/>
        </p:spPr>
        <p:txBody>
          <a:bodyPr wrap="square" lIns="0" tIns="0" rIns="0" bIns="0" rtlCol="0" anchor="ctr"/>
          <a:lstStyle/>
          <a:p>
            <a:pPr marL="0" indent="0">
              <a:buNone/>
            </a:pPr>
            <a:r>
              <a:rPr lang="en-US" sz="6400" b="1" dirty="0">
                <a:solidFill>
                  <a:srgbClr val="FFFFFF"/>
                </a:solidFill>
                <a:latin typeface="Cambria" pitchFamily="34" charset="0"/>
                <a:ea typeface="Cambria" pitchFamily="34" charset="-122"/>
                <a:cs typeface="Cambria" pitchFamily="34" charset="-120"/>
              </a:rPr>
              <a:t>Stop When Stable</a:t>
            </a:r>
            <a:endParaRPr lang="en-US" sz="6400" dirty="0"/>
          </a:p>
        </p:txBody>
      </p:sp>
      <p:sp>
        <p:nvSpPr>
          <p:cNvPr id="4" name="Text 1"/>
          <p:cNvSpPr/>
          <p:nvPr/>
        </p:nvSpPr>
        <p:spPr>
          <a:xfrm>
            <a:off x="548640" y="3291840"/>
            <a:ext cx="11091672" cy="594360"/>
          </a:xfrm>
          <a:prstGeom prst="rect">
            <a:avLst/>
          </a:prstGeom>
          <a:noFill/>
          <a:ln/>
        </p:spPr>
        <p:txBody>
          <a:bodyPr wrap="square" lIns="0" tIns="0" rIns="0" bIns="0" rtlCol="0" anchor="ctr"/>
          <a:lstStyle/>
          <a:p>
            <a:pPr marL="0" indent="0">
              <a:buNone/>
            </a:pPr>
            <a:r>
              <a:rPr lang="en-US" sz="2600" dirty="0">
                <a:solidFill>
                  <a:srgbClr val="C7CDD8"/>
                </a:solidFill>
                <a:latin typeface="Calibri" pitchFamily="34" charset="0"/>
                <a:ea typeface="Calibri" pitchFamily="34" charset="-122"/>
                <a:cs typeface="Calibri" pitchFamily="34" charset="-120"/>
              </a:rPr>
              <a:t>Adaptive Trace Collection for Modern Software Systems</a:t>
            </a:r>
            <a:endParaRPr lang="en-US" sz="2600" dirty="0"/>
          </a:p>
        </p:txBody>
      </p:sp>
      <p:sp>
        <p:nvSpPr>
          <p:cNvPr id="5" name="Text 2"/>
          <p:cNvSpPr/>
          <p:nvPr/>
        </p:nvSpPr>
        <p:spPr>
          <a:xfrm>
            <a:off x="548640" y="4160520"/>
            <a:ext cx="11091672" cy="502920"/>
          </a:xfrm>
          <a:prstGeom prst="rect">
            <a:avLst/>
          </a:prstGeom>
          <a:noFill/>
          <a:ln/>
        </p:spPr>
        <p:txBody>
          <a:bodyPr wrap="square" lIns="0" tIns="0" rIns="0" bIns="0" rtlCol="0" anchor="ctr"/>
          <a:lstStyle/>
          <a:p>
            <a:pPr marL="0" indent="0">
              <a:buNone/>
            </a:pPr>
            <a:r>
              <a:rPr lang="en-US" sz="1700" i="1" dirty="0">
                <a:solidFill>
                  <a:srgbClr val="34D399"/>
                </a:solidFill>
                <a:latin typeface="Cambria" pitchFamily="34" charset="0"/>
                <a:ea typeface="Cambria" pitchFamily="34" charset="-122"/>
                <a:cs typeface="Cambria" pitchFamily="34" charset="-120"/>
              </a:rPr>
              <a:t>Collect heavy evidence only when cheap signals are insufficient — and stop when the diagnosis is stable.</a:t>
            </a:r>
            <a:endParaRPr lang="en-US" sz="1700" dirty="0"/>
          </a:p>
        </p:txBody>
      </p:sp>
      <p:sp>
        <p:nvSpPr>
          <p:cNvPr id="6" name="Text 3"/>
          <p:cNvSpPr/>
          <p:nvPr/>
        </p:nvSpPr>
        <p:spPr>
          <a:xfrm>
            <a:off x="548640" y="5806440"/>
            <a:ext cx="11091672" cy="365760"/>
          </a:xfrm>
          <a:prstGeom prst="rect">
            <a:avLst/>
          </a:prstGeom>
          <a:noFill/>
          <a:ln/>
        </p:spPr>
        <p:txBody>
          <a:bodyPr wrap="square" lIns="0" tIns="0" rIns="0" bIns="0" rtlCol="0" anchor="ctr"/>
          <a:lstStyle/>
          <a:p>
            <a:pPr marL="0" indent="0">
              <a:buNone/>
            </a:pPr>
            <a:r>
              <a:rPr lang="en-US" sz="1500" dirty="0">
                <a:solidFill>
                  <a:srgbClr val="8A93A3"/>
                </a:solidFill>
                <a:latin typeface="Calibri" pitchFamily="34" charset="0"/>
                <a:ea typeface="Calibri" pitchFamily="34" charset="-122"/>
                <a:cs typeface="Calibri" pitchFamily="34" charset="-120"/>
              </a:rPr>
              <a:t>Brock University  ·  Cienna </a:t>
            </a:r>
            <a:endParaRPr lang="en-US" sz="1500" dirty="0"/>
          </a:p>
        </p:txBody>
      </p:sp>
      <p:sp>
        <p:nvSpPr>
          <p:cNvPr id="2" name="Text 3">
            <a:extLst>
              <a:ext uri="{FF2B5EF4-FFF2-40B4-BE49-F238E27FC236}">
                <a16:creationId xmlns:a16="http://schemas.microsoft.com/office/drawing/2014/main" id="{DB448018-F84D-0BAC-67C8-887C8537F6F2}"/>
              </a:ext>
            </a:extLst>
          </p:cNvPr>
          <p:cNvSpPr/>
          <p:nvPr/>
        </p:nvSpPr>
        <p:spPr>
          <a:xfrm>
            <a:off x="548640" y="5440680"/>
            <a:ext cx="11091672" cy="365760"/>
          </a:xfrm>
          <a:prstGeom prst="rect">
            <a:avLst/>
          </a:prstGeom>
          <a:noFill/>
          <a:ln/>
        </p:spPr>
        <p:txBody>
          <a:bodyPr wrap="square" lIns="0" tIns="0" rIns="0" bIns="0" rtlCol="0" anchor="ctr"/>
          <a:lstStyle/>
          <a:p>
            <a:pPr marL="0" indent="0">
              <a:buNone/>
            </a:pPr>
            <a:r>
              <a:rPr lang="en-US" sz="1500" dirty="0">
                <a:solidFill>
                  <a:srgbClr val="8A93A3"/>
                </a:solidFill>
                <a:latin typeface="Calibri" pitchFamily="34" charset="0"/>
                <a:ea typeface="Calibri" pitchFamily="34" charset="-122"/>
                <a:cs typeface="Calibri" pitchFamily="34" charset="-120"/>
              </a:rPr>
              <a:t>Sneh Patel | Prof. </a:t>
            </a:r>
            <a:r>
              <a:rPr lang="en-US" sz="1500">
                <a:solidFill>
                  <a:srgbClr val="8A93A3"/>
                </a:solidFill>
                <a:latin typeface="Calibri" pitchFamily="34" charset="0"/>
                <a:ea typeface="Calibri" pitchFamily="34" charset="-122"/>
                <a:cs typeface="Calibri" pitchFamily="34" charset="-120"/>
              </a:rPr>
              <a:t>Naser Ezzati</a:t>
            </a:r>
            <a:endParaRPr lang="en-US" sz="15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3" name="Text 0"/>
          <p:cNvSpPr/>
          <p:nvPr/>
        </p:nvSpPr>
        <p:spPr>
          <a:xfrm>
            <a:off x="548640" y="384048"/>
            <a:ext cx="11091672" cy="274320"/>
          </a:xfrm>
          <a:prstGeom prst="rect">
            <a:avLst/>
          </a:prstGeom>
          <a:noFill/>
          <a:ln/>
        </p:spPr>
        <p:txBody>
          <a:bodyPr wrap="square" lIns="0" tIns="0" rIns="0" bIns="0" rtlCol="0" anchor="ctr"/>
          <a:lstStyle/>
          <a:p>
            <a:pPr marL="0" indent="0">
              <a:buNone/>
            </a:pPr>
            <a:r>
              <a:rPr lang="en-US" sz="1200" b="1" kern="0" spc="200" dirty="0">
                <a:solidFill>
                  <a:srgbClr val="0E9F6E"/>
                </a:solidFill>
                <a:latin typeface="Calibri" pitchFamily="34" charset="0"/>
                <a:ea typeface="Calibri" pitchFamily="34" charset="-122"/>
                <a:cs typeface="Calibri" pitchFamily="34" charset="-120"/>
              </a:rPr>
              <a:t>RQ1 · EVIDENCE SUFFICIENCY</a:t>
            </a:r>
            <a:endParaRPr lang="en-US" sz="1200" dirty="0"/>
          </a:p>
        </p:txBody>
      </p:sp>
      <p:sp>
        <p:nvSpPr>
          <p:cNvPr id="4" name="Text 1"/>
          <p:cNvSpPr/>
          <p:nvPr/>
        </p:nvSpPr>
        <p:spPr>
          <a:xfrm>
            <a:off x="548640" y="658368"/>
            <a:ext cx="11091672" cy="640080"/>
          </a:xfrm>
          <a:prstGeom prst="rect">
            <a:avLst/>
          </a:prstGeom>
          <a:noFill/>
          <a:ln/>
        </p:spPr>
        <p:txBody>
          <a:bodyPr wrap="square" lIns="0" tIns="0" rIns="0" bIns="0" rtlCol="0" anchor="ctr"/>
          <a:lstStyle/>
          <a:p>
            <a:pPr marL="0" indent="0">
              <a:buNone/>
            </a:pPr>
            <a:r>
              <a:rPr lang="en-US" sz="3200" b="1" dirty="0">
                <a:solidFill>
                  <a:srgbClr val="20242C"/>
                </a:solidFill>
                <a:latin typeface="Cambria" pitchFamily="34" charset="0"/>
                <a:ea typeface="Cambria" pitchFamily="34" charset="-122"/>
                <a:cs typeface="Cambria" pitchFamily="34" charset="-120"/>
              </a:rPr>
              <a:t>The Controller Stops Earlier — Without Losing the Label</a:t>
            </a:r>
            <a:endParaRPr lang="en-US" sz="3200" dirty="0"/>
          </a:p>
        </p:txBody>
      </p:sp>
      <p:graphicFrame>
        <p:nvGraphicFramePr>
          <p:cNvPr id="5" name="Chart 0"/>
          <p:cNvGraphicFramePr/>
          <p:nvPr/>
        </p:nvGraphicFramePr>
        <p:xfrm>
          <a:off x="548640" y="1737360"/>
          <a:ext cx="6309360" cy="36576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2"/>
          <p:cNvSpPr/>
          <p:nvPr/>
        </p:nvSpPr>
        <p:spPr>
          <a:xfrm>
            <a:off x="7223760" y="1920240"/>
            <a:ext cx="4206240" cy="777240"/>
          </a:xfrm>
          <a:prstGeom prst="rect">
            <a:avLst/>
          </a:prstGeom>
          <a:noFill/>
          <a:ln/>
        </p:spPr>
        <p:txBody>
          <a:bodyPr wrap="square" lIns="0" tIns="0" rIns="0" bIns="0" rtlCol="0" anchor="ctr"/>
          <a:lstStyle/>
          <a:p>
            <a:pPr marL="0" indent="0" algn="ctr">
              <a:buNone/>
            </a:pPr>
            <a:r>
              <a:rPr lang="en-US" sz="4000" b="1" dirty="0">
                <a:solidFill>
                  <a:srgbClr val="0E9F6E"/>
                </a:solidFill>
                <a:latin typeface="Cambria" pitchFamily="34" charset="0"/>
                <a:ea typeface="Cambria" pitchFamily="34" charset="-122"/>
                <a:cs typeface="Cambria" pitchFamily="34" charset="-120"/>
              </a:rPr>
              <a:t>31.6–48.5%</a:t>
            </a:r>
            <a:endParaRPr lang="en-US" sz="4000" dirty="0"/>
          </a:p>
        </p:txBody>
      </p:sp>
      <p:sp>
        <p:nvSpPr>
          <p:cNvPr id="7" name="Text 3"/>
          <p:cNvSpPr/>
          <p:nvPr/>
        </p:nvSpPr>
        <p:spPr>
          <a:xfrm>
            <a:off x="7223760" y="2697480"/>
            <a:ext cx="4206240" cy="548640"/>
          </a:xfrm>
          <a:prstGeom prst="rect">
            <a:avLst/>
          </a:prstGeom>
          <a:noFill/>
          <a:ln/>
        </p:spPr>
        <p:txBody>
          <a:bodyPr wrap="square" lIns="0" tIns="0" rIns="0" bIns="0" rtlCol="0" anchor="t"/>
          <a:lstStyle/>
          <a:p>
            <a:pPr marL="0" indent="0" algn="ctr">
              <a:buNone/>
            </a:pPr>
            <a:r>
              <a:rPr lang="en-US" sz="1250" dirty="0">
                <a:solidFill>
                  <a:srgbClr val="6A7280"/>
                </a:solidFill>
                <a:latin typeface="Calibri" pitchFamily="34" charset="0"/>
                <a:ea typeface="Calibri" pitchFamily="34" charset="-122"/>
                <a:cs typeface="Calibri" pitchFamily="34" charset="-120"/>
              </a:rPr>
              <a:t>trace time saved across all six L4 + A100 microbenchmark rows</a:t>
            </a:r>
            <a:endParaRPr lang="en-US" sz="1250" dirty="0"/>
          </a:p>
        </p:txBody>
      </p:sp>
      <p:sp>
        <p:nvSpPr>
          <p:cNvPr id="8" name="Text 4"/>
          <p:cNvSpPr/>
          <p:nvPr/>
        </p:nvSpPr>
        <p:spPr>
          <a:xfrm>
            <a:off x="7223760" y="3383280"/>
            <a:ext cx="2103120" cy="777240"/>
          </a:xfrm>
          <a:prstGeom prst="rect">
            <a:avLst/>
          </a:prstGeom>
          <a:noFill/>
          <a:ln/>
        </p:spPr>
        <p:txBody>
          <a:bodyPr wrap="square" lIns="0" tIns="0" rIns="0" bIns="0" rtlCol="0" anchor="ctr"/>
          <a:lstStyle/>
          <a:p>
            <a:pPr marL="0" indent="0" algn="ctr">
              <a:buNone/>
            </a:pPr>
            <a:r>
              <a:rPr lang="en-US" sz="4000" b="1" dirty="0">
                <a:solidFill>
                  <a:srgbClr val="20242C"/>
                </a:solidFill>
                <a:latin typeface="Cambria" pitchFamily="34" charset="0"/>
                <a:ea typeface="Cambria" pitchFamily="34" charset="-122"/>
                <a:cs typeface="Cambria" pitchFamily="34" charset="-120"/>
              </a:rPr>
              <a:t>1.0</a:t>
            </a:r>
            <a:endParaRPr lang="en-US" sz="4000" dirty="0"/>
          </a:p>
        </p:txBody>
      </p:sp>
      <p:sp>
        <p:nvSpPr>
          <p:cNvPr id="9" name="Text 5"/>
          <p:cNvSpPr/>
          <p:nvPr/>
        </p:nvSpPr>
        <p:spPr>
          <a:xfrm>
            <a:off x="7223760" y="4160520"/>
            <a:ext cx="2103120" cy="548640"/>
          </a:xfrm>
          <a:prstGeom prst="rect">
            <a:avLst/>
          </a:prstGeom>
          <a:noFill/>
          <a:ln/>
        </p:spPr>
        <p:txBody>
          <a:bodyPr wrap="square" lIns="0" tIns="0" rIns="0" bIns="0" rtlCol="0" anchor="t"/>
          <a:lstStyle/>
          <a:p>
            <a:pPr marL="0" indent="0" algn="ctr">
              <a:buNone/>
            </a:pPr>
            <a:r>
              <a:rPr lang="en-US" sz="1250" dirty="0">
                <a:solidFill>
                  <a:srgbClr val="6A7280"/>
                </a:solidFill>
                <a:latin typeface="Calibri" pitchFamily="34" charset="0"/>
                <a:ea typeface="Calibri" pitchFamily="34" charset="-122"/>
                <a:cs typeface="Calibri" pitchFamily="34" charset="-120"/>
              </a:rPr>
              <a:t>expected-label match rate</a:t>
            </a:r>
            <a:endParaRPr lang="en-US" sz="1250" dirty="0"/>
          </a:p>
        </p:txBody>
      </p:sp>
      <p:sp>
        <p:nvSpPr>
          <p:cNvPr id="10" name="Text 6"/>
          <p:cNvSpPr/>
          <p:nvPr/>
        </p:nvSpPr>
        <p:spPr>
          <a:xfrm>
            <a:off x="9326880" y="3383280"/>
            <a:ext cx="2103120" cy="777240"/>
          </a:xfrm>
          <a:prstGeom prst="rect">
            <a:avLst/>
          </a:prstGeom>
          <a:noFill/>
          <a:ln/>
        </p:spPr>
        <p:txBody>
          <a:bodyPr wrap="square" lIns="0" tIns="0" rIns="0" bIns="0" rtlCol="0" anchor="ctr"/>
          <a:lstStyle/>
          <a:p>
            <a:pPr marL="0" indent="0" algn="ctr">
              <a:buNone/>
            </a:pPr>
            <a:r>
              <a:rPr lang="en-US" sz="4000" b="1" dirty="0">
                <a:solidFill>
                  <a:srgbClr val="20242C"/>
                </a:solidFill>
                <a:latin typeface="Cambria" pitchFamily="34" charset="0"/>
                <a:ea typeface="Cambria" pitchFamily="34" charset="-122"/>
                <a:cs typeface="Cambria" pitchFamily="34" charset="-120"/>
              </a:rPr>
              <a:t>σ = 0.0</a:t>
            </a:r>
            <a:endParaRPr lang="en-US" sz="4000" dirty="0"/>
          </a:p>
        </p:txBody>
      </p:sp>
      <p:sp>
        <p:nvSpPr>
          <p:cNvPr id="11" name="Text 7"/>
          <p:cNvSpPr/>
          <p:nvPr/>
        </p:nvSpPr>
        <p:spPr>
          <a:xfrm>
            <a:off x="9326880" y="4160520"/>
            <a:ext cx="2103120" cy="548640"/>
          </a:xfrm>
          <a:prstGeom prst="rect">
            <a:avLst/>
          </a:prstGeom>
          <a:noFill/>
          <a:ln/>
        </p:spPr>
        <p:txBody>
          <a:bodyPr wrap="square" lIns="0" tIns="0" rIns="0" bIns="0" rtlCol="0" anchor="t"/>
          <a:lstStyle/>
          <a:p>
            <a:pPr marL="0" indent="0" algn="ctr">
              <a:buNone/>
            </a:pPr>
            <a:r>
              <a:rPr lang="en-US" sz="1250" dirty="0">
                <a:solidFill>
                  <a:srgbClr val="6A7280"/>
                </a:solidFill>
                <a:latin typeface="Calibri" pitchFamily="34" charset="0"/>
                <a:ea typeface="Calibri" pitchFamily="34" charset="-122"/>
                <a:cs typeface="Calibri" pitchFamily="34" charset="-120"/>
              </a:rPr>
              <a:t>burst-count variation (30 runs)</a:t>
            </a:r>
            <a:endParaRPr lang="en-US" sz="1250" dirty="0"/>
          </a:p>
        </p:txBody>
      </p:sp>
      <p:sp>
        <p:nvSpPr>
          <p:cNvPr id="12" name="Text 8"/>
          <p:cNvSpPr/>
          <p:nvPr/>
        </p:nvSpPr>
        <p:spPr>
          <a:xfrm>
            <a:off x="7223760" y="4709160"/>
            <a:ext cx="4206240" cy="822960"/>
          </a:xfrm>
          <a:prstGeom prst="rect">
            <a:avLst/>
          </a:prstGeom>
          <a:noFill/>
          <a:ln/>
        </p:spPr>
        <p:txBody>
          <a:bodyPr wrap="square" lIns="0" tIns="0" rIns="0" bIns="0" rtlCol="0" anchor="ctr"/>
          <a:lstStyle/>
          <a:p>
            <a:pPr marL="0" indent="0">
              <a:buNone/>
            </a:pPr>
            <a:r>
              <a:rPr lang="en-US" sz="1250" dirty="0">
                <a:solidFill>
                  <a:srgbClr val="6A7280"/>
                </a:solidFill>
                <a:latin typeface="Calibri" pitchFamily="34" charset="0"/>
                <a:ea typeface="Calibri" pitchFamily="34" charset="-122"/>
                <a:cs typeface="Calibri" pitchFamily="34" charset="-120"/>
              </a:rPr>
              <a:t>vLLM queue_pressure serving: a smaller but positive 21.7% reduction — reported as supportive serving evidence.</a:t>
            </a:r>
            <a:endParaRPr lang="en-US" sz="1250" dirty="0"/>
          </a:p>
        </p:txBody>
      </p:sp>
      <p:sp>
        <p:nvSpPr>
          <p:cNvPr id="13" name="Shape 9"/>
          <p:cNvSpPr/>
          <p:nvPr/>
        </p:nvSpPr>
        <p:spPr>
          <a:xfrm>
            <a:off x="548640" y="5779008"/>
            <a:ext cx="11091672" cy="566928"/>
          </a:xfrm>
          <a:prstGeom prst="roundRect">
            <a:avLst>
              <a:gd name="adj" fmla="val 12903"/>
            </a:avLst>
          </a:prstGeom>
          <a:solidFill>
            <a:srgbClr val="E5F5EF"/>
          </a:solidFill>
          <a:ln/>
        </p:spPr>
        <p:txBody>
          <a:bodyPr/>
          <a:lstStyle/>
          <a:p>
            <a:endParaRPr lang="en-US"/>
          </a:p>
        </p:txBody>
      </p:sp>
      <p:sp>
        <p:nvSpPr>
          <p:cNvPr id="14" name="Text 10"/>
          <p:cNvSpPr/>
          <p:nvPr/>
        </p:nvSpPr>
        <p:spPr>
          <a:xfrm>
            <a:off x="777240" y="5779008"/>
            <a:ext cx="10634472" cy="566928"/>
          </a:xfrm>
          <a:prstGeom prst="rect">
            <a:avLst/>
          </a:prstGeom>
          <a:noFill/>
          <a:ln/>
        </p:spPr>
        <p:txBody>
          <a:bodyPr wrap="square" lIns="0" tIns="0" rIns="0" bIns="0" rtlCol="0" anchor="ctr"/>
          <a:lstStyle/>
          <a:p>
            <a:pPr marL="0" indent="0">
              <a:buNone/>
            </a:pPr>
            <a:r>
              <a:rPr lang="en-US" sz="1400" b="1" dirty="0">
                <a:solidFill>
                  <a:srgbClr val="0B7A55"/>
                </a:solidFill>
                <a:latin typeface="Calibri" pitchFamily="34" charset="0"/>
                <a:ea typeface="Calibri" pitchFamily="34" charset="-122"/>
                <a:cs typeface="Calibri" pitchFamily="34" charset="-120"/>
              </a:rPr>
              <a:t>All six GPU/workload combinations meet the predefined success criterion: ≥ 25% savings, match rate ≥ 0.95, σ ≤ 0.25.</a:t>
            </a:r>
            <a:endParaRPr lang="en-US" sz="1400" dirty="0"/>
          </a:p>
        </p:txBody>
      </p:sp>
      <p:sp>
        <p:nvSpPr>
          <p:cNvPr id="15" name="Text 11"/>
          <p:cNvSpPr/>
          <p:nvPr/>
        </p:nvSpPr>
        <p:spPr>
          <a:xfrm>
            <a:off x="548640" y="6473952"/>
            <a:ext cx="6858000" cy="274320"/>
          </a:xfrm>
          <a:prstGeom prst="rect">
            <a:avLst/>
          </a:prstGeom>
          <a:noFill/>
          <a:ln/>
        </p:spPr>
        <p:txBody>
          <a:bodyPr wrap="square" lIns="0" tIns="0" rIns="0" bIns="0" rtlCol="0" anchor="ctr"/>
          <a:lstStyle/>
          <a:p>
            <a:pPr marL="0" indent="0">
              <a:buNone/>
            </a:pPr>
            <a:r>
              <a:rPr lang="en-US" sz="900" dirty="0">
                <a:solidFill>
                  <a:srgbClr val="6A7280"/>
                </a:solidFill>
                <a:latin typeface="Calibri" pitchFamily="34" charset="0"/>
                <a:ea typeface="Calibri" pitchFamily="34" charset="-122"/>
                <a:cs typeface="Calibri" pitchFamily="34" charset="-120"/>
              </a:rPr>
              <a:t>Stop When Stable — Adaptive Trace Collection for Modern Software Systems</a:t>
            </a:r>
            <a:endParaRPr lang="en-US" sz="900" dirty="0"/>
          </a:p>
        </p:txBody>
      </p:sp>
      <p:sp>
        <p:nvSpPr>
          <p:cNvPr id="16" name="Text 12"/>
          <p:cNvSpPr/>
          <p:nvPr/>
        </p:nvSpPr>
        <p:spPr>
          <a:xfrm>
            <a:off x="11091672" y="6473952"/>
            <a:ext cx="548640" cy="274320"/>
          </a:xfrm>
          <a:prstGeom prst="rect">
            <a:avLst/>
          </a:prstGeom>
          <a:noFill/>
          <a:ln/>
        </p:spPr>
        <p:txBody>
          <a:bodyPr wrap="square" lIns="0" tIns="0" rIns="0" bIns="0" rtlCol="0" anchor="ctr"/>
          <a:lstStyle/>
          <a:p>
            <a:pPr marL="0" indent="0" algn="r">
              <a:buNone/>
            </a:pPr>
            <a:r>
              <a:rPr lang="en-US" sz="900" dirty="0">
                <a:solidFill>
                  <a:srgbClr val="6A7280"/>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3" name="Text 0"/>
          <p:cNvSpPr/>
          <p:nvPr/>
        </p:nvSpPr>
        <p:spPr>
          <a:xfrm>
            <a:off x="548640" y="384048"/>
            <a:ext cx="11091672" cy="274320"/>
          </a:xfrm>
          <a:prstGeom prst="rect">
            <a:avLst/>
          </a:prstGeom>
          <a:noFill/>
          <a:ln/>
        </p:spPr>
        <p:txBody>
          <a:bodyPr wrap="square" lIns="0" tIns="0" rIns="0" bIns="0" rtlCol="0" anchor="ctr"/>
          <a:lstStyle/>
          <a:p>
            <a:pPr marL="0" indent="0">
              <a:buNone/>
            </a:pPr>
            <a:r>
              <a:rPr lang="en-US" sz="1200" b="1" kern="0" spc="200" dirty="0">
                <a:solidFill>
                  <a:srgbClr val="0E9F6E"/>
                </a:solidFill>
                <a:latin typeface="Calibri" pitchFamily="34" charset="0"/>
                <a:ea typeface="Calibri" pitchFamily="34" charset="-122"/>
                <a:cs typeface="Calibri" pitchFamily="34" charset="-120"/>
              </a:rPr>
              <a:t>RQ2 · ACCURACY</a:t>
            </a:r>
            <a:endParaRPr lang="en-US" sz="1200" dirty="0"/>
          </a:p>
        </p:txBody>
      </p:sp>
      <p:sp>
        <p:nvSpPr>
          <p:cNvPr id="4" name="Text 1"/>
          <p:cNvSpPr/>
          <p:nvPr/>
        </p:nvSpPr>
        <p:spPr>
          <a:xfrm>
            <a:off x="548640" y="658368"/>
            <a:ext cx="11091672" cy="640080"/>
          </a:xfrm>
          <a:prstGeom prst="rect">
            <a:avLst/>
          </a:prstGeom>
          <a:noFill/>
          <a:ln/>
        </p:spPr>
        <p:txBody>
          <a:bodyPr wrap="square" lIns="0" tIns="0" rIns="0" bIns="0" rtlCol="0" anchor="ctr"/>
          <a:lstStyle/>
          <a:p>
            <a:pPr marL="0" indent="0">
              <a:buNone/>
            </a:pPr>
            <a:r>
              <a:rPr lang="en-US" sz="3200" b="1" dirty="0">
                <a:solidFill>
                  <a:srgbClr val="20242C"/>
                </a:solidFill>
                <a:latin typeface="Cambria" pitchFamily="34" charset="0"/>
                <a:ea typeface="Cambria" pitchFamily="34" charset="-122"/>
                <a:cs typeface="Cambria" pitchFamily="34" charset="-120"/>
              </a:rPr>
              <a:t>Automatic Tracing Matches the Fixed Window — For Less</a:t>
            </a:r>
            <a:endParaRPr lang="en-US" sz="3200" dirty="0"/>
          </a:p>
        </p:txBody>
      </p:sp>
      <p:sp>
        <p:nvSpPr>
          <p:cNvPr id="5" name="Text 2"/>
          <p:cNvSpPr/>
          <p:nvPr/>
        </p:nvSpPr>
        <p:spPr>
          <a:xfrm>
            <a:off x="548640" y="1828800"/>
            <a:ext cx="2430018" cy="777240"/>
          </a:xfrm>
          <a:prstGeom prst="rect">
            <a:avLst/>
          </a:prstGeom>
          <a:noFill/>
          <a:ln/>
        </p:spPr>
        <p:txBody>
          <a:bodyPr wrap="square" lIns="0" tIns="0" rIns="0" bIns="0" rtlCol="0" anchor="ctr"/>
          <a:lstStyle/>
          <a:p>
            <a:pPr marL="0" indent="0" algn="ctr">
              <a:buNone/>
            </a:pPr>
            <a:r>
              <a:rPr lang="en-US" sz="4000" b="1" dirty="0">
                <a:solidFill>
                  <a:srgbClr val="20242C"/>
                </a:solidFill>
                <a:latin typeface="Cambria" pitchFamily="34" charset="0"/>
                <a:ea typeface="Cambria" pitchFamily="34" charset="-122"/>
                <a:cs typeface="Cambria" pitchFamily="34" charset="-120"/>
              </a:rPr>
              <a:t>6</a:t>
            </a:r>
            <a:endParaRPr lang="en-US" sz="4000" dirty="0"/>
          </a:p>
        </p:txBody>
      </p:sp>
      <p:sp>
        <p:nvSpPr>
          <p:cNvPr id="6" name="Text 3"/>
          <p:cNvSpPr/>
          <p:nvPr/>
        </p:nvSpPr>
        <p:spPr>
          <a:xfrm>
            <a:off x="548640" y="2606040"/>
            <a:ext cx="2430018" cy="548640"/>
          </a:xfrm>
          <a:prstGeom prst="rect">
            <a:avLst/>
          </a:prstGeom>
          <a:noFill/>
          <a:ln/>
        </p:spPr>
        <p:txBody>
          <a:bodyPr wrap="square" lIns="0" tIns="0" rIns="0" bIns="0" rtlCol="0" anchor="t"/>
          <a:lstStyle/>
          <a:p>
            <a:pPr marL="0" indent="0" algn="ctr">
              <a:buNone/>
            </a:pPr>
            <a:r>
              <a:rPr lang="en-US" sz="1250" dirty="0">
                <a:solidFill>
                  <a:srgbClr val="6A7280"/>
                </a:solidFill>
                <a:latin typeface="Calibri" pitchFamily="34" charset="0"/>
                <a:ea typeface="Calibri" pitchFamily="34" charset="-122"/>
                <a:cs typeface="Calibri" pitchFamily="34" charset="-120"/>
              </a:rPr>
              <a:t>vLLM scenarios, 3 seeds each</a:t>
            </a:r>
            <a:endParaRPr lang="en-US" sz="1250" dirty="0"/>
          </a:p>
        </p:txBody>
      </p:sp>
      <p:sp>
        <p:nvSpPr>
          <p:cNvPr id="7" name="Text 4"/>
          <p:cNvSpPr/>
          <p:nvPr/>
        </p:nvSpPr>
        <p:spPr>
          <a:xfrm>
            <a:off x="3435858" y="1828800"/>
            <a:ext cx="2430018" cy="777240"/>
          </a:xfrm>
          <a:prstGeom prst="rect">
            <a:avLst/>
          </a:prstGeom>
          <a:noFill/>
          <a:ln/>
        </p:spPr>
        <p:txBody>
          <a:bodyPr wrap="square" lIns="0" tIns="0" rIns="0" bIns="0" rtlCol="0" anchor="ctr"/>
          <a:lstStyle/>
          <a:p>
            <a:pPr marL="0" indent="0" algn="ctr">
              <a:buNone/>
            </a:pPr>
            <a:r>
              <a:rPr lang="en-US" sz="4000" b="1" dirty="0">
                <a:solidFill>
                  <a:srgbClr val="0E9F6E"/>
                </a:solidFill>
                <a:latin typeface="Cambria" pitchFamily="34" charset="0"/>
                <a:ea typeface="Cambria" pitchFamily="34" charset="-122"/>
                <a:cs typeface="Cambria" pitchFamily="34" charset="-120"/>
              </a:rPr>
              <a:t>1.0</a:t>
            </a:r>
            <a:endParaRPr lang="en-US" sz="4000" dirty="0"/>
          </a:p>
        </p:txBody>
      </p:sp>
      <p:sp>
        <p:nvSpPr>
          <p:cNvPr id="8" name="Text 5"/>
          <p:cNvSpPr/>
          <p:nvPr/>
        </p:nvSpPr>
        <p:spPr>
          <a:xfrm>
            <a:off x="3435858" y="2606040"/>
            <a:ext cx="2430018" cy="548640"/>
          </a:xfrm>
          <a:prstGeom prst="rect">
            <a:avLst/>
          </a:prstGeom>
          <a:noFill/>
          <a:ln/>
        </p:spPr>
        <p:txBody>
          <a:bodyPr wrap="square" lIns="0" tIns="0" rIns="0" bIns="0" rtlCol="0" anchor="t"/>
          <a:lstStyle/>
          <a:p>
            <a:pPr marL="0" indent="0" algn="ctr">
              <a:buNone/>
            </a:pPr>
            <a:r>
              <a:rPr lang="en-US" sz="1250" dirty="0">
                <a:solidFill>
                  <a:srgbClr val="6A7280"/>
                </a:solidFill>
                <a:latin typeface="Calibri" pitchFamily="34" charset="0"/>
                <a:ea typeface="Calibri" pitchFamily="34" charset="-122"/>
                <a:cs typeface="Calibri" pitchFamily="34" charset="-120"/>
              </a:rPr>
              <a:t>expected-label match rate</a:t>
            </a:r>
            <a:endParaRPr lang="en-US" sz="1250" dirty="0"/>
          </a:p>
        </p:txBody>
      </p:sp>
      <p:sp>
        <p:nvSpPr>
          <p:cNvPr id="9" name="Text 6"/>
          <p:cNvSpPr/>
          <p:nvPr/>
        </p:nvSpPr>
        <p:spPr>
          <a:xfrm>
            <a:off x="6323076" y="1828800"/>
            <a:ext cx="2430018" cy="777240"/>
          </a:xfrm>
          <a:prstGeom prst="rect">
            <a:avLst/>
          </a:prstGeom>
          <a:noFill/>
          <a:ln/>
        </p:spPr>
        <p:txBody>
          <a:bodyPr wrap="square" lIns="0" tIns="0" rIns="0" bIns="0" rtlCol="0" anchor="ctr"/>
          <a:lstStyle/>
          <a:p>
            <a:pPr marL="0" indent="0" algn="ctr">
              <a:buNone/>
            </a:pPr>
            <a:r>
              <a:rPr lang="en-US" sz="4000" b="1" dirty="0">
                <a:solidFill>
                  <a:srgbClr val="0E9F6E"/>
                </a:solidFill>
                <a:latin typeface="Cambria" pitchFamily="34" charset="0"/>
                <a:ea typeface="Cambria" pitchFamily="34" charset="-122"/>
                <a:cs typeface="Cambria" pitchFamily="34" charset="-120"/>
              </a:rPr>
              <a:t>0.0</a:t>
            </a:r>
            <a:endParaRPr lang="en-US" sz="4000" dirty="0"/>
          </a:p>
        </p:txBody>
      </p:sp>
      <p:sp>
        <p:nvSpPr>
          <p:cNvPr id="10" name="Text 7"/>
          <p:cNvSpPr/>
          <p:nvPr/>
        </p:nvSpPr>
        <p:spPr>
          <a:xfrm>
            <a:off x="6323076" y="2606040"/>
            <a:ext cx="2430018" cy="548640"/>
          </a:xfrm>
          <a:prstGeom prst="rect">
            <a:avLst/>
          </a:prstGeom>
          <a:noFill/>
          <a:ln/>
        </p:spPr>
        <p:txBody>
          <a:bodyPr wrap="square" lIns="0" tIns="0" rIns="0" bIns="0" rtlCol="0" anchor="t"/>
          <a:lstStyle/>
          <a:p>
            <a:pPr marL="0" indent="0" algn="ctr">
              <a:buNone/>
            </a:pPr>
            <a:r>
              <a:rPr lang="en-US" sz="1250" dirty="0">
                <a:solidFill>
                  <a:srgbClr val="6A7280"/>
                </a:solidFill>
                <a:latin typeface="Calibri" pitchFamily="34" charset="0"/>
                <a:ea typeface="Calibri" pitchFamily="34" charset="-122"/>
                <a:cs typeface="Calibri" pitchFamily="34" charset="-120"/>
              </a:rPr>
              <a:t>ambiguous / unknown rate</a:t>
            </a:r>
            <a:endParaRPr lang="en-US" sz="1250" dirty="0"/>
          </a:p>
        </p:txBody>
      </p:sp>
      <p:sp>
        <p:nvSpPr>
          <p:cNvPr id="11" name="Text 8"/>
          <p:cNvSpPr/>
          <p:nvPr/>
        </p:nvSpPr>
        <p:spPr>
          <a:xfrm>
            <a:off x="9210294" y="1828800"/>
            <a:ext cx="2430018" cy="777240"/>
          </a:xfrm>
          <a:prstGeom prst="rect">
            <a:avLst/>
          </a:prstGeom>
          <a:noFill/>
          <a:ln/>
        </p:spPr>
        <p:txBody>
          <a:bodyPr wrap="square" lIns="0" tIns="0" rIns="0" bIns="0" rtlCol="0" anchor="ctr"/>
          <a:lstStyle/>
          <a:p>
            <a:pPr marL="0" indent="0" algn="ctr">
              <a:buNone/>
            </a:pPr>
            <a:r>
              <a:rPr lang="en-US" sz="4000" b="1" dirty="0">
                <a:solidFill>
                  <a:srgbClr val="20242C"/>
                </a:solidFill>
                <a:latin typeface="Cambria" pitchFamily="34" charset="0"/>
                <a:ea typeface="Cambria" pitchFamily="34" charset="-122"/>
                <a:cs typeface="Cambria" pitchFamily="34" charset="-120"/>
              </a:rPr>
              <a:t>10 s</a:t>
            </a:r>
            <a:endParaRPr lang="en-US" sz="4000" dirty="0"/>
          </a:p>
        </p:txBody>
      </p:sp>
      <p:sp>
        <p:nvSpPr>
          <p:cNvPr id="12" name="Text 9"/>
          <p:cNvSpPr/>
          <p:nvPr/>
        </p:nvSpPr>
        <p:spPr>
          <a:xfrm>
            <a:off x="9210294" y="2606040"/>
            <a:ext cx="2430018" cy="548640"/>
          </a:xfrm>
          <a:prstGeom prst="rect">
            <a:avLst/>
          </a:prstGeom>
          <a:noFill/>
          <a:ln/>
        </p:spPr>
        <p:txBody>
          <a:bodyPr wrap="square" lIns="0" tIns="0" rIns="0" bIns="0" rtlCol="0" anchor="t"/>
          <a:lstStyle/>
          <a:p>
            <a:pPr marL="0" indent="0" algn="ctr">
              <a:buNone/>
            </a:pPr>
            <a:r>
              <a:rPr lang="en-US" sz="1250" dirty="0">
                <a:solidFill>
                  <a:srgbClr val="6A7280"/>
                </a:solidFill>
                <a:latin typeface="Calibri" pitchFamily="34" charset="0"/>
                <a:ea typeface="Calibri" pitchFamily="34" charset="-122"/>
                <a:cs typeface="Calibri" pitchFamily="34" charset="-120"/>
              </a:rPr>
              <a:t>time to diagnosis (first window)</a:t>
            </a:r>
            <a:endParaRPr lang="en-US" sz="1250" dirty="0"/>
          </a:p>
        </p:txBody>
      </p:sp>
      <p:sp>
        <p:nvSpPr>
          <p:cNvPr id="13" name="Shape 10"/>
          <p:cNvSpPr/>
          <p:nvPr/>
        </p:nvSpPr>
        <p:spPr>
          <a:xfrm>
            <a:off x="548640" y="3566160"/>
            <a:ext cx="11091672" cy="960120"/>
          </a:xfrm>
          <a:prstGeom prst="roundRect">
            <a:avLst>
              <a:gd name="adj" fmla="val 9524"/>
            </a:avLst>
          </a:prstGeom>
          <a:solidFill>
            <a:srgbClr val="F4F5F7"/>
          </a:solidFill>
          <a:ln/>
        </p:spPr>
        <p:txBody>
          <a:bodyPr/>
          <a:lstStyle/>
          <a:p>
            <a:endParaRPr lang="en-US"/>
          </a:p>
        </p:txBody>
      </p:sp>
      <p:sp>
        <p:nvSpPr>
          <p:cNvPr id="14" name="Text 11"/>
          <p:cNvSpPr/>
          <p:nvPr/>
        </p:nvSpPr>
        <p:spPr>
          <a:xfrm>
            <a:off x="822960" y="3566160"/>
            <a:ext cx="10543032" cy="960120"/>
          </a:xfrm>
          <a:prstGeom prst="rect">
            <a:avLst/>
          </a:prstGeom>
          <a:noFill/>
          <a:ln/>
        </p:spPr>
        <p:txBody>
          <a:bodyPr wrap="square" lIns="0" tIns="0" rIns="0" bIns="0" rtlCol="0" anchor="ctr"/>
          <a:lstStyle/>
          <a:p>
            <a:pPr marL="0" indent="0">
              <a:buNone/>
            </a:pPr>
            <a:r>
              <a:rPr lang="en-US" sz="1450" b="1" dirty="0">
                <a:solidFill>
                  <a:srgbClr val="20242C"/>
                </a:solidFill>
                <a:latin typeface="Calibri" pitchFamily="34" charset="0"/>
                <a:ea typeface="Calibri" pitchFamily="34" charset="-122"/>
                <a:cs typeface="Calibri" pitchFamily="34" charset="-120"/>
              </a:rPr>
              <a:t>Same agreement, lower cost:  </a:t>
            </a:r>
            <a:r>
              <a:rPr lang="en-US" sz="1450" dirty="0">
                <a:solidFill>
                  <a:srgbClr val="20242C"/>
                </a:solidFill>
                <a:latin typeface="Calibri" pitchFamily="34" charset="0"/>
                <a:ea typeface="Calibri" pitchFamily="34" charset="-122"/>
                <a:cs typeface="Calibri" pitchFamily="34" charset="-120"/>
              </a:rPr>
              <a:t>automatic mode profiles for 23.8% less time and records 47.1% fewer kernel instances than the conservative manual window (live L4 runs).</a:t>
            </a:r>
            <a:endParaRPr lang="en-US" sz="1450" dirty="0"/>
          </a:p>
        </p:txBody>
      </p:sp>
      <p:sp>
        <p:nvSpPr>
          <p:cNvPr id="15" name="Text 12"/>
          <p:cNvSpPr/>
          <p:nvPr/>
        </p:nvSpPr>
        <p:spPr>
          <a:xfrm>
            <a:off x="548640" y="4800600"/>
            <a:ext cx="11091672" cy="914400"/>
          </a:xfrm>
          <a:prstGeom prst="rect">
            <a:avLst/>
          </a:prstGeom>
          <a:noFill/>
          <a:ln/>
        </p:spPr>
        <p:txBody>
          <a:bodyPr wrap="square" lIns="0" tIns="0" rIns="0" bIns="0" rtlCol="0" anchor="t"/>
          <a:lstStyle/>
          <a:p>
            <a:pPr marL="152400" indent="-152400">
              <a:lnSpc>
                <a:spcPct val="108000"/>
              </a:lnSpc>
              <a:spcAft>
                <a:spcPts val="800"/>
              </a:spcAft>
              <a:buSzPct val="100000"/>
              <a:buChar char="•"/>
            </a:pPr>
            <a:r>
              <a:rPr lang="en-US" sz="1350" dirty="0">
                <a:solidFill>
                  <a:srgbClr val="6A7280"/>
                </a:solidFill>
                <a:latin typeface="Calibri" pitchFamily="34" charset="0"/>
                <a:ea typeface="Calibri" pitchFamily="34" charset="-122"/>
                <a:cs typeface="Calibri" pitchFamily="34" charset="-120"/>
              </a:rPr>
              <a:t>Scoping: this is controlled-label agreement with designed workloads not independent production root-cause validation.</a:t>
            </a:r>
            <a:endParaRPr lang="en-US" sz="1350" dirty="0"/>
          </a:p>
          <a:p>
            <a:pPr marL="152400" indent="-152400">
              <a:lnSpc>
                <a:spcPct val="108000"/>
              </a:lnSpc>
              <a:spcAft>
                <a:spcPts val="800"/>
              </a:spcAft>
              <a:buSzPct val="100000"/>
              <a:buChar char="•"/>
            </a:pPr>
            <a:r>
              <a:rPr lang="en-US" sz="1350" dirty="0">
                <a:solidFill>
                  <a:srgbClr val="6A7280"/>
                </a:solidFill>
                <a:latin typeface="Calibri" pitchFamily="34" charset="0"/>
                <a:ea typeface="Calibri" pitchFamily="34" charset="-122"/>
                <a:cs typeface="Calibri" pitchFamily="34" charset="-120"/>
              </a:rPr>
              <a:t>Residual per-window disagreement (long_prompt: 0.25) reflects earlier stopping, not diagnosis failures.</a:t>
            </a:r>
            <a:endParaRPr lang="en-US" sz="1350" dirty="0"/>
          </a:p>
        </p:txBody>
      </p:sp>
      <p:sp>
        <p:nvSpPr>
          <p:cNvPr id="16" name="Text 13"/>
          <p:cNvSpPr/>
          <p:nvPr/>
        </p:nvSpPr>
        <p:spPr>
          <a:xfrm>
            <a:off x="548640" y="6473952"/>
            <a:ext cx="6858000" cy="274320"/>
          </a:xfrm>
          <a:prstGeom prst="rect">
            <a:avLst/>
          </a:prstGeom>
          <a:noFill/>
          <a:ln/>
        </p:spPr>
        <p:txBody>
          <a:bodyPr wrap="square" lIns="0" tIns="0" rIns="0" bIns="0" rtlCol="0" anchor="ctr"/>
          <a:lstStyle/>
          <a:p>
            <a:pPr marL="0" indent="0">
              <a:buNone/>
            </a:pPr>
            <a:r>
              <a:rPr lang="en-US" sz="900" dirty="0">
                <a:solidFill>
                  <a:srgbClr val="6A7280"/>
                </a:solidFill>
                <a:latin typeface="Calibri" pitchFamily="34" charset="0"/>
                <a:ea typeface="Calibri" pitchFamily="34" charset="-122"/>
                <a:cs typeface="Calibri" pitchFamily="34" charset="-120"/>
              </a:rPr>
              <a:t>Stop When Stable — Adaptive Trace Collection for Modern Software Systems</a:t>
            </a:r>
            <a:endParaRPr lang="en-US" sz="900" dirty="0"/>
          </a:p>
        </p:txBody>
      </p:sp>
      <p:sp>
        <p:nvSpPr>
          <p:cNvPr id="17" name="Text 14"/>
          <p:cNvSpPr/>
          <p:nvPr/>
        </p:nvSpPr>
        <p:spPr>
          <a:xfrm>
            <a:off x="11091672" y="6473952"/>
            <a:ext cx="548640" cy="274320"/>
          </a:xfrm>
          <a:prstGeom prst="rect">
            <a:avLst/>
          </a:prstGeom>
          <a:noFill/>
          <a:ln/>
        </p:spPr>
        <p:txBody>
          <a:bodyPr wrap="square" lIns="0" tIns="0" rIns="0" bIns="0" rtlCol="0" anchor="ctr"/>
          <a:lstStyle/>
          <a:p>
            <a:pPr marL="0" indent="0" algn="r">
              <a:buNone/>
            </a:pPr>
            <a:r>
              <a:rPr lang="en-US" sz="900" dirty="0">
                <a:solidFill>
                  <a:srgbClr val="6A7280"/>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3" name="Text 0"/>
          <p:cNvSpPr/>
          <p:nvPr/>
        </p:nvSpPr>
        <p:spPr>
          <a:xfrm>
            <a:off x="548640" y="384048"/>
            <a:ext cx="11091672" cy="274320"/>
          </a:xfrm>
          <a:prstGeom prst="rect">
            <a:avLst/>
          </a:prstGeom>
          <a:noFill/>
          <a:ln/>
        </p:spPr>
        <p:txBody>
          <a:bodyPr wrap="square" lIns="0" tIns="0" rIns="0" bIns="0" rtlCol="0" anchor="ctr"/>
          <a:lstStyle/>
          <a:p>
            <a:pPr marL="0" indent="0">
              <a:buNone/>
            </a:pPr>
            <a:r>
              <a:rPr lang="en-US" sz="1200" b="1" kern="0" spc="200" dirty="0">
                <a:solidFill>
                  <a:srgbClr val="0E9F6E"/>
                </a:solidFill>
                <a:latin typeface="Calibri" pitchFamily="34" charset="0"/>
                <a:ea typeface="Calibri" pitchFamily="34" charset="-122"/>
                <a:cs typeface="Calibri" pitchFamily="34" charset="-120"/>
              </a:rPr>
              <a:t>RQ3 · OVERHEAD</a:t>
            </a:r>
            <a:endParaRPr lang="en-US" sz="1200" dirty="0"/>
          </a:p>
        </p:txBody>
      </p:sp>
      <p:sp>
        <p:nvSpPr>
          <p:cNvPr id="4" name="Text 1"/>
          <p:cNvSpPr/>
          <p:nvPr/>
        </p:nvSpPr>
        <p:spPr>
          <a:xfrm>
            <a:off x="548640" y="658368"/>
            <a:ext cx="11091672" cy="640080"/>
          </a:xfrm>
          <a:prstGeom prst="rect">
            <a:avLst/>
          </a:prstGeom>
          <a:noFill/>
          <a:ln/>
        </p:spPr>
        <p:txBody>
          <a:bodyPr wrap="square" lIns="0" tIns="0" rIns="0" bIns="0" rtlCol="0" anchor="ctr"/>
          <a:lstStyle/>
          <a:p>
            <a:pPr marL="0" indent="0">
              <a:buNone/>
            </a:pPr>
            <a:r>
              <a:rPr lang="en-US" sz="3200" b="1" dirty="0">
                <a:solidFill>
                  <a:srgbClr val="20242C"/>
                </a:solidFill>
                <a:latin typeface="Cambria" pitchFamily="34" charset="0"/>
                <a:ea typeface="Cambria" pitchFamily="34" charset="-122"/>
                <a:cs typeface="Cambria" pitchFamily="34" charset="-120"/>
              </a:rPr>
              <a:t>Big Profiler Savings, No Measurable Perturbation</a:t>
            </a:r>
            <a:endParaRPr lang="en-US" sz="3200" dirty="0"/>
          </a:p>
        </p:txBody>
      </p:sp>
      <p:sp>
        <p:nvSpPr>
          <p:cNvPr id="5" name="Text 2"/>
          <p:cNvSpPr/>
          <p:nvPr/>
        </p:nvSpPr>
        <p:spPr>
          <a:xfrm>
            <a:off x="548640" y="1828800"/>
            <a:ext cx="2430018" cy="777240"/>
          </a:xfrm>
          <a:prstGeom prst="rect">
            <a:avLst/>
          </a:prstGeom>
          <a:noFill/>
          <a:ln/>
        </p:spPr>
        <p:txBody>
          <a:bodyPr wrap="square" lIns="0" tIns="0" rIns="0" bIns="0" rtlCol="0" anchor="ctr"/>
          <a:lstStyle/>
          <a:p>
            <a:pPr marL="0" indent="0" algn="ctr">
              <a:buNone/>
            </a:pPr>
            <a:r>
              <a:rPr lang="en-US" sz="3000" b="1" dirty="0">
                <a:solidFill>
                  <a:srgbClr val="0E9F6E"/>
                </a:solidFill>
                <a:latin typeface="Cambria" pitchFamily="34" charset="0"/>
                <a:ea typeface="Cambria" pitchFamily="34" charset="-122"/>
                <a:cs typeface="Cambria" pitchFamily="34" charset="-120"/>
              </a:rPr>
              <a:t>18.9–48.5%</a:t>
            </a:r>
            <a:endParaRPr lang="en-US" sz="3000" dirty="0"/>
          </a:p>
        </p:txBody>
      </p:sp>
      <p:sp>
        <p:nvSpPr>
          <p:cNvPr id="6" name="Text 3"/>
          <p:cNvSpPr/>
          <p:nvPr/>
        </p:nvSpPr>
        <p:spPr>
          <a:xfrm>
            <a:off x="548640" y="2606040"/>
            <a:ext cx="2430018" cy="548640"/>
          </a:xfrm>
          <a:prstGeom prst="rect">
            <a:avLst/>
          </a:prstGeom>
          <a:noFill/>
          <a:ln/>
        </p:spPr>
        <p:txBody>
          <a:bodyPr wrap="square" lIns="0" tIns="0" rIns="0" bIns="0" rtlCol="0" anchor="t"/>
          <a:lstStyle/>
          <a:p>
            <a:pPr marL="0" indent="0" algn="ctr">
              <a:buNone/>
            </a:pPr>
            <a:r>
              <a:rPr lang="en-US" sz="1250" dirty="0">
                <a:solidFill>
                  <a:srgbClr val="6A7280"/>
                </a:solidFill>
                <a:latin typeface="Calibri" pitchFamily="34" charset="0"/>
                <a:ea typeface="Calibri" pitchFamily="34" charset="-122"/>
                <a:cs typeface="Calibri" pitchFamily="34" charset="-120"/>
              </a:rPr>
              <a:t>less profiler duration (all workloads)</a:t>
            </a:r>
            <a:endParaRPr lang="en-US" sz="1250" dirty="0"/>
          </a:p>
        </p:txBody>
      </p:sp>
      <p:sp>
        <p:nvSpPr>
          <p:cNvPr id="7" name="Text 4"/>
          <p:cNvSpPr/>
          <p:nvPr/>
        </p:nvSpPr>
        <p:spPr>
          <a:xfrm>
            <a:off x="3435858" y="1828800"/>
            <a:ext cx="2430018" cy="777240"/>
          </a:xfrm>
          <a:prstGeom prst="rect">
            <a:avLst/>
          </a:prstGeom>
          <a:noFill/>
          <a:ln/>
        </p:spPr>
        <p:txBody>
          <a:bodyPr wrap="square" lIns="0" tIns="0" rIns="0" bIns="0" rtlCol="0" anchor="ctr"/>
          <a:lstStyle/>
          <a:p>
            <a:pPr marL="0" indent="0" algn="ctr">
              <a:buNone/>
            </a:pPr>
            <a:r>
              <a:rPr lang="en-US" sz="3000" b="1" dirty="0">
                <a:solidFill>
                  <a:srgbClr val="0E9F6E"/>
                </a:solidFill>
                <a:latin typeface="Cambria" pitchFamily="34" charset="0"/>
                <a:ea typeface="Cambria" pitchFamily="34" charset="-122"/>
                <a:cs typeface="Cambria" pitchFamily="34" charset="-120"/>
              </a:rPr>
              <a:t>42.9–78.2%</a:t>
            </a:r>
            <a:endParaRPr lang="en-US" sz="3000" dirty="0"/>
          </a:p>
        </p:txBody>
      </p:sp>
      <p:sp>
        <p:nvSpPr>
          <p:cNvPr id="8" name="Text 5"/>
          <p:cNvSpPr/>
          <p:nvPr/>
        </p:nvSpPr>
        <p:spPr>
          <a:xfrm>
            <a:off x="3435858" y="2606040"/>
            <a:ext cx="2430018" cy="548640"/>
          </a:xfrm>
          <a:prstGeom prst="rect">
            <a:avLst/>
          </a:prstGeom>
          <a:noFill/>
          <a:ln/>
        </p:spPr>
        <p:txBody>
          <a:bodyPr wrap="square" lIns="0" tIns="0" rIns="0" bIns="0" rtlCol="0" anchor="t"/>
          <a:lstStyle/>
          <a:p>
            <a:pPr marL="0" indent="0" algn="ctr">
              <a:buNone/>
            </a:pPr>
            <a:r>
              <a:rPr lang="en-US" sz="1250" dirty="0">
                <a:solidFill>
                  <a:srgbClr val="6A7280"/>
                </a:solidFill>
                <a:latin typeface="Calibri" pitchFamily="34" charset="0"/>
                <a:ea typeface="Calibri" pitchFamily="34" charset="-122"/>
                <a:cs typeface="Calibri" pitchFamily="34" charset="-120"/>
              </a:rPr>
              <a:t>fewer captured kernel instances</a:t>
            </a:r>
            <a:endParaRPr lang="en-US" sz="1250" dirty="0"/>
          </a:p>
        </p:txBody>
      </p:sp>
      <p:sp>
        <p:nvSpPr>
          <p:cNvPr id="9" name="Text 6"/>
          <p:cNvSpPr/>
          <p:nvPr/>
        </p:nvSpPr>
        <p:spPr>
          <a:xfrm>
            <a:off x="6323076" y="1828800"/>
            <a:ext cx="2430018" cy="777240"/>
          </a:xfrm>
          <a:prstGeom prst="rect">
            <a:avLst/>
          </a:prstGeom>
          <a:noFill/>
          <a:ln/>
        </p:spPr>
        <p:txBody>
          <a:bodyPr wrap="square" lIns="0" tIns="0" rIns="0" bIns="0" rtlCol="0" anchor="ctr"/>
          <a:lstStyle/>
          <a:p>
            <a:pPr marL="0" indent="0" algn="ctr">
              <a:buNone/>
            </a:pPr>
            <a:r>
              <a:rPr lang="en-US" sz="3000" b="1" dirty="0">
                <a:solidFill>
                  <a:srgbClr val="20242C"/>
                </a:solidFill>
                <a:latin typeface="Cambria" pitchFamily="34" charset="0"/>
                <a:ea typeface="Cambria" pitchFamily="34" charset="-122"/>
                <a:cs typeface="Cambria" pitchFamily="34" charset="-120"/>
              </a:rPr>
              <a:t>≤ 5%</a:t>
            </a:r>
            <a:endParaRPr lang="en-US" sz="3000" dirty="0"/>
          </a:p>
        </p:txBody>
      </p:sp>
      <p:sp>
        <p:nvSpPr>
          <p:cNvPr id="10" name="Text 7"/>
          <p:cNvSpPr/>
          <p:nvPr/>
        </p:nvSpPr>
        <p:spPr>
          <a:xfrm>
            <a:off x="6323076" y="2606040"/>
            <a:ext cx="2430018" cy="548640"/>
          </a:xfrm>
          <a:prstGeom prst="rect">
            <a:avLst/>
          </a:prstGeom>
          <a:noFill/>
          <a:ln/>
        </p:spPr>
        <p:txBody>
          <a:bodyPr wrap="square" lIns="0" tIns="0" rIns="0" bIns="0" rtlCol="0" anchor="t"/>
          <a:lstStyle/>
          <a:p>
            <a:pPr marL="0" indent="0" algn="ctr">
              <a:buNone/>
            </a:pPr>
            <a:r>
              <a:rPr lang="en-US" sz="1250" dirty="0">
                <a:solidFill>
                  <a:srgbClr val="6A7280"/>
                </a:solidFill>
                <a:latin typeface="Calibri" pitchFamily="34" charset="0"/>
                <a:ea typeface="Calibri" pitchFamily="34" charset="-122"/>
                <a:cs typeface="Calibri" pitchFamily="34" charset="-120"/>
              </a:rPr>
              <a:t>p95-latency threshold — met in both perturbation scenarios</a:t>
            </a:r>
            <a:endParaRPr lang="en-US" sz="1250" dirty="0"/>
          </a:p>
        </p:txBody>
      </p:sp>
      <p:sp>
        <p:nvSpPr>
          <p:cNvPr id="11" name="Text 8"/>
          <p:cNvSpPr/>
          <p:nvPr/>
        </p:nvSpPr>
        <p:spPr>
          <a:xfrm>
            <a:off x="9210294" y="1828800"/>
            <a:ext cx="2430018" cy="777240"/>
          </a:xfrm>
          <a:prstGeom prst="rect">
            <a:avLst/>
          </a:prstGeom>
          <a:noFill/>
          <a:ln/>
        </p:spPr>
        <p:txBody>
          <a:bodyPr wrap="square" lIns="0" tIns="0" rIns="0" bIns="0" rtlCol="0" anchor="ctr"/>
          <a:lstStyle/>
          <a:p>
            <a:pPr marL="0" indent="0" algn="ctr">
              <a:buNone/>
            </a:pPr>
            <a:r>
              <a:rPr lang="en-US" sz="3000" b="1" dirty="0">
                <a:solidFill>
                  <a:srgbClr val="20242C"/>
                </a:solidFill>
                <a:latin typeface="Cambria" pitchFamily="34" charset="0"/>
                <a:ea typeface="Cambria" pitchFamily="34" charset="-122"/>
                <a:cs typeface="Cambria" pitchFamily="34" charset="-120"/>
              </a:rPr>
              <a:t>100%</a:t>
            </a:r>
            <a:endParaRPr lang="en-US" sz="3000" dirty="0"/>
          </a:p>
        </p:txBody>
      </p:sp>
      <p:sp>
        <p:nvSpPr>
          <p:cNvPr id="12" name="Text 9"/>
          <p:cNvSpPr/>
          <p:nvPr/>
        </p:nvSpPr>
        <p:spPr>
          <a:xfrm>
            <a:off x="9210294" y="2606040"/>
            <a:ext cx="2430018" cy="548640"/>
          </a:xfrm>
          <a:prstGeom prst="rect">
            <a:avLst/>
          </a:prstGeom>
          <a:noFill/>
          <a:ln/>
        </p:spPr>
        <p:txBody>
          <a:bodyPr wrap="square" lIns="0" tIns="0" rIns="0" bIns="0" rtlCol="0" anchor="t"/>
          <a:lstStyle/>
          <a:p>
            <a:pPr marL="0" indent="0" algn="ctr">
              <a:buNone/>
            </a:pPr>
            <a:r>
              <a:rPr lang="en-US" sz="1250" dirty="0">
                <a:solidFill>
                  <a:srgbClr val="6A7280"/>
                </a:solidFill>
                <a:latin typeface="Calibri" pitchFamily="34" charset="0"/>
                <a:ea typeface="Calibri" pitchFamily="34" charset="-122"/>
                <a:cs typeface="Calibri" pitchFamily="34" charset="-120"/>
              </a:rPr>
              <a:t>request success, all modes</a:t>
            </a:r>
            <a:endParaRPr lang="en-US" sz="1250" dirty="0"/>
          </a:p>
        </p:txBody>
      </p:sp>
      <p:sp>
        <p:nvSpPr>
          <p:cNvPr id="13" name="Text 10"/>
          <p:cNvSpPr/>
          <p:nvPr/>
        </p:nvSpPr>
        <p:spPr>
          <a:xfrm>
            <a:off x="548640" y="3749040"/>
            <a:ext cx="11091672" cy="1737360"/>
          </a:xfrm>
          <a:prstGeom prst="rect">
            <a:avLst/>
          </a:prstGeom>
          <a:noFill/>
          <a:ln/>
        </p:spPr>
        <p:txBody>
          <a:bodyPr wrap="square" lIns="0" tIns="0" rIns="0" bIns="0" rtlCol="0" anchor="t"/>
          <a:lstStyle/>
          <a:p>
            <a:pPr marL="152400" indent="-152400">
              <a:lnSpc>
                <a:spcPct val="108000"/>
              </a:lnSpc>
              <a:spcAft>
                <a:spcPts val="1200"/>
              </a:spcAft>
              <a:buSzPct val="100000"/>
              <a:buChar char="•"/>
            </a:pPr>
            <a:r>
              <a:rPr lang="en-US" sz="1450" dirty="0">
                <a:solidFill>
                  <a:srgbClr val="20242C"/>
                </a:solidFill>
                <a:latin typeface="Calibri" pitchFamily="34" charset="0"/>
                <a:ea typeface="Calibri" pitchFamily="34" charset="-122"/>
                <a:cs typeface="Calibri" pitchFamily="34" charset="-120"/>
              </a:rPr>
              <a:t>Dedicated perturbation runs compare cheap-metrics mode vs. no-profiler mode, with run order randomized.</a:t>
            </a:r>
            <a:endParaRPr lang="en-US" sz="1450" dirty="0"/>
          </a:p>
          <a:p>
            <a:pPr marL="152400" indent="-152400">
              <a:lnSpc>
                <a:spcPct val="108000"/>
              </a:lnSpc>
              <a:spcAft>
                <a:spcPts val="1200"/>
              </a:spcAft>
              <a:buSzPct val="100000"/>
              <a:buChar char="•"/>
            </a:pPr>
            <a:r>
              <a:rPr lang="en-US" sz="1450" dirty="0">
                <a:solidFill>
                  <a:srgbClr val="20242C"/>
                </a:solidFill>
                <a:latin typeface="Calibri" pitchFamily="34" charset="0"/>
                <a:ea typeface="Calibri" pitchFamily="34" charset="-122"/>
                <a:cs typeface="Calibri" pitchFamily="34" charset="-120"/>
              </a:rPr>
              <a:t>queue_pressure: p95 −3.6% (95% CI ±6.3 pts);  healthy: +0.6% (±1.9 pts) even the worst-case upper bound (+2.7%) clears the 5% threshold.</a:t>
            </a:r>
            <a:endParaRPr lang="en-US" sz="1450" dirty="0"/>
          </a:p>
          <a:p>
            <a:pPr marL="152400" indent="-152400">
              <a:lnSpc>
                <a:spcPct val="108000"/>
              </a:lnSpc>
              <a:spcAft>
                <a:spcPts val="1200"/>
              </a:spcAft>
              <a:buSzPct val="100000"/>
              <a:buChar char="•"/>
            </a:pPr>
            <a:r>
              <a:rPr lang="en-US" sz="1450" dirty="0">
                <a:solidFill>
                  <a:srgbClr val="20242C"/>
                </a:solidFill>
                <a:latin typeface="Calibri" pitchFamily="34" charset="0"/>
                <a:ea typeface="Calibri" pitchFamily="34" charset="-122"/>
                <a:cs typeface="Calibri" pitchFamily="34" charset="-120"/>
              </a:rPr>
              <a:t>Read as “no measurable regression in these runs,” not proof of zero overhead the intervals are wide at these repetition counts.</a:t>
            </a:r>
            <a:endParaRPr lang="en-US" sz="1450" dirty="0"/>
          </a:p>
        </p:txBody>
      </p:sp>
      <p:sp>
        <p:nvSpPr>
          <p:cNvPr id="14" name="Shape 11"/>
          <p:cNvSpPr/>
          <p:nvPr/>
        </p:nvSpPr>
        <p:spPr>
          <a:xfrm>
            <a:off x="548640" y="5779008"/>
            <a:ext cx="11091672" cy="566928"/>
          </a:xfrm>
          <a:prstGeom prst="roundRect">
            <a:avLst>
              <a:gd name="adj" fmla="val 12903"/>
            </a:avLst>
          </a:prstGeom>
          <a:solidFill>
            <a:srgbClr val="E5F5EF"/>
          </a:solidFill>
          <a:ln/>
        </p:spPr>
        <p:txBody>
          <a:bodyPr/>
          <a:lstStyle/>
          <a:p>
            <a:endParaRPr lang="en-US"/>
          </a:p>
        </p:txBody>
      </p:sp>
      <p:sp>
        <p:nvSpPr>
          <p:cNvPr id="15" name="Text 12"/>
          <p:cNvSpPr/>
          <p:nvPr/>
        </p:nvSpPr>
        <p:spPr>
          <a:xfrm>
            <a:off x="777240" y="5779008"/>
            <a:ext cx="10634472" cy="566928"/>
          </a:xfrm>
          <a:prstGeom prst="rect">
            <a:avLst/>
          </a:prstGeom>
          <a:noFill/>
          <a:ln/>
        </p:spPr>
        <p:txBody>
          <a:bodyPr wrap="square" lIns="0" tIns="0" rIns="0" bIns="0" rtlCol="0" anchor="ctr"/>
          <a:lstStyle/>
          <a:p>
            <a:pPr marL="0" indent="0">
              <a:buNone/>
            </a:pPr>
            <a:r>
              <a:rPr lang="en-US" sz="1400" b="1" dirty="0">
                <a:solidFill>
                  <a:srgbClr val="0B7A55"/>
                </a:solidFill>
                <a:latin typeface="Calibri" pitchFamily="34" charset="0"/>
                <a:ea typeface="Calibri" pitchFamily="34" charset="-122"/>
                <a:cs typeface="Calibri" pitchFamily="34" charset="-120"/>
              </a:rPr>
              <a:t>Cheap always-on monitoring is effectively free; the expensive part is exactly what the controller turns off early.</a:t>
            </a:r>
            <a:endParaRPr lang="en-US" sz="1400" dirty="0"/>
          </a:p>
        </p:txBody>
      </p:sp>
      <p:sp>
        <p:nvSpPr>
          <p:cNvPr id="16" name="Text 13"/>
          <p:cNvSpPr/>
          <p:nvPr/>
        </p:nvSpPr>
        <p:spPr>
          <a:xfrm>
            <a:off x="548640" y="6473952"/>
            <a:ext cx="6858000" cy="274320"/>
          </a:xfrm>
          <a:prstGeom prst="rect">
            <a:avLst/>
          </a:prstGeom>
          <a:noFill/>
          <a:ln/>
        </p:spPr>
        <p:txBody>
          <a:bodyPr wrap="square" lIns="0" tIns="0" rIns="0" bIns="0" rtlCol="0" anchor="ctr"/>
          <a:lstStyle/>
          <a:p>
            <a:pPr marL="0" indent="0">
              <a:buNone/>
            </a:pPr>
            <a:r>
              <a:rPr lang="en-US" sz="900" dirty="0">
                <a:solidFill>
                  <a:srgbClr val="6A7280"/>
                </a:solidFill>
                <a:latin typeface="Calibri" pitchFamily="34" charset="0"/>
                <a:ea typeface="Calibri" pitchFamily="34" charset="-122"/>
                <a:cs typeface="Calibri" pitchFamily="34" charset="-120"/>
              </a:rPr>
              <a:t>Stop When Stable — Adaptive Trace Collection for Modern Software Systems</a:t>
            </a:r>
            <a:endParaRPr lang="en-US" sz="900" dirty="0"/>
          </a:p>
        </p:txBody>
      </p:sp>
      <p:sp>
        <p:nvSpPr>
          <p:cNvPr id="17" name="Text 14"/>
          <p:cNvSpPr/>
          <p:nvPr/>
        </p:nvSpPr>
        <p:spPr>
          <a:xfrm>
            <a:off x="11091672" y="6473952"/>
            <a:ext cx="548640" cy="274320"/>
          </a:xfrm>
          <a:prstGeom prst="rect">
            <a:avLst/>
          </a:prstGeom>
          <a:noFill/>
          <a:ln/>
        </p:spPr>
        <p:txBody>
          <a:bodyPr wrap="square" lIns="0" tIns="0" rIns="0" bIns="0" rtlCol="0" anchor="ctr"/>
          <a:lstStyle/>
          <a:p>
            <a:pPr marL="0" indent="0" algn="r">
              <a:buNone/>
            </a:pPr>
            <a:r>
              <a:rPr lang="en-US" sz="900" dirty="0">
                <a:solidFill>
                  <a:srgbClr val="6A7280"/>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3" name="Text 0"/>
          <p:cNvSpPr/>
          <p:nvPr/>
        </p:nvSpPr>
        <p:spPr>
          <a:xfrm>
            <a:off x="548640" y="384048"/>
            <a:ext cx="11091672" cy="274320"/>
          </a:xfrm>
          <a:prstGeom prst="rect">
            <a:avLst/>
          </a:prstGeom>
          <a:noFill/>
          <a:ln/>
        </p:spPr>
        <p:txBody>
          <a:bodyPr wrap="square" lIns="0" tIns="0" rIns="0" bIns="0" rtlCol="0" anchor="ctr"/>
          <a:lstStyle/>
          <a:p>
            <a:pPr marL="0" indent="0">
              <a:buNone/>
            </a:pPr>
            <a:r>
              <a:rPr lang="en-US" sz="1200" b="1" kern="0" spc="200" dirty="0">
                <a:solidFill>
                  <a:srgbClr val="0E9F6E"/>
                </a:solidFill>
                <a:latin typeface="Calibri" pitchFamily="34" charset="0"/>
                <a:ea typeface="Calibri" pitchFamily="34" charset="-122"/>
                <a:cs typeface="Calibri" pitchFamily="34" charset="-120"/>
              </a:rPr>
              <a:t>RQ4 · STOPPING POLICIES</a:t>
            </a:r>
            <a:endParaRPr lang="en-US" sz="1200" dirty="0"/>
          </a:p>
        </p:txBody>
      </p:sp>
      <p:sp>
        <p:nvSpPr>
          <p:cNvPr id="4" name="Text 1"/>
          <p:cNvSpPr/>
          <p:nvPr/>
        </p:nvSpPr>
        <p:spPr>
          <a:xfrm>
            <a:off x="548640" y="658368"/>
            <a:ext cx="11091672" cy="640080"/>
          </a:xfrm>
          <a:prstGeom prst="rect">
            <a:avLst/>
          </a:prstGeom>
          <a:noFill/>
          <a:ln/>
        </p:spPr>
        <p:txBody>
          <a:bodyPr wrap="square" lIns="0" tIns="0" rIns="0" bIns="0" rtlCol="0" anchor="ctr"/>
          <a:lstStyle/>
          <a:p>
            <a:pPr marL="0" indent="0">
              <a:buNone/>
            </a:pPr>
            <a:r>
              <a:rPr lang="en-US" sz="3200" b="1" dirty="0">
                <a:solidFill>
                  <a:srgbClr val="20242C"/>
                </a:solidFill>
                <a:latin typeface="Cambria" pitchFamily="34" charset="0"/>
                <a:ea typeface="Cambria" pitchFamily="34" charset="-122"/>
                <a:cs typeface="Cambria" pitchFamily="34" charset="-120"/>
              </a:rPr>
              <a:t>Six Policies, From Aggressive to Conservative</a:t>
            </a:r>
            <a:endParaRPr lang="en-US" sz="3200" dirty="0"/>
          </a:p>
        </p:txBody>
      </p:sp>
      <p:sp>
        <p:nvSpPr>
          <p:cNvPr id="5" name="Shape 2"/>
          <p:cNvSpPr/>
          <p:nvPr/>
        </p:nvSpPr>
        <p:spPr>
          <a:xfrm>
            <a:off x="548640" y="1691640"/>
            <a:ext cx="3392424" cy="1783080"/>
          </a:xfrm>
          <a:prstGeom prst="roundRect">
            <a:avLst>
              <a:gd name="adj" fmla="val 5128"/>
            </a:avLst>
          </a:prstGeom>
          <a:solidFill>
            <a:srgbClr val="F9E9E9"/>
          </a:solidFill>
          <a:ln/>
        </p:spPr>
        <p:txBody>
          <a:bodyPr/>
          <a:lstStyle/>
          <a:p>
            <a:endParaRPr lang="en-US"/>
          </a:p>
        </p:txBody>
      </p:sp>
      <p:sp>
        <p:nvSpPr>
          <p:cNvPr id="6" name="Text 3"/>
          <p:cNvSpPr/>
          <p:nvPr/>
        </p:nvSpPr>
        <p:spPr>
          <a:xfrm>
            <a:off x="777240" y="1828800"/>
            <a:ext cx="1188720" cy="457200"/>
          </a:xfrm>
          <a:prstGeom prst="rect">
            <a:avLst/>
          </a:prstGeom>
          <a:noFill/>
          <a:ln/>
        </p:spPr>
        <p:txBody>
          <a:bodyPr wrap="square" lIns="0" tIns="0" rIns="0" bIns="0" rtlCol="0" anchor="ctr"/>
          <a:lstStyle/>
          <a:p>
            <a:pPr marL="0" indent="0">
              <a:buNone/>
            </a:pPr>
            <a:r>
              <a:rPr lang="en-US" sz="2400" b="1" dirty="0">
                <a:solidFill>
                  <a:srgbClr val="C94A4A"/>
                </a:solidFill>
                <a:latin typeface="Cambria" pitchFamily="34" charset="0"/>
                <a:ea typeface="Cambria" pitchFamily="34" charset="-122"/>
                <a:cs typeface="Cambria" pitchFamily="34" charset="-120"/>
              </a:rPr>
              <a:t>FB</a:t>
            </a:r>
            <a:endParaRPr lang="en-US" sz="2400" dirty="0"/>
          </a:p>
        </p:txBody>
      </p:sp>
      <p:sp>
        <p:nvSpPr>
          <p:cNvPr id="7" name="Text 4"/>
          <p:cNvSpPr/>
          <p:nvPr/>
        </p:nvSpPr>
        <p:spPr>
          <a:xfrm>
            <a:off x="777240" y="2286000"/>
            <a:ext cx="2935224" cy="320040"/>
          </a:xfrm>
          <a:prstGeom prst="rect">
            <a:avLst/>
          </a:prstGeom>
          <a:noFill/>
          <a:ln/>
        </p:spPr>
        <p:txBody>
          <a:bodyPr wrap="square" lIns="0" tIns="0" rIns="0" bIns="0" rtlCol="0" anchor="ctr"/>
          <a:lstStyle/>
          <a:p>
            <a:pPr marL="0" indent="0">
              <a:buNone/>
            </a:pPr>
            <a:r>
              <a:rPr lang="en-US" sz="1400" b="1" dirty="0">
                <a:solidFill>
                  <a:srgbClr val="20242C"/>
                </a:solidFill>
                <a:latin typeface="Calibri" pitchFamily="34" charset="0"/>
                <a:ea typeface="Calibri" pitchFamily="34" charset="-122"/>
                <a:cs typeface="Calibri" pitchFamily="34" charset="-120"/>
              </a:rPr>
              <a:t>Fixed Burst</a:t>
            </a:r>
            <a:endParaRPr lang="en-US" sz="1400" dirty="0"/>
          </a:p>
        </p:txBody>
      </p:sp>
      <p:sp>
        <p:nvSpPr>
          <p:cNvPr id="8" name="Text 5"/>
          <p:cNvSpPr/>
          <p:nvPr/>
        </p:nvSpPr>
        <p:spPr>
          <a:xfrm>
            <a:off x="777240" y="2606040"/>
            <a:ext cx="2935224" cy="502920"/>
          </a:xfrm>
          <a:prstGeom prst="rect">
            <a:avLst/>
          </a:prstGeom>
          <a:noFill/>
          <a:ln/>
        </p:spPr>
        <p:txBody>
          <a:bodyPr wrap="square" lIns="0" tIns="0" rIns="0" bIns="0" rtlCol="0" anchor="ctr"/>
          <a:lstStyle/>
          <a:p>
            <a:pPr marL="0" indent="0">
              <a:buNone/>
            </a:pPr>
            <a:r>
              <a:rPr lang="en-US" sz="1200" dirty="0">
                <a:solidFill>
                  <a:srgbClr val="20242C"/>
                </a:solidFill>
                <a:latin typeface="Calibri" pitchFamily="34" charset="0"/>
                <a:ea typeface="Calibri" pitchFamily="34" charset="-122"/>
                <a:cs typeface="Calibri" pitchFamily="34" charset="-120"/>
              </a:rPr>
              <a:t>one burst, then stop</a:t>
            </a:r>
            <a:endParaRPr lang="en-US" sz="1200" dirty="0"/>
          </a:p>
        </p:txBody>
      </p:sp>
      <p:sp>
        <p:nvSpPr>
          <p:cNvPr id="9" name="Text 6"/>
          <p:cNvSpPr/>
          <p:nvPr/>
        </p:nvSpPr>
        <p:spPr>
          <a:xfrm>
            <a:off x="777240" y="3063240"/>
            <a:ext cx="2935224" cy="320040"/>
          </a:xfrm>
          <a:prstGeom prst="rect">
            <a:avLst/>
          </a:prstGeom>
          <a:noFill/>
          <a:ln/>
        </p:spPr>
        <p:txBody>
          <a:bodyPr wrap="square" lIns="0" tIns="0" rIns="0" bIns="0" rtlCol="0" anchor="ctr"/>
          <a:lstStyle/>
          <a:p>
            <a:pPr marL="0" indent="0">
              <a:buNone/>
            </a:pPr>
            <a:r>
              <a:rPr lang="en-US" sz="1150" i="1" dirty="0">
                <a:solidFill>
                  <a:srgbClr val="C94A4A"/>
                </a:solidFill>
                <a:latin typeface="Calibri" pitchFamily="34" charset="0"/>
                <a:ea typeface="Calibri" pitchFamily="34" charset="-122"/>
                <a:cs typeface="Calibri" pitchFamily="34" charset="-120"/>
              </a:rPr>
              <a:t>cheapest — brittle</a:t>
            </a:r>
            <a:endParaRPr lang="en-US" sz="1150" dirty="0"/>
          </a:p>
        </p:txBody>
      </p:sp>
      <p:sp>
        <p:nvSpPr>
          <p:cNvPr id="10" name="Shape 7"/>
          <p:cNvSpPr/>
          <p:nvPr/>
        </p:nvSpPr>
        <p:spPr>
          <a:xfrm>
            <a:off x="4398264" y="1691640"/>
            <a:ext cx="3392424" cy="1783080"/>
          </a:xfrm>
          <a:prstGeom prst="roundRect">
            <a:avLst>
              <a:gd name="adj" fmla="val 5128"/>
            </a:avLst>
          </a:prstGeom>
          <a:solidFill>
            <a:srgbClr val="FBF1E2"/>
          </a:solidFill>
          <a:ln/>
        </p:spPr>
        <p:txBody>
          <a:bodyPr/>
          <a:lstStyle/>
          <a:p>
            <a:endParaRPr lang="en-US"/>
          </a:p>
        </p:txBody>
      </p:sp>
      <p:sp>
        <p:nvSpPr>
          <p:cNvPr id="11" name="Text 8"/>
          <p:cNvSpPr/>
          <p:nvPr/>
        </p:nvSpPr>
        <p:spPr>
          <a:xfrm>
            <a:off x="4626864" y="1828800"/>
            <a:ext cx="1188720" cy="457200"/>
          </a:xfrm>
          <a:prstGeom prst="rect">
            <a:avLst/>
          </a:prstGeom>
          <a:noFill/>
          <a:ln/>
        </p:spPr>
        <p:txBody>
          <a:bodyPr wrap="square" lIns="0" tIns="0" rIns="0" bIns="0" rtlCol="0" anchor="ctr"/>
          <a:lstStyle/>
          <a:p>
            <a:pPr marL="0" indent="0">
              <a:buNone/>
            </a:pPr>
            <a:r>
              <a:rPr lang="en-US" sz="2400" b="1" dirty="0">
                <a:solidFill>
                  <a:srgbClr val="C97A0A"/>
                </a:solidFill>
                <a:latin typeface="Cambria" pitchFamily="34" charset="0"/>
                <a:ea typeface="Cambria" pitchFamily="34" charset="-122"/>
                <a:cs typeface="Cambria" pitchFamily="34" charset="-120"/>
              </a:rPr>
              <a:t>RFB</a:t>
            </a:r>
            <a:endParaRPr lang="en-US" sz="2400" dirty="0"/>
          </a:p>
        </p:txBody>
      </p:sp>
      <p:sp>
        <p:nvSpPr>
          <p:cNvPr id="12" name="Text 9"/>
          <p:cNvSpPr/>
          <p:nvPr/>
        </p:nvSpPr>
        <p:spPr>
          <a:xfrm>
            <a:off x="4626864" y="2286000"/>
            <a:ext cx="2935224" cy="320040"/>
          </a:xfrm>
          <a:prstGeom prst="rect">
            <a:avLst/>
          </a:prstGeom>
          <a:noFill/>
          <a:ln/>
        </p:spPr>
        <p:txBody>
          <a:bodyPr wrap="square" lIns="0" tIns="0" rIns="0" bIns="0" rtlCol="0" anchor="ctr"/>
          <a:lstStyle/>
          <a:p>
            <a:pPr marL="0" indent="0">
              <a:buNone/>
            </a:pPr>
            <a:r>
              <a:rPr lang="en-US" sz="1400" b="1" dirty="0">
                <a:solidFill>
                  <a:srgbClr val="20242C"/>
                </a:solidFill>
                <a:latin typeface="Calibri" pitchFamily="34" charset="0"/>
                <a:ea typeface="Calibri" pitchFamily="34" charset="-122"/>
                <a:cs typeface="Calibri" pitchFamily="34" charset="-120"/>
              </a:rPr>
              <a:t>Repeated Fixed Burst</a:t>
            </a:r>
            <a:endParaRPr lang="en-US" sz="1400" dirty="0"/>
          </a:p>
        </p:txBody>
      </p:sp>
      <p:sp>
        <p:nvSpPr>
          <p:cNvPr id="13" name="Text 10"/>
          <p:cNvSpPr/>
          <p:nvPr/>
        </p:nvSpPr>
        <p:spPr>
          <a:xfrm>
            <a:off x="4626864" y="2606040"/>
            <a:ext cx="2935224" cy="502920"/>
          </a:xfrm>
          <a:prstGeom prst="rect">
            <a:avLst/>
          </a:prstGeom>
          <a:noFill/>
          <a:ln/>
        </p:spPr>
        <p:txBody>
          <a:bodyPr wrap="square" lIns="0" tIns="0" rIns="0" bIns="0" rtlCol="0" anchor="ctr"/>
          <a:lstStyle/>
          <a:p>
            <a:pPr marL="0" indent="0">
              <a:buNone/>
            </a:pPr>
            <a:r>
              <a:rPr lang="en-US" sz="1200" dirty="0">
                <a:solidFill>
                  <a:srgbClr val="20242C"/>
                </a:solidFill>
                <a:latin typeface="Calibri" pitchFamily="34" charset="0"/>
                <a:ea typeface="Calibri" pitchFamily="34" charset="-122"/>
                <a:cs typeface="Calibri" pitchFamily="34" charset="-120"/>
              </a:rPr>
              <a:t>N = 3 bursts, evidence-blind</a:t>
            </a:r>
            <a:endParaRPr lang="en-US" sz="1200" dirty="0"/>
          </a:p>
        </p:txBody>
      </p:sp>
      <p:sp>
        <p:nvSpPr>
          <p:cNvPr id="14" name="Text 11"/>
          <p:cNvSpPr/>
          <p:nvPr/>
        </p:nvSpPr>
        <p:spPr>
          <a:xfrm>
            <a:off x="4626864" y="3063240"/>
            <a:ext cx="2935224" cy="320040"/>
          </a:xfrm>
          <a:prstGeom prst="rect">
            <a:avLst/>
          </a:prstGeom>
          <a:noFill/>
          <a:ln/>
        </p:spPr>
        <p:txBody>
          <a:bodyPr wrap="square" lIns="0" tIns="0" rIns="0" bIns="0" rtlCol="0" anchor="ctr"/>
          <a:lstStyle/>
          <a:p>
            <a:pPr marL="0" indent="0">
              <a:buNone/>
            </a:pPr>
            <a:r>
              <a:rPr lang="en-US" sz="1150" i="1" dirty="0">
                <a:solidFill>
                  <a:srgbClr val="C97A0A"/>
                </a:solidFill>
                <a:latin typeface="Calibri" pitchFamily="34" charset="0"/>
                <a:ea typeface="Calibri" pitchFamily="34" charset="-122"/>
                <a:cs typeface="Calibri" pitchFamily="34" charset="-120"/>
              </a:rPr>
              <a:t>fixed-cost baseline</a:t>
            </a:r>
            <a:endParaRPr lang="en-US" sz="1150" dirty="0"/>
          </a:p>
        </p:txBody>
      </p:sp>
      <p:sp>
        <p:nvSpPr>
          <p:cNvPr id="15" name="Shape 12"/>
          <p:cNvSpPr/>
          <p:nvPr/>
        </p:nvSpPr>
        <p:spPr>
          <a:xfrm>
            <a:off x="8247888" y="1691640"/>
            <a:ext cx="3392424" cy="1783080"/>
          </a:xfrm>
          <a:prstGeom prst="roundRect">
            <a:avLst>
              <a:gd name="adj" fmla="val 5128"/>
            </a:avLst>
          </a:prstGeom>
          <a:solidFill>
            <a:srgbClr val="FBF1E2"/>
          </a:solidFill>
          <a:ln/>
        </p:spPr>
        <p:txBody>
          <a:bodyPr/>
          <a:lstStyle/>
          <a:p>
            <a:endParaRPr lang="en-US"/>
          </a:p>
        </p:txBody>
      </p:sp>
      <p:sp>
        <p:nvSpPr>
          <p:cNvPr id="16" name="Text 13"/>
          <p:cNvSpPr/>
          <p:nvPr/>
        </p:nvSpPr>
        <p:spPr>
          <a:xfrm>
            <a:off x="8476488" y="1828800"/>
            <a:ext cx="1188720" cy="457200"/>
          </a:xfrm>
          <a:prstGeom prst="rect">
            <a:avLst/>
          </a:prstGeom>
          <a:noFill/>
          <a:ln/>
        </p:spPr>
        <p:txBody>
          <a:bodyPr wrap="square" lIns="0" tIns="0" rIns="0" bIns="0" rtlCol="0" anchor="ctr"/>
          <a:lstStyle/>
          <a:p>
            <a:pPr marL="0" indent="0">
              <a:buNone/>
            </a:pPr>
            <a:r>
              <a:rPr lang="en-US" sz="2400" b="1" dirty="0">
                <a:solidFill>
                  <a:srgbClr val="C97A0A"/>
                </a:solidFill>
                <a:latin typeface="Cambria" pitchFamily="34" charset="0"/>
                <a:ea typeface="Cambria" pitchFamily="34" charset="-122"/>
                <a:cs typeface="Cambria" pitchFamily="34" charset="-120"/>
              </a:rPr>
              <a:t>MU</a:t>
            </a:r>
            <a:endParaRPr lang="en-US" sz="2400" dirty="0"/>
          </a:p>
        </p:txBody>
      </p:sp>
      <p:sp>
        <p:nvSpPr>
          <p:cNvPr id="17" name="Text 14"/>
          <p:cNvSpPr/>
          <p:nvPr/>
        </p:nvSpPr>
        <p:spPr>
          <a:xfrm>
            <a:off x="8476488" y="2286000"/>
            <a:ext cx="2935224" cy="320040"/>
          </a:xfrm>
          <a:prstGeom prst="rect">
            <a:avLst/>
          </a:prstGeom>
          <a:noFill/>
          <a:ln/>
        </p:spPr>
        <p:txBody>
          <a:bodyPr wrap="square" lIns="0" tIns="0" rIns="0" bIns="0" rtlCol="0" anchor="ctr"/>
          <a:lstStyle/>
          <a:p>
            <a:pPr marL="0" indent="0">
              <a:buNone/>
            </a:pPr>
            <a:r>
              <a:rPr lang="en-US" sz="1400" b="1" dirty="0">
                <a:solidFill>
                  <a:srgbClr val="20242C"/>
                </a:solidFill>
                <a:latin typeface="Calibri" pitchFamily="34" charset="0"/>
                <a:ea typeface="Calibri" pitchFamily="34" charset="-122"/>
                <a:cs typeface="Calibri" pitchFamily="34" charset="-120"/>
              </a:rPr>
              <a:t>Marginal Utility</a:t>
            </a:r>
            <a:endParaRPr lang="en-US" sz="1400" dirty="0"/>
          </a:p>
        </p:txBody>
      </p:sp>
      <p:sp>
        <p:nvSpPr>
          <p:cNvPr id="18" name="Text 15"/>
          <p:cNvSpPr/>
          <p:nvPr/>
        </p:nvSpPr>
        <p:spPr>
          <a:xfrm>
            <a:off x="8476488" y="2606040"/>
            <a:ext cx="2935224" cy="502920"/>
          </a:xfrm>
          <a:prstGeom prst="rect">
            <a:avLst/>
          </a:prstGeom>
          <a:noFill/>
          <a:ln/>
        </p:spPr>
        <p:txBody>
          <a:bodyPr wrap="square" lIns="0" tIns="0" rIns="0" bIns="0" rtlCol="0" anchor="ctr"/>
          <a:lstStyle/>
          <a:p>
            <a:pPr marL="0" indent="0">
              <a:buNone/>
            </a:pPr>
            <a:r>
              <a:rPr lang="en-US" sz="1200" dirty="0">
                <a:solidFill>
                  <a:srgbClr val="20242C"/>
                </a:solidFill>
                <a:latin typeface="Calibri" pitchFamily="34" charset="0"/>
                <a:ea typeface="Calibri" pitchFamily="34" charset="-122"/>
                <a:cs typeface="Calibri" pitchFamily="34" charset="-120"/>
              </a:rPr>
              <a:t>stop when new label repeats previous</a:t>
            </a:r>
            <a:endParaRPr lang="en-US" sz="1200" dirty="0"/>
          </a:p>
        </p:txBody>
      </p:sp>
      <p:sp>
        <p:nvSpPr>
          <p:cNvPr id="19" name="Text 16"/>
          <p:cNvSpPr/>
          <p:nvPr/>
        </p:nvSpPr>
        <p:spPr>
          <a:xfrm>
            <a:off x="8476488" y="3063240"/>
            <a:ext cx="2935224" cy="320040"/>
          </a:xfrm>
          <a:prstGeom prst="rect">
            <a:avLst/>
          </a:prstGeom>
          <a:noFill/>
          <a:ln/>
        </p:spPr>
        <p:txBody>
          <a:bodyPr wrap="square" lIns="0" tIns="0" rIns="0" bIns="0" rtlCol="0" anchor="ctr"/>
          <a:lstStyle/>
          <a:p>
            <a:pPr marL="0" indent="0">
              <a:buNone/>
            </a:pPr>
            <a:r>
              <a:rPr lang="en-US" sz="1150" i="1" dirty="0">
                <a:solidFill>
                  <a:srgbClr val="C97A0A"/>
                </a:solidFill>
                <a:latin typeface="Calibri" pitchFamily="34" charset="0"/>
                <a:ea typeface="Calibri" pitchFamily="34" charset="-122"/>
                <a:cs typeface="Calibri" pitchFamily="34" charset="-120"/>
              </a:rPr>
              <a:t>aggressive adaptive</a:t>
            </a:r>
            <a:endParaRPr lang="en-US" sz="1150" dirty="0"/>
          </a:p>
        </p:txBody>
      </p:sp>
      <p:sp>
        <p:nvSpPr>
          <p:cNvPr id="20" name="Shape 17"/>
          <p:cNvSpPr/>
          <p:nvPr/>
        </p:nvSpPr>
        <p:spPr>
          <a:xfrm>
            <a:off x="548640" y="3840480"/>
            <a:ext cx="3392424" cy="1783080"/>
          </a:xfrm>
          <a:prstGeom prst="roundRect">
            <a:avLst>
              <a:gd name="adj" fmla="val 5128"/>
            </a:avLst>
          </a:prstGeom>
          <a:solidFill>
            <a:srgbClr val="E5F5EF"/>
          </a:solidFill>
          <a:ln/>
        </p:spPr>
        <p:txBody>
          <a:bodyPr/>
          <a:lstStyle/>
          <a:p>
            <a:endParaRPr lang="en-US"/>
          </a:p>
        </p:txBody>
      </p:sp>
      <p:sp>
        <p:nvSpPr>
          <p:cNvPr id="21" name="Text 18"/>
          <p:cNvSpPr/>
          <p:nvPr/>
        </p:nvSpPr>
        <p:spPr>
          <a:xfrm>
            <a:off x="777240" y="3977640"/>
            <a:ext cx="1188720" cy="457200"/>
          </a:xfrm>
          <a:prstGeom prst="rect">
            <a:avLst/>
          </a:prstGeom>
          <a:noFill/>
          <a:ln/>
        </p:spPr>
        <p:txBody>
          <a:bodyPr wrap="square" lIns="0" tIns="0" rIns="0" bIns="0" rtlCol="0" anchor="ctr"/>
          <a:lstStyle/>
          <a:p>
            <a:pPr marL="0" indent="0">
              <a:buNone/>
            </a:pPr>
            <a:r>
              <a:rPr lang="en-US" sz="2400" b="1" dirty="0">
                <a:solidFill>
                  <a:srgbClr val="0E9F6E"/>
                </a:solidFill>
                <a:latin typeface="Cambria" pitchFamily="34" charset="0"/>
                <a:ea typeface="Cambria" pitchFamily="34" charset="-122"/>
                <a:cs typeface="Cambria" pitchFamily="34" charset="-120"/>
              </a:rPr>
              <a:t>SS</a:t>
            </a:r>
            <a:endParaRPr lang="en-US" sz="2400" dirty="0"/>
          </a:p>
        </p:txBody>
      </p:sp>
      <p:sp>
        <p:nvSpPr>
          <p:cNvPr id="22" name="Text 19"/>
          <p:cNvSpPr/>
          <p:nvPr/>
        </p:nvSpPr>
        <p:spPr>
          <a:xfrm>
            <a:off x="777240" y="4434840"/>
            <a:ext cx="2935224" cy="320040"/>
          </a:xfrm>
          <a:prstGeom prst="rect">
            <a:avLst/>
          </a:prstGeom>
          <a:noFill/>
          <a:ln/>
        </p:spPr>
        <p:txBody>
          <a:bodyPr wrap="square" lIns="0" tIns="0" rIns="0" bIns="0" rtlCol="0" anchor="ctr"/>
          <a:lstStyle/>
          <a:p>
            <a:pPr marL="0" indent="0">
              <a:buNone/>
            </a:pPr>
            <a:r>
              <a:rPr lang="en-US" sz="1400" b="1" dirty="0">
                <a:solidFill>
                  <a:srgbClr val="20242C"/>
                </a:solidFill>
                <a:latin typeface="Calibri" pitchFamily="34" charset="0"/>
                <a:ea typeface="Calibri" pitchFamily="34" charset="-122"/>
                <a:cs typeface="Calibri" pitchFamily="34" charset="-120"/>
              </a:rPr>
              <a:t>Stability Stop</a:t>
            </a:r>
            <a:endParaRPr lang="en-US" sz="1400" dirty="0"/>
          </a:p>
        </p:txBody>
      </p:sp>
      <p:sp>
        <p:nvSpPr>
          <p:cNvPr id="23" name="Text 20"/>
          <p:cNvSpPr/>
          <p:nvPr/>
        </p:nvSpPr>
        <p:spPr>
          <a:xfrm>
            <a:off x="777240" y="4754880"/>
            <a:ext cx="2935224" cy="502920"/>
          </a:xfrm>
          <a:prstGeom prst="rect">
            <a:avLst/>
          </a:prstGeom>
          <a:noFill/>
          <a:ln/>
        </p:spPr>
        <p:txBody>
          <a:bodyPr wrap="square" lIns="0" tIns="0" rIns="0" bIns="0" rtlCol="0" anchor="ctr"/>
          <a:lstStyle/>
          <a:p>
            <a:pPr marL="0" indent="0">
              <a:buNone/>
            </a:pPr>
            <a:r>
              <a:rPr lang="en-US" sz="1200" dirty="0">
                <a:solidFill>
                  <a:srgbClr val="20242C"/>
                </a:solidFill>
                <a:latin typeface="Calibri" pitchFamily="34" charset="0"/>
                <a:ea typeface="Calibri" pitchFamily="34" charset="-122"/>
                <a:cs typeface="Calibri" pitchFamily="34" charset="-120"/>
              </a:rPr>
              <a:t>label unchanged for K = 2 windows</a:t>
            </a:r>
            <a:endParaRPr lang="en-US" sz="1200" dirty="0"/>
          </a:p>
        </p:txBody>
      </p:sp>
      <p:sp>
        <p:nvSpPr>
          <p:cNvPr id="24" name="Text 21"/>
          <p:cNvSpPr/>
          <p:nvPr/>
        </p:nvSpPr>
        <p:spPr>
          <a:xfrm>
            <a:off x="777240" y="5212080"/>
            <a:ext cx="2935224" cy="320040"/>
          </a:xfrm>
          <a:prstGeom prst="rect">
            <a:avLst/>
          </a:prstGeom>
          <a:noFill/>
          <a:ln/>
        </p:spPr>
        <p:txBody>
          <a:bodyPr wrap="square" lIns="0" tIns="0" rIns="0" bIns="0" rtlCol="0" anchor="ctr"/>
          <a:lstStyle/>
          <a:p>
            <a:pPr marL="0" indent="0">
              <a:buNone/>
            </a:pPr>
            <a:r>
              <a:rPr lang="en-US" sz="1150" i="1" dirty="0">
                <a:solidFill>
                  <a:srgbClr val="0E9F6E"/>
                </a:solidFill>
                <a:latin typeface="Calibri" pitchFamily="34" charset="0"/>
                <a:ea typeface="Calibri" pitchFamily="34" charset="-122"/>
                <a:cs typeface="Calibri" pitchFamily="34" charset="-120"/>
              </a:rPr>
              <a:t>budget-aware (live default)</a:t>
            </a:r>
            <a:endParaRPr lang="en-US" sz="1150" dirty="0"/>
          </a:p>
        </p:txBody>
      </p:sp>
      <p:sp>
        <p:nvSpPr>
          <p:cNvPr id="25" name="Shape 22"/>
          <p:cNvSpPr/>
          <p:nvPr/>
        </p:nvSpPr>
        <p:spPr>
          <a:xfrm>
            <a:off x="4398264" y="3840480"/>
            <a:ext cx="3392424" cy="1783080"/>
          </a:xfrm>
          <a:prstGeom prst="roundRect">
            <a:avLst>
              <a:gd name="adj" fmla="val 5128"/>
            </a:avLst>
          </a:prstGeom>
          <a:solidFill>
            <a:srgbClr val="E5F5EF"/>
          </a:solidFill>
          <a:ln/>
        </p:spPr>
        <p:txBody>
          <a:bodyPr/>
          <a:lstStyle/>
          <a:p>
            <a:endParaRPr lang="en-US"/>
          </a:p>
        </p:txBody>
      </p:sp>
      <p:sp>
        <p:nvSpPr>
          <p:cNvPr id="26" name="Text 23"/>
          <p:cNvSpPr/>
          <p:nvPr/>
        </p:nvSpPr>
        <p:spPr>
          <a:xfrm>
            <a:off x="4626864" y="3977640"/>
            <a:ext cx="1188720" cy="457200"/>
          </a:xfrm>
          <a:prstGeom prst="rect">
            <a:avLst/>
          </a:prstGeom>
          <a:noFill/>
          <a:ln/>
        </p:spPr>
        <p:txBody>
          <a:bodyPr wrap="square" lIns="0" tIns="0" rIns="0" bIns="0" rtlCol="0" anchor="ctr"/>
          <a:lstStyle/>
          <a:p>
            <a:pPr marL="0" indent="0">
              <a:buNone/>
            </a:pPr>
            <a:r>
              <a:rPr lang="en-US" sz="2400" b="1" dirty="0">
                <a:solidFill>
                  <a:srgbClr val="0E9F6E"/>
                </a:solidFill>
                <a:latin typeface="Cambria" pitchFamily="34" charset="0"/>
                <a:ea typeface="Cambria" pitchFamily="34" charset="-122"/>
                <a:cs typeface="Cambria" pitchFamily="34" charset="-120"/>
              </a:rPr>
              <a:t>CR</a:t>
            </a:r>
            <a:endParaRPr lang="en-US" sz="2400" dirty="0"/>
          </a:p>
        </p:txBody>
      </p:sp>
      <p:sp>
        <p:nvSpPr>
          <p:cNvPr id="27" name="Text 24"/>
          <p:cNvSpPr/>
          <p:nvPr/>
        </p:nvSpPr>
        <p:spPr>
          <a:xfrm>
            <a:off x="4626864" y="4434840"/>
            <a:ext cx="2935224" cy="320040"/>
          </a:xfrm>
          <a:prstGeom prst="rect">
            <a:avLst/>
          </a:prstGeom>
          <a:noFill/>
          <a:ln/>
        </p:spPr>
        <p:txBody>
          <a:bodyPr wrap="square" lIns="0" tIns="0" rIns="0" bIns="0" rtlCol="0" anchor="ctr"/>
          <a:lstStyle/>
          <a:p>
            <a:pPr marL="0" indent="0">
              <a:buNone/>
            </a:pPr>
            <a:r>
              <a:rPr lang="en-US" sz="1400" b="1" dirty="0">
                <a:solidFill>
                  <a:srgbClr val="20242C"/>
                </a:solidFill>
                <a:latin typeface="Calibri" pitchFamily="34" charset="0"/>
                <a:ea typeface="Calibri" pitchFamily="34" charset="-122"/>
                <a:cs typeface="Calibri" pitchFamily="34" charset="-120"/>
              </a:rPr>
              <a:t>Counter-Recovery</a:t>
            </a:r>
            <a:endParaRPr lang="en-US" sz="1400" dirty="0"/>
          </a:p>
        </p:txBody>
      </p:sp>
      <p:sp>
        <p:nvSpPr>
          <p:cNvPr id="28" name="Text 25"/>
          <p:cNvSpPr/>
          <p:nvPr/>
        </p:nvSpPr>
        <p:spPr>
          <a:xfrm>
            <a:off x="4626864" y="4754880"/>
            <a:ext cx="2935224" cy="502920"/>
          </a:xfrm>
          <a:prstGeom prst="rect">
            <a:avLst/>
          </a:prstGeom>
          <a:noFill/>
          <a:ln/>
        </p:spPr>
        <p:txBody>
          <a:bodyPr wrap="square" lIns="0" tIns="0" rIns="0" bIns="0" rtlCol="0" anchor="ctr"/>
          <a:lstStyle/>
          <a:p>
            <a:pPr marL="0" indent="0">
              <a:buNone/>
            </a:pPr>
            <a:r>
              <a:rPr lang="en-US" sz="1200" dirty="0">
                <a:solidFill>
                  <a:srgbClr val="20242C"/>
                </a:solidFill>
                <a:latin typeface="Calibri" pitchFamily="34" charset="0"/>
                <a:ea typeface="Calibri" pitchFamily="34" charset="-122"/>
                <a:cs typeface="Calibri" pitchFamily="34" charset="-120"/>
              </a:rPr>
              <a:t>stop when cheap signals recover</a:t>
            </a:r>
            <a:endParaRPr lang="en-US" sz="1200" dirty="0"/>
          </a:p>
        </p:txBody>
      </p:sp>
      <p:sp>
        <p:nvSpPr>
          <p:cNvPr id="29" name="Text 26"/>
          <p:cNvSpPr/>
          <p:nvPr/>
        </p:nvSpPr>
        <p:spPr>
          <a:xfrm>
            <a:off x="4626864" y="5212080"/>
            <a:ext cx="2935224" cy="320040"/>
          </a:xfrm>
          <a:prstGeom prst="rect">
            <a:avLst/>
          </a:prstGeom>
          <a:noFill/>
          <a:ln/>
        </p:spPr>
        <p:txBody>
          <a:bodyPr wrap="square" lIns="0" tIns="0" rIns="0" bIns="0" rtlCol="0" anchor="ctr"/>
          <a:lstStyle/>
          <a:p>
            <a:pPr marL="0" indent="0">
              <a:buNone/>
            </a:pPr>
            <a:r>
              <a:rPr lang="en-US" sz="1150" i="1" dirty="0">
                <a:solidFill>
                  <a:srgbClr val="0E9F6E"/>
                </a:solidFill>
                <a:latin typeface="Calibri" pitchFamily="34" charset="0"/>
                <a:ea typeface="Calibri" pitchFamily="34" charset="-122"/>
                <a:cs typeface="Calibri" pitchFamily="34" charset="-120"/>
              </a:rPr>
              <a:t>recovery-gated</a:t>
            </a:r>
            <a:endParaRPr lang="en-US" sz="1150" dirty="0"/>
          </a:p>
        </p:txBody>
      </p:sp>
      <p:sp>
        <p:nvSpPr>
          <p:cNvPr id="30" name="Shape 27"/>
          <p:cNvSpPr/>
          <p:nvPr/>
        </p:nvSpPr>
        <p:spPr>
          <a:xfrm>
            <a:off x="8247888" y="3840480"/>
            <a:ext cx="3392424" cy="1783080"/>
          </a:xfrm>
          <a:prstGeom prst="roundRect">
            <a:avLst>
              <a:gd name="adj" fmla="val 5128"/>
            </a:avLst>
          </a:prstGeom>
          <a:solidFill>
            <a:srgbClr val="E5F5EF"/>
          </a:solidFill>
          <a:ln/>
        </p:spPr>
        <p:txBody>
          <a:bodyPr/>
          <a:lstStyle/>
          <a:p>
            <a:endParaRPr lang="en-US"/>
          </a:p>
        </p:txBody>
      </p:sp>
      <p:sp>
        <p:nvSpPr>
          <p:cNvPr id="31" name="Text 28"/>
          <p:cNvSpPr/>
          <p:nvPr/>
        </p:nvSpPr>
        <p:spPr>
          <a:xfrm>
            <a:off x="8476488" y="3977640"/>
            <a:ext cx="1188720" cy="457200"/>
          </a:xfrm>
          <a:prstGeom prst="rect">
            <a:avLst/>
          </a:prstGeom>
          <a:noFill/>
          <a:ln/>
        </p:spPr>
        <p:txBody>
          <a:bodyPr wrap="square" lIns="0" tIns="0" rIns="0" bIns="0" rtlCol="0" anchor="ctr"/>
          <a:lstStyle/>
          <a:p>
            <a:pPr marL="0" indent="0">
              <a:buNone/>
            </a:pPr>
            <a:r>
              <a:rPr lang="en-US" sz="2400" b="1" dirty="0">
                <a:solidFill>
                  <a:srgbClr val="0E9F6E"/>
                </a:solidFill>
                <a:latin typeface="Cambria" pitchFamily="34" charset="0"/>
                <a:ea typeface="Cambria" pitchFamily="34" charset="-122"/>
                <a:cs typeface="Cambria" pitchFamily="34" charset="-120"/>
              </a:rPr>
              <a:t>HS</a:t>
            </a:r>
            <a:endParaRPr lang="en-US" sz="2400" dirty="0"/>
          </a:p>
        </p:txBody>
      </p:sp>
      <p:sp>
        <p:nvSpPr>
          <p:cNvPr id="32" name="Text 29"/>
          <p:cNvSpPr/>
          <p:nvPr/>
        </p:nvSpPr>
        <p:spPr>
          <a:xfrm>
            <a:off x="8476488" y="4434840"/>
            <a:ext cx="2935224" cy="320040"/>
          </a:xfrm>
          <a:prstGeom prst="rect">
            <a:avLst/>
          </a:prstGeom>
          <a:noFill/>
          <a:ln/>
        </p:spPr>
        <p:txBody>
          <a:bodyPr wrap="square" lIns="0" tIns="0" rIns="0" bIns="0" rtlCol="0" anchor="ctr"/>
          <a:lstStyle/>
          <a:p>
            <a:pPr marL="0" indent="0">
              <a:buNone/>
            </a:pPr>
            <a:r>
              <a:rPr lang="en-US" sz="1400" b="1" dirty="0">
                <a:solidFill>
                  <a:srgbClr val="20242C"/>
                </a:solidFill>
                <a:latin typeface="Calibri" pitchFamily="34" charset="0"/>
                <a:ea typeface="Calibri" pitchFamily="34" charset="-122"/>
                <a:cs typeface="Calibri" pitchFamily="34" charset="-120"/>
              </a:rPr>
              <a:t>Hybrid Stop</a:t>
            </a:r>
            <a:endParaRPr lang="en-US" sz="1400" dirty="0"/>
          </a:p>
        </p:txBody>
      </p:sp>
      <p:sp>
        <p:nvSpPr>
          <p:cNvPr id="33" name="Text 30"/>
          <p:cNvSpPr/>
          <p:nvPr/>
        </p:nvSpPr>
        <p:spPr>
          <a:xfrm>
            <a:off x="8476488" y="4754880"/>
            <a:ext cx="2935224" cy="502920"/>
          </a:xfrm>
          <a:prstGeom prst="rect">
            <a:avLst/>
          </a:prstGeom>
          <a:noFill/>
          <a:ln/>
        </p:spPr>
        <p:txBody>
          <a:bodyPr wrap="square" lIns="0" tIns="0" rIns="0" bIns="0" rtlCol="0" anchor="ctr"/>
          <a:lstStyle/>
          <a:p>
            <a:pPr marL="0" indent="0">
              <a:buNone/>
            </a:pPr>
            <a:r>
              <a:rPr lang="en-US" sz="1200" dirty="0">
                <a:solidFill>
                  <a:srgbClr val="20242C"/>
                </a:solidFill>
                <a:latin typeface="Calibri" pitchFamily="34" charset="0"/>
                <a:ea typeface="Calibri" pitchFamily="34" charset="-122"/>
                <a:cs typeface="Calibri" pitchFamily="34" charset="-120"/>
              </a:rPr>
              <a:t>stable diagnosis AND recovery</a:t>
            </a:r>
            <a:endParaRPr lang="en-US" sz="1200" dirty="0"/>
          </a:p>
        </p:txBody>
      </p:sp>
      <p:sp>
        <p:nvSpPr>
          <p:cNvPr id="34" name="Text 31"/>
          <p:cNvSpPr/>
          <p:nvPr/>
        </p:nvSpPr>
        <p:spPr>
          <a:xfrm>
            <a:off x="8476488" y="5212080"/>
            <a:ext cx="2935224" cy="320040"/>
          </a:xfrm>
          <a:prstGeom prst="rect">
            <a:avLst/>
          </a:prstGeom>
          <a:noFill/>
          <a:ln/>
        </p:spPr>
        <p:txBody>
          <a:bodyPr wrap="square" lIns="0" tIns="0" rIns="0" bIns="0" rtlCol="0" anchor="ctr"/>
          <a:lstStyle/>
          <a:p>
            <a:pPr marL="0" indent="0">
              <a:buNone/>
            </a:pPr>
            <a:r>
              <a:rPr lang="en-US" sz="1150" i="1" dirty="0">
                <a:solidFill>
                  <a:srgbClr val="0E9F6E"/>
                </a:solidFill>
                <a:latin typeface="Calibri" pitchFamily="34" charset="0"/>
                <a:ea typeface="Calibri" pitchFamily="34" charset="-122"/>
                <a:cs typeface="Calibri" pitchFamily="34" charset="-120"/>
              </a:rPr>
              <a:t>strongest guarantee</a:t>
            </a:r>
            <a:endParaRPr lang="en-US" sz="1150" dirty="0"/>
          </a:p>
        </p:txBody>
      </p:sp>
      <p:sp>
        <p:nvSpPr>
          <p:cNvPr id="35" name="Shape 32"/>
          <p:cNvSpPr/>
          <p:nvPr/>
        </p:nvSpPr>
        <p:spPr>
          <a:xfrm>
            <a:off x="548640" y="5779008"/>
            <a:ext cx="11091672" cy="566928"/>
          </a:xfrm>
          <a:prstGeom prst="roundRect">
            <a:avLst>
              <a:gd name="adj" fmla="val 12903"/>
            </a:avLst>
          </a:prstGeom>
          <a:solidFill>
            <a:srgbClr val="E5F5EF"/>
          </a:solidFill>
          <a:ln/>
        </p:spPr>
        <p:txBody>
          <a:bodyPr/>
          <a:lstStyle/>
          <a:p>
            <a:endParaRPr lang="en-US"/>
          </a:p>
        </p:txBody>
      </p:sp>
      <p:sp>
        <p:nvSpPr>
          <p:cNvPr id="36" name="Text 33"/>
          <p:cNvSpPr/>
          <p:nvPr/>
        </p:nvSpPr>
        <p:spPr>
          <a:xfrm>
            <a:off x="777240" y="5779008"/>
            <a:ext cx="10634472" cy="566928"/>
          </a:xfrm>
          <a:prstGeom prst="rect">
            <a:avLst/>
          </a:prstGeom>
          <a:noFill/>
          <a:ln/>
        </p:spPr>
        <p:txBody>
          <a:bodyPr wrap="square" lIns="0" tIns="0" rIns="0" bIns="0" rtlCol="0" anchor="ctr"/>
          <a:lstStyle/>
          <a:p>
            <a:pPr marL="0" indent="0">
              <a:buNone/>
            </a:pPr>
            <a:r>
              <a:rPr lang="en-US" sz="1400" b="1" dirty="0">
                <a:solidFill>
                  <a:srgbClr val="0B7A55"/>
                </a:solidFill>
                <a:latin typeface="Calibri" pitchFamily="34" charset="0"/>
                <a:ea typeface="Calibri" pitchFamily="34" charset="-122"/>
                <a:cs typeface="Calibri" pitchFamily="34" charset="-120"/>
              </a:rPr>
              <a:t>Policies span fixed-cost, diagnosis-stability, recovery-based, and hybrid strategies — RQ4 compares them by replaying identical evidence streams.</a:t>
            </a:r>
            <a:endParaRPr lang="en-US" sz="1400" dirty="0"/>
          </a:p>
        </p:txBody>
      </p:sp>
      <p:sp>
        <p:nvSpPr>
          <p:cNvPr id="37" name="Text 34"/>
          <p:cNvSpPr/>
          <p:nvPr/>
        </p:nvSpPr>
        <p:spPr>
          <a:xfrm>
            <a:off x="548640" y="6473952"/>
            <a:ext cx="6858000" cy="274320"/>
          </a:xfrm>
          <a:prstGeom prst="rect">
            <a:avLst/>
          </a:prstGeom>
          <a:noFill/>
          <a:ln/>
        </p:spPr>
        <p:txBody>
          <a:bodyPr wrap="square" lIns="0" tIns="0" rIns="0" bIns="0" rtlCol="0" anchor="ctr"/>
          <a:lstStyle/>
          <a:p>
            <a:pPr marL="0" indent="0">
              <a:buNone/>
            </a:pPr>
            <a:r>
              <a:rPr lang="en-US" sz="900" dirty="0">
                <a:solidFill>
                  <a:srgbClr val="6A7280"/>
                </a:solidFill>
                <a:latin typeface="Calibri" pitchFamily="34" charset="0"/>
                <a:ea typeface="Calibri" pitchFamily="34" charset="-122"/>
                <a:cs typeface="Calibri" pitchFamily="34" charset="-120"/>
              </a:rPr>
              <a:t>Stop When Stable — Adaptive Trace Collection for Modern Software Systems</a:t>
            </a:r>
            <a:endParaRPr lang="en-US" sz="900" dirty="0"/>
          </a:p>
        </p:txBody>
      </p:sp>
      <p:sp>
        <p:nvSpPr>
          <p:cNvPr id="38" name="Text 35"/>
          <p:cNvSpPr/>
          <p:nvPr/>
        </p:nvSpPr>
        <p:spPr>
          <a:xfrm>
            <a:off x="11091672" y="6473952"/>
            <a:ext cx="548640" cy="274320"/>
          </a:xfrm>
          <a:prstGeom prst="rect">
            <a:avLst/>
          </a:prstGeom>
          <a:noFill/>
          <a:ln/>
        </p:spPr>
        <p:txBody>
          <a:bodyPr wrap="square" lIns="0" tIns="0" rIns="0" bIns="0" rtlCol="0" anchor="ctr"/>
          <a:lstStyle/>
          <a:p>
            <a:pPr marL="0" indent="0" algn="r">
              <a:buNone/>
            </a:pPr>
            <a:r>
              <a:rPr lang="en-US" sz="900" dirty="0">
                <a:solidFill>
                  <a:srgbClr val="6A7280"/>
                </a:solidFill>
                <a:latin typeface="Calibri" pitchFamily="34" charset="0"/>
                <a:ea typeface="Calibri" pitchFamily="34" charset="-122"/>
                <a:cs typeface="Calibri"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3" name="Text 0"/>
          <p:cNvSpPr/>
          <p:nvPr/>
        </p:nvSpPr>
        <p:spPr>
          <a:xfrm>
            <a:off x="548640" y="384048"/>
            <a:ext cx="11091672" cy="274320"/>
          </a:xfrm>
          <a:prstGeom prst="rect">
            <a:avLst/>
          </a:prstGeom>
          <a:noFill/>
          <a:ln/>
        </p:spPr>
        <p:txBody>
          <a:bodyPr wrap="square" lIns="0" tIns="0" rIns="0" bIns="0" rtlCol="0" anchor="ctr"/>
          <a:lstStyle/>
          <a:p>
            <a:pPr marL="0" indent="0">
              <a:buNone/>
            </a:pPr>
            <a:r>
              <a:rPr lang="en-US" sz="1200" b="1" kern="0" spc="200" dirty="0">
                <a:solidFill>
                  <a:srgbClr val="0E9F6E"/>
                </a:solidFill>
                <a:latin typeface="Calibri" pitchFamily="34" charset="0"/>
                <a:ea typeface="Calibri" pitchFamily="34" charset="-122"/>
                <a:cs typeface="Calibri" pitchFamily="34" charset="-120"/>
              </a:rPr>
              <a:t>RQ4 · AMBIGUITY STRESS TEST</a:t>
            </a:r>
            <a:endParaRPr lang="en-US" sz="1200" dirty="0"/>
          </a:p>
        </p:txBody>
      </p:sp>
      <p:sp>
        <p:nvSpPr>
          <p:cNvPr id="4" name="Text 1"/>
          <p:cNvSpPr/>
          <p:nvPr/>
        </p:nvSpPr>
        <p:spPr>
          <a:xfrm>
            <a:off x="548640" y="658368"/>
            <a:ext cx="11091672" cy="640080"/>
          </a:xfrm>
          <a:prstGeom prst="rect">
            <a:avLst/>
          </a:prstGeom>
          <a:noFill/>
          <a:ln/>
        </p:spPr>
        <p:txBody>
          <a:bodyPr wrap="square" lIns="0" tIns="0" rIns="0" bIns="0" rtlCol="0" anchor="ctr"/>
          <a:lstStyle/>
          <a:p>
            <a:pPr marL="0" indent="0">
              <a:buNone/>
            </a:pPr>
            <a:r>
              <a:rPr lang="en-US" sz="3200" b="1" dirty="0">
                <a:solidFill>
                  <a:srgbClr val="20242C"/>
                </a:solidFill>
                <a:latin typeface="Cambria" pitchFamily="34" charset="0"/>
                <a:ea typeface="Cambria" pitchFamily="34" charset="-122"/>
                <a:cs typeface="Cambria" pitchFamily="34" charset="-120"/>
              </a:rPr>
              <a:t>Ambiguity Stress: One Burst Is Not Enough</a:t>
            </a:r>
            <a:endParaRPr lang="en-US" sz="3200" dirty="0"/>
          </a:p>
        </p:txBody>
      </p:sp>
      <p:graphicFrame>
        <p:nvGraphicFramePr>
          <p:cNvPr id="15" name="Table 0"/>
          <p:cNvGraphicFramePr>
            <a:graphicFrameLocks noGrp="1"/>
          </p:cNvGraphicFramePr>
          <p:nvPr>
            <p:extLst>
              <p:ext uri="{D42A27DB-BD31-4B8C-83A1-F6EECF244321}">
                <p14:modId xmlns:p14="http://schemas.microsoft.com/office/powerpoint/2010/main" val="1579011935"/>
              </p:ext>
            </p:extLst>
          </p:nvPr>
        </p:nvGraphicFramePr>
        <p:xfrm>
          <a:off x="548640" y="1645920"/>
          <a:ext cx="7315200" cy="3072384"/>
        </p:xfrm>
        <a:graphic>
          <a:graphicData uri="http://schemas.openxmlformats.org/drawingml/2006/table">
            <a:tbl>
              <a:tblPr/>
              <a:tblGrid>
                <a:gridCol w="548640">
                  <a:extLst>
                    <a:ext uri="{9D8B030D-6E8A-4147-A177-3AD203B41FA5}">
                      <a16:colId xmlns:a16="http://schemas.microsoft.com/office/drawing/2014/main" val="20000"/>
                    </a:ext>
                  </a:extLst>
                </a:gridCol>
                <a:gridCol w="2606040">
                  <a:extLst>
                    <a:ext uri="{9D8B030D-6E8A-4147-A177-3AD203B41FA5}">
                      <a16:colId xmlns:a16="http://schemas.microsoft.com/office/drawing/2014/main" val="20001"/>
                    </a:ext>
                  </a:extLst>
                </a:gridCol>
                <a:gridCol w="822960">
                  <a:extLst>
                    <a:ext uri="{9D8B030D-6E8A-4147-A177-3AD203B41FA5}">
                      <a16:colId xmlns:a16="http://schemas.microsoft.com/office/drawing/2014/main" val="20002"/>
                    </a:ext>
                  </a:extLst>
                </a:gridCol>
                <a:gridCol w="105156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tblGrid>
              <a:tr h="438912">
                <a:tc>
                  <a:txBody>
                    <a:bodyPr/>
                    <a:lstStyle/>
                    <a:p>
                      <a:pPr marL="0" indent="0" algn="l">
                        <a:buNone/>
                      </a:pPr>
                      <a:r>
                        <a:rPr lang="en-US" sz="1250" b="1" dirty="0">
                          <a:solidFill>
                            <a:srgbClr val="FFFFFF"/>
                          </a:solidFill>
                          <a:latin typeface="Calibri" pitchFamily="34" charset="0"/>
                          <a:ea typeface="Calibri" pitchFamily="34" charset="-122"/>
                          <a:cs typeface="Calibri" pitchFamily="34" charset="-120"/>
                        </a:rPr>
                        <a:t>Rank</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171B22"/>
                    </a:solidFill>
                  </a:tcPr>
                </a:tc>
                <a:tc>
                  <a:txBody>
                    <a:bodyPr/>
                    <a:lstStyle/>
                    <a:p>
                      <a:pPr marL="0" indent="0" algn="l">
                        <a:buNone/>
                      </a:pPr>
                      <a:r>
                        <a:rPr lang="en-US" sz="1250" b="1" dirty="0">
                          <a:solidFill>
                            <a:srgbClr val="FFFFFF"/>
                          </a:solidFill>
                          <a:latin typeface="Calibri" pitchFamily="34" charset="0"/>
                          <a:ea typeface="Calibri" pitchFamily="34" charset="-122"/>
                          <a:cs typeface="Calibri" pitchFamily="34" charset="-120"/>
                        </a:rPr>
                        <a:t>Policy</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171B22"/>
                    </a:solidFill>
                  </a:tcPr>
                </a:tc>
                <a:tc>
                  <a:txBody>
                    <a:bodyPr/>
                    <a:lstStyle/>
                    <a:p>
                      <a:pPr marL="0" indent="0" algn="l">
                        <a:buNone/>
                      </a:pPr>
                      <a:r>
                        <a:rPr lang="en-US" sz="1250" b="1" dirty="0">
                          <a:solidFill>
                            <a:srgbClr val="FFFFFF"/>
                          </a:solidFill>
                          <a:latin typeface="Calibri" pitchFamily="34" charset="0"/>
                          <a:ea typeface="Calibri" pitchFamily="34" charset="-122"/>
                          <a:cs typeface="Calibri" pitchFamily="34" charset="-120"/>
                        </a:rPr>
                        <a:t>Top-1</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171B22"/>
                    </a:solidFill>
                  </a:tcPr>
                </a:tc>
                <a:tc>
                  <a:txBody>
                    <a:bodyPr/>
                    <a:lstStyle/>
                    <a:p>
                      <a:pPr marL="0" indent="0" algn="l">
                        <a:buNone/>
                      </a:pPr>
                      <a:r>
                        <a:rPr lang="en-US" sz="1250" b="1" dirty="0">
                          <a:solidFill>
                            <a:srgbClr val="FFFFFF"/>
                          </a:solidFill>
                          <a:latin typeface="Calibri" pitchFamily="34" charset="0"/>
                          <a:ea typeface="Calibri" pitchFamily="34" charset="-122"/>
                          <a:cs typeface="Calibri" pitchFamily="34" charset="-120"/>
                        </a:rPr>
                        <a:t>Premature</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171B22"/>
                    </a:solidFill>
                  </a:tcPr>
                </a:tc>
                <a:tc>
                  <a:txBody>
                    <a:bodyPr/>
                    <a:lstStyle/>
                    <a:p>
                      <a:pPr marL="0" indent="0" algn="l">
                        <a:buNone/>
                      </a:pPr>
                      <a:r>
                        <a:rPr lang="en-US" sz="1250" b="1" dirty="0">
                          <a:solidFill>
                            <a:srgbClr val="FFFFFF"/>
                          </a:solidFill>
                          <a:latin typeface="Calibri" pitchFamily="34" charset="0"/>
                          <a:ea typeface="Calibri" pitchFamily="34" charset="-122"/>
                          <a:cs typeface="Calibri" pitchFamily="34" charset="-120"/>
                        </a:rPr>
                        <a:t>Re-escalation</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171B22"/>
                    </a:solidFill>
                  </a:tcPr>
                </a:tc>
                <a:tc>
                  <a:txBody>
                    <a:bodyPr/>
                    <a:lstStyle/>
                    <a:p>
                      <a:pPr marL="0" indent="0" algn="l">
                        <a:buNone/>
                      </a:pPr>
                      <a:r>
                        <a:rPr lang="en-US" sz="1250" b="1" dirty="0">
                          <a:solidFill>
                            <a:srgbClr val="FFFFFF"/>
                          </a:solidFill>
                          <a:latin typeface="Calibri" pitchFamily="34" charset="0"/>
                          <a:ea typeface="Calibri" pitchFamily="34" charset="-122"/>
                          <a:cs typeface="Calibri" pitchFamily="34" charset="-120"/>
                        </a:rPr>
                        <a:t>Trace (s)</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171B22"/>
                    </a:solidFill>
                  </a:tcPr>
                </a:tc>
                <a:extLst>
                  <a:ext uri="{0D108BD9-81ED-4DB2-BD59-A6C34878D82A}">
                    <a16:rowId xmlns:a16="http://schemas.microsoft.com/office/drawing/2014/main" val="10000"/>
                  </a:ext>
                </a:extLst>
              </a:tr>
              <a:tr h="438912">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1</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CR — Counter-Recovery</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b="1" dirty="0">
                          <a:solidFill>
                            <a:srgbClr val="0B7A55"/>
                          </a:solidFill>
                          <a:latin typeface="Calibri" pitchFamily="34" charset="0"/>
                          <a:ea typeface="Calibri" pitchFamily="34" charset="-122"/>
                          <a:cs typeface="Calibri" pitchFamily="34" charset="-120"/>
                        </a:rPr>
                        <a:t>1.0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0.0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b="1" dirty="0">
                          <a:solidFill>
                            <a:srgbClr val="0B7A55"/>
                          </a:solidFill>
                          <a:latin typeface="Calibri" pitchFamily="34" charset="0"/>
                          <a:ea typeface="Calibri" pitchFamily="34" charset="-122"/>
                          <a:cs typeface="Calibri" pitchFamily="34" charset="-120"/>
                        </a:rPr>
                        <a:t>0.0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34.9</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extLst>
                  <a:ext uri="{0D108BD9-81ED-4DB2-BD59-A6C34878D82A}">
                    <a16:rowId xmlns:a16="http://schemas.microsoft.com/office/drawing/2014/main" val="10001"/>
                  </a:ext>
                </a:extLst>
              </a:tr>
              <a:tr h="438912">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2</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HS — Hybrid Stop</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b="1" dirty="0">
                          <a:solidFill>
                            <a:srgbClr val="0B7A55"/>
                          </a:solidFill>
                          <a:latin typeface="Calibri" pitchFamily="34" charset="0"/>
                          <a:ea typeface="Calibri" pitchFamily="34" charset="-122"/>
                          <a:cs typeface="Calibri" pitchFamily="34" charset="-120"/>
                        </a:rPr>
                        <a:t>1.0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0.0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b="1" dirty="0">
                          <a:solidFill>
                            <a:srgbClr val="0B7A55"/>
                          </a:solidFill>
                          <a:latin typeface="Calibri" pitchFamily="34" charset="0"/>
                          <a:ea typeface="Calibri" pitchFamily="34" charset="-122"/>
                          <a:cs typeface="Calibri" pitchFamily="34" charset="-120"/>
                        </a:rPr>
                        <a:t>0.0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34.9</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extLst>
                  <a:ext uri="{0D108BD9-81ED-4DB2-BD59-A6C34878D82A}">
                    <a16:rowId xmlns:a16="http://schemas.microsoft.com/office/drawing/2014/main" val="10002"/>
                  </a:ext>
                </a:extLst>
              </a:tr>
              <a:tr h="438912">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3</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MU — Marginal Utility</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b="1" dirty="0">
                          <a:solidFill>
                            <a:srgbClr val="0B7A55"/>
                          </a:solidFill>
                          <a:latin typeface="Calibri" pitchFamily="34" charset="0"/>
                          <a:ea typeface="Calibri" pitchFamily="34" charset="-122"/>
                          <a:cs typeface="Calibri" pitchFamily="34" charset="-120"/>
                        </a:rPr>
                        <a:t>1.0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0.0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0.83</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30.0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extLst>
                  <a:ext uri="{0D108BD9-81ED-4DB2-BD59-A6C34878D82A}">
                    <a16:rowId xmlns:a16="http://schemas.microsoft.com/office/drawing/2014/main" val="10003"/>
                  </a:ext>
                </a:extLst>
              </a:tr>
              <a:tr h="438912">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4</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RFB — Repeated Fixed Burst</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b="1" dirty="0">
                          <a:solidFill>
                            <a:srgbClr val="0B7A55"/>
                          </a:solidFill>
                          <a:latin typeface="Calibri" pitchFamily="34" charset="0"/>
                          <a:ea typeface="Calibri" pitchFamily="34" charset="-122"/>
                          <a:cs typeface="Calibri" pitchFamily="34" charset="-120"/>
                        </a:rPr>
                        <a:t>1.0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0.0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0.83</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30.0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extLst>
                  <a:ext uri="{0D108BD9-81ED-4DB2-BD59-A6C34878D82A}">
                    <a16:rowId xmlns:a16="http://schemas.microsoft.com/office/drawing/2014/main" val="10004"/>
                  </a:ext>
                </a:extLst>
              </a:tr>
              <a:tr h="438912">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5</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SS — Stability Stop</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b="1" dirty="0">
                          <a:solidFill>
                            <a:srgbClr val="0B7A55"/>
                          </a:solidFill>
                          <a:latin typeface="Calibri" pitchFamily="34" charset="0"/>
                          <a:ea typeface="Calibri" pitchFamily="34" charset="-122"/>
                          <a:cs typeface="Calibri" pitchFamily="34" charset="-120"/>
                        </a:rPr>
                        <a:t>1.0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0.0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0.83</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30.0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extLst>
                  <a:ext uri="{0D108BD9-81ED-4DB2-BD59-A6C34878D82A}">
                    <a16:rowId xmlns:a16="http://schemas.microsoft.com/office/drawing/2014/main" val="10005"/>
                  </a:ext>
                </a:extLst>
              </a:tr>
              <a:tr h="438912">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6</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FB — Fixed Burst</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b="1" dirty="0">
                          <a:solidFill>
                            <a:srgbClr val="C94A4A"/>
                          </a:solidFill>
                          <a:latin typeface="Calibri" pitchFamily="34" charset="0"/>
                          <a:ea typeface="Calibri" pitchFamily="34" charset="-122"/>
                          <a:cs typeface="Calibri" pitchFamily="34" charset="-120"/>
                        </a:rPr>
                        <a:t>0.0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b="1" dirty="0">
                          <a:solidFill>
                            <a:srgbClr val="C94A4A"/>
                          </a:solidFill>
                          <a:latin typeface="Calibri" pitchFamily="34" charset="0"/>
                          <a:ea typeface="Calibri" pitchFamily="34" charset="-122"/>
                          <a:cs typeface="Calibri" pitchFamily="34" charset="-120"/>
                        </a:rPr>
                        <a:t>1.0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b="1" dirty="0">
                          <a:solidFill>
                            <a:srgbClr val="C94A4A"/>
                          </a:solidFill>
                          <a:latin typeface="Calibri" pitchFamily="34" charset="0"/>
                          <a:ea typeface="Calibri" pitchFamily="34" charset="-122"/>
                          <a:cs typeface="Calibri" pitchFamily="34" charset="-120"/>
                        </a:rPr>
                        <a:t>1.0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lgn="l">
                        <a:buNone/>
                      </a:pPr>
                      <a:r>
                        <a:rPr lang="en-US" sz="1250" dirty="0">
                          <a:solidFill>
                            <a:srgbClr val="20242C"/>
                          </a:solidFill>
                          <a:latin typeface="Calibri" pitchFamily="34" charset="0"/>
                          <a:ea typeface="Calibri" pitchFamily="34" charset="-122"/>
                          <a:cs typeface="Calibri" pitchFamily="34" charset="-120"/>
                        </a:rPr>
                        <a:t>10.0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6" name="Text 2"/>
          <p:cNvSpPr/>
          <p:nvPr/>
        </p:nvSpPr>
        <p:spPr>
          <a:xfrm>
            <a:off x="8229600" y="1783080"/>
            <a:ext cx="3429000" cy="4023360"/>
          </a:xfrm>
          <a:prstGeom prst="rect">
            <a:avLst/>
          </a:prstGeom>
          <a:noFill/>
          <a:ln/>
        </p:spPr>
        <p:txBody>
          <a:bodyPr wrap="square" lIns="0" tIns="0" rIns="0" bIns="0" rtlCol="0" anchor="t"/>
          <a:lstStyle/>
          <a:p>
            <a:pPr marL="152400" indent="-152400">
              <a:lnSpc>
                <a:spcPct val="108000"/>
              </a:lnSpc>
              <a:spcAft>
                <a:spcPts val="1200"/>
              </a:spcAft>
              <a:buSzPct val="100000"/>
              <a:buChar char="•"/>
            </a:pPr>
            <a:r>
              <a:rPr lang="en-US" sz="1350" dirty="0">
                <a:solidFill>
                  <a:srgbClr val="20242C"/>
                </a:solidFill>
                <a:latin typeface="Calibri" pitchFamily="34" charset="0"/>
                <a:ea typeface="Calibri" pitchFamily="34" charset="-122"/>
                <a:cs typeface="Calibri" pitchFamily="34" charset="-120"/>
              </a:rPr>
              <a:t>18 replay streams; the first suspicious window relabeled unknown.</a:t>
            </a:r>
            <a:endParaRPr lang="en-US" sz="1350" dirty="0"/>
          </a:p>
          <a:p>
            <a:pPr marL="152400" indent="-152400">
              <a:lnSpc>
                <a:spcPct val="108000"/>
              </a:lnSpc>
              <a:spcAft>
                <a:spcPts val="1200"/>
              </a:spcAft>
              <a:buSzPct val="100000"/>
              <a:buChar char="•"/>
            </a:pPr>
            <a:r>
              <a:rPr lang="en-US" sz="1350" dirty="0">
                <a:solidFill>
                  <a:srgbClr val="20242C"/>
                </a:solidFill>
                <a:latin typeface="Calibri" pitchFamily="34" charset="0"/>
                <a:ea typeface="Calibri" pitchFamily="34" charset="-122"/>
                <a:cs typeface="Calibri" pitchFamily="34" charset="-120"/>
              </a:rPr>
              <a:t>FB commits to that ambiguous label and never recovers accuracy 0.0.</a:t>
            </a:r>
            <a:endParaRPr lang="en-US" sz="1350" dirty="0"/>
          </a:p>
          <a:p>
            <a:pPr marL="152400" indent="-152400">
              <a:lnSpc>
                <a:spcPct val="108000"/>
              </a:lnSpc>
              <a:spcAft>
                <a:spcPts val="1200"/>
              </a:spcAft>
              <a:buSzPct val="100000"/>
              <a:buChar char="•"/>
            </a:pPr>
            <a:r>
              <a:rPr lang="en-US" sz="1350" dirty="0">
                <a:solidFill>
                  <a:srgbClr val="20242C"/>
                </a:solidFill>
                <a:latin typeface="Calibri" pitchFamily="34" charset="0"/>
                <a:ea typeface="Calibri" pitchFamily="34" charset="-122"/>
                <a:cs typeface="Calibri" pitchFamily="34" charset="-120"/>
              </a:rPr>
              <a:t>All five multi-window policies recover full accuracy.</a:t>
            </a:r>
            <a:endParaRPr lang="en-US" sz="1350" dirty="0"/>
          </a:p>
          <a:p>
            <a:pPr marL="152400" indent="-152400">
              <a:lnSpc>
                <a:spcPct val="108000"/>
              </a:lnSpc>
              <a:spcAft>
                <a:spcPts val="1200"/>
              </a:spcAft>
              <a:buSzPct val="100000"/>
              <a:buChar char="•"/>
            </a:pPr>
            <a:r>
              <a:rPr lang="en-US" sz="1350" dirty="0">
                <a:solidFill>
                  <a:srgbClr val="20242C"/>
                </a:solidFill>
                <a:latin typeface="Calibri" pitchFamily="34" charset="0"/>
                <a:ea typeface="Calibri" pitchFamily="34" charset="-122"/>
                <a:cs typeface="Calibri" pitchFamily="34" charset="-120"/>
              </a:rPr>
              <a:t>CR and HS eliminate re-escalation, at ~17% more tracing.</a:t>
            </a:r>
            <a:endParaRPr lang="en-US" sz="1350" dirty="0"/>
          </a:p>
        </p:txBody>
      </p:sp>
      <p:sp>
        <p:nvSpPr>
          <p:cNvPr id="7" name="Shape 3"/>
          <p:cNvSpPr/>
          <p:nvPr/>
        </p:nvSpPr>
        <p:spPr>
          <a:xfrm>
            <a:off x="548640" y="5779008"/>
            <a:ext cx="11091672" cy="566928"/>
          </a:xfrm>
          <a:prstGeom prst="roundRect">
            <a:avLst>
              <a:gd name="adj" fmla="val 12903"/>
            </a:avLst>
          </a:prstGeom>
          <a:solidFill>
            <a:srgbClr val="E5F5EF"/>
          </a:solidFill>
          <a:ln/>
        </p:spPr>
        <p:txBody>
          <a:bodyPr/>
          <a:lstStyle/>
          <a:p>
            <a:endParaRPr lang="en-US"/>
          </a:p>
        </p:txBody>
      </p:sp>
      <p:sp>
        <p:nvSpPr>
          <p:cNvPr id="8" name="Text 4"/>
          <p:cNvSpPr/>
          <p:nvPr/>
        </p:nvSpPr>
        <p:spPr>
          <a:xfrm>
            <a:off x="777240" y="5779008"/>
            <a:ext cx="10634472" cy="566928"/>
          </a:xfrm>
          <a:prstGeom prst="rect">
            <a:avLst/>
          </a:prstGeom>
          <a:noFill/>
          <a:ln/>
        </p:spPr>
        <p:txBody>
          <a:bodyPr wrap="square" lIns="0" tIns="0" rIns="0" bIns="0" rtlCol="0" anchor="ctr"/>
          <a:lstStyle/>
          <a:p>
            <a:pPr marL="0" indent="0">
              <a:buNone/>
            </a:pPr>
            <a:r>
              <a:rPr lang="en-US" sz="1400" b="1" dirty="0">
                <a:solidFill>
                  <a:srgbClr val="0B7A55"/>
                </a:solidFill>
                <a:latin typeface="Calibri" pitchFamily="34" charset="0"/>
                <a:ea typeface="Calibri" pitchFamily="34" charset="-122"/>
                <a:cs typeface="Calibri" pitchFamily="34" charset="-120"/>
              </a:rPr>
              <a:t>Answer: no policy dominates. HS is the safest default; SS/MU are the budget-sensitive middle; FB should never stand alone.</a:t>
            </a:r>
            <a:endParaRPr lang="en-US" sz="1400" dirty="0"/>
          </a:p>
        </p:txBody>
      </p:sp>
      <p:sp>
        <p:nvSpPr>
          <p:cNvPr id="9" name="Text 5"/>
          <p:cNvSpPr/>
          <p:nvPr/>
        </p:nvSpPr>
        <p:spPr>
          <a:xfrm>
            <a:off x="548640" y="6473952"/>
            <a:ext cx="6858000" cy="274320"/>
          </a:xfrm>
          <a:prstGeom prst="rect">
            <a:avLst/>
          </a:prstGeom>
          <a:noFill/>
          <a:ln/>
        </p:spPr>
        <p:txBody>
          <a:bodyPr wrap="square" lIns="0" tIns="0" rIns="0" bIns="0" rtlCol="0" anchor="ctr"/>
          <a:lstStyle/>
          <a:p>
            <a:pPr marL="0" indent="0">
              <a:buNone/>
            </a:pPr>
            <a:r>
              <a:rPr lang="en-US" sz="900" dirty="0">
                <a:solidFill>
                  <a:srgbClr val="6A7280"/>
                </a:solidFill>
                <a:latin typeface="Calibri" pitchFamily="34" charset="0"/>
                <a:ea typeface="Calibri" pitchFamily="34" charset="-122"/>
                <a:cs typeface="Calibri" pitchFamily="34" charset="-120"/>
              </a:rPr>
              <a:t>Stop When Stable — Adaptive Trace Collection for Modern Software Systems</a:t>
            </a:r>
            <a:endParaRPr lang="en-US" sz="900" dirty="0"/>
          </a:p>
        </p:txBody>
      </p:sp>
      <p:sp>
        <p:nvSpPr>
          <p:cNvPr id="10" name="Text 6"/>
          <p:cNvSpPr/>
          <p:nvPr/>
        </p:nvSpPr>
        <p:spPr>
          <a:xfrm>
            <a:off x="11091672" y="6473952"/>
            <a:ext cx="548640" cy="274320"/>
          </a:xfrm>
          <a:prstGeom prst="rect">
            <a:avLst/>
          </a:prstGeom>
          <a:noFill/>
          <a:ln/>
        </p:spPr>
        <p:txBody>
          <a:bodyPr wrap="square" lIns="0" tIns="0" rIns="0" bIns="0" rtlCol="0" anchor="ctr"/>
          <a:lstStyle/>
          <a:p>
            <a:pPr marL="0" indent="0" algn="r">
              <a:buNone/>
            </a:pPr>
            <a:r>
              <a:rPr lang="en-US" sz="900" dirty="0">
                <a:solidFill>
                  <a:srgbClr val="6A7280"/>
                </a:solidFill>
                <a:latin typeface="Calibri" pitchFamily="34" charset="0"/>
                <a:ea typeface="Calibri" pitchFamily="34" charset="-122"/>
                <a:cs typeface="Calibri" pitchFamily="34" charset="-120"/>
              </a:rPr>
              <a:t>14</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3" name="Text 0"/>
          <p:cNvSpPr/>
          <p:nvPr/>
        </p:nvSpPr>
        <p:spPr>
          <a:xfrm>
            <a:off x="548640" y="384048"/>
            <a:ext cx="11091672" cy="274320"/>
          </a:xfrm>
          <a:prstGeom prst="rect">
            <a:avLst/>
          </a:prstGeom>
          <a:noFill/>
          <a:ln/>
        </p:spPr>
        <p:txBody>
          <a:bodyPr wrap="square" lIns="0" tIns="0" rIns="0" bIns="0" rtlCol="0" anchor="ctr"/>
          <a:lstStyle/>
          <a:p>
            <a:pPr marL="0" indent="0">
              <a:buNone/>
            </a:pPr>
            <a:r>
              <a:rPr lang="en-US" sz="1200" b="1" kern="0" spc="200" dirty="0">
                <a:solidFill>
                  <a:srgbClr val="0E9F6E"/>
                </a:solidFill>
                <a:latin typeface="Calibri" pitchFamily="34" charset="0"/>
                <a:ea typeface="Calibri" pitchFamily="34" charset="-122"/>
                <a:cs typeface="Calibri" pitchFamily="34" charset="-120"/>
              </a:rPr>
              <a:t>RQ5 · STOPPING SIGNALS</a:t>
            </a:r>
            <a:endParaRPr lang="en-US" sz="1200" dirty="0"/>
          </a:p>
        </p:txBody>
      </p:sp>
      <p:sp>
        <p:nvSpPr>
          <p:cNvPr id="4" name="Text 1"/>
          <p:cNvSpPr/>
          <p:nvPr/>
        </p:nvSpPr>
        <p:spPr>
          <a:xfrm>
            <a:off x="548640" y="658368"/>
            <a:ext cx="11091672" cy="640080"/>
          </a:xfrm>
          <a:prstGeom prst="rect">
            <a:avLst/>
          </a:prstGeom>
          <a:noFill/>
          <a:ln/>
        </p:spPr>
        <p:txBody>
          <a:bodyPr wrap="square" lIns="0" tIns="0" rIns="0" bIns="0" rtlCol="0" anchor="ctr"/>
          <a:lstStyle/>
          <a:p>
            <a:pPr marL="0" indent="0">
              <a:buNone/>
            </a:pPr>
            <a:r>
              <a:rPr lang="en-US" sz="3200" b="1" dirty="0">
                <a:solidFill>
                  <a:srgbClr val="20242C"/>
                </a:solidFill>
                <a:latin typeface="Cambria" pitchFamily="34" charset="0"/>
                <a:ea typeface="Cambria" pitchFamily="34" charset="-122"/>
                <a:cs typeface="Cambria" pitchFamily="34" charset="-120"/>
              </a:rPr>
              <a:t>Diagnosis Stability ×2 Is the Safest Stop Signal</a:t>
            </a:r>
            <a:endParaRPr lang="en-US" sz="3200" dirty="0"/>
          </a:p>
        </p:txBody>
      </p:sp>
      <p:graphicFrame>
        <p:nvGraphicFramePr>
          <p:cNvPr id="16" name="Table 0"/>
          <p:cNvGraphicFramePr>
            <a:graphicFrameLocks noGrp="1"/>
          </p:cNvGraphicFramePr>
          <p:nvPr>
            <p:extLst>
              <p:ext uri="{D42A27DB-BD31-4B8C-83A1-F6EECF244321}">
                <p14:modId xmlns:p14="http://schemas.microsoft.com/office/powerpoint/2010/main" val="1579011935"/>
              </p:ext>
            </p:extLst>
          </p:nvPr>
        </p:nvGraphicFramePr>
        <p:xfrm>
          <a:off x="548640" y="1645920"/>
          <a:ext cx="7498080" cy="3086608"/>
        </p:xfrm>
        <a:graphic>
          <a:graphicData uri="http://schemas.openxmlformats.org/drawingml/2006/table">
            <a:tbl>
              <a:tblPr/>
              <a:tblGrid>
                <a:gridCol w="283464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1188720">
                  <a:extLst>
                    <a:ext uri="{9D8B030D-6E8A-4147-A177-3AD203B41FA5}">
                      <a16:colId xmlns:a16="http://schemas.microsoft.com/office/drawing/2014/main" val="20002"/>
                    </a:ext>
                  </a:extLst>
                </a:gridCol>
                <a:gridCol w="141732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tblGrid>
              <a:tr h="429768">
                <a:tc>
                  <a:txBody>
                    <a:bodyPr/>
                    <a:lstStyle/>
                    <a:p>
                      <a:pPr marL="0" indent="0">
                        <a:buNone/>
                      </a:pPr>
                      <a:r>
                        <a:rPr lang="en-US" sz="1250" b="1" dirty="0">
                          <a:solidFill>
                            <a:srgbClr val="FFFFFF"/>
                          </a:solidFill>
                          <a:latin typeface="Calibri" pitchFamily="34" charset="0"/>
                          <a:ea typeface="Calibri" pitchFamily="34" charset="-122"/>
                          <a:cs typeface="Calibri" pitchFamily="34" charset="-120"/>
                        </a:rPr>
                        <a:t>Signal</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171B22"/>
                    </a:solidFill>
                  </a:tcPr>
                </a:tc>
                <a:tc>
                  <a:txBody>
                    <a:bodyPr/>
                    <a:lstStyle/>
                    <a:p>
                      <a:pPr marL="0" indent="0">
                        <a:buNone/>
                      </a:pPr>
                      <a:r>
                        <a:rPr lang="en-US" sz="1250" b="1" dirty="0">
                          <a:solidFill>
                            <a:srgbClr val="FFFFFF"/>
                          </a:solidFill>
                          <a:latin typeface="Calibri" pitchFamily="34" charset="0"/>
                          <a:ea typeface="Calibri" pitchFamily="34" charset="-122"/>
                          <a:cs typeface="Calibri" pitchFamily="34" charset="-120"/>
                        </a:rPr>
                        <a:t>Real F1</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171B22"/>
                    </a:solidFill>
                  </a:tcPr>
                </a:tc>
                <a:tc>
                  <a:txBody>
                    <a:bodyPr/>
                    <a:lstStyle/>
                    <a:p>
                      <a:pPr marL="0" indent="0">
                        <a:buNone/>
                      </a:pPr>
                      <a:r>
                        <a:rPr lang="en-US" sz="1250" b="1" dirty="0">
                          <a:solidFill>
                            <a:srgbClr val="FFFFFF"/>
                          </a:solidFill>
                          <a:latin typeface="Calibri" pitchFamily="34" charset="0"/>
                          <a:ea typeface="Calibri" pitchFamily="34" charset="-122"/>
                          <a:cs typeface="Calibri" pitchFamily="34" charset="-120"/>
                        </a:rPr>
                        <a:t>Stress F1</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171B22"/>
                    </a:solidFill>
                  </a:tcPr>
                </a:tc>
                <a:tc>
                  <a:txBody>
                    <a:bodyPr/>
                    <a:lstStyle/>
                    <a:p>
                      <a:pPr marL="0" indent="0">
                        <a:buNone/>
                      </a:pPr>
                      <a:r>
                        <a:rPr lang="en-US" sz="1250" b="1" dirty="0">
                          <a:solidFill>
                            <a:srgbClr val="FFFFFF"/>
                          </a:solidFill>
                          <a:latin typeface="Calibri" pitchFamily="34" charset="0"/>
                          <a:ea typeface="Calibri" pitchFamily="34" charset="-122"/>
                          <a:cs typeface="Calibri" pitchFamily="34" charset="-120"/>
                        </a:rPr>
                        <a:t>Ambiguous F1</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171B22"/>
                    </a:solidFill>
                  </a:tcPr>
                </a:tc>
                <a:tc>
                  <a:txBody>
                    <a:bodyPr/>
                    <a:lstStyle/>
                    <a:p>
                      <a:pPr marL="0" indent="0">
                        <a:buNone/>
                      </a:pPr>
                      <a:r>
                        <a:rPr lang="en-US" sz="1250" b="1" dirty="0">
                          <a:solidFill>
                            <a:srgbClr val="FFFFFF"/>
                          </a:solidFill>
                          <a:latin typeface="Calibri" pitchFamily="34" charset="0"/>
                          <a:ea typeface="Calibri" pitchFamily="34" charset="-122"/>
                          <a:cs typeface="Calibri" pitchFamily="34" charset="-120"/>
                        </a:rPr>
                        <a:t>Standalone?</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171B22"/>
                    </a:solidFill>
                  </a:tcPr>
                </a:tc>
                <a:extLst>
                  <a:ext uri="{0D108BD9-81ED-4DB2-BD59-A6C34878D82A}">
                    <a16:rowId xmlns:a16="http://schemas.microsoft.com/office/drawing/2014/main" val="10000"/>
                  </a:ext>
                </a:extLst>
              </a:tr>
              <a:tr h="429768">
                <a:tc>
                  <a:txBody>
                    <a:bodyPr/>
                    <a:lstStyle/>
                    <a:p>
                      <a:pPr marL="0" indent="0">
                        <a:buNone/>
                      </a:pPr>
                      <a:r>
                        <a:rPr lang="en-US" sz="1250" b="1" dirty="0">
                          <a:solidFill>
                            <a:srgbClr val="0B7A55"/>
                          </a:solidFill>
                          <a:latin typeface="Calibri" pitchFamily="34" charset="0"/>
                          <a:ea typeface="Calibri" pitchFamily="34" charset="-122"/>
                          <a:cs typeface="Calibri" pitchFamily="34" charset="-120"/>
                        </a:rPr>
                        <a:t>diagnosis_stable_2</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E5F5EF"/>
                    </a:solidFill>
                  </a:tcPr>
                </a:tc>
                <a:tc>
                  <a:txBody>
                    <a:bodyPr/>
                    <a:lstStyle/>
                    <a:p>
                      <a:pPr marL="0" indent="0">
                        <a:buNone/>
                      </a:pPr>
                      <a:r>
                        <a:rPr lang="en-US" sz="1250" b="1" dirty="0">
                          <a:solidFill>
                            <a:srgbClr val="0B7A55"/>
                          </a:solidFill>
                          <a:latin typeface="Calibri" pitchFamily="34" charset="0"/>
                          <a:ea typeface="Calibri" pitchFamily="34" charset="-122"/>
                          <a:cs typeface="Calibri" pitchFamily="34" charset="-120"/>
                        </a:rPr>
                        <a:t>0.925</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E5F5EF"/>
                    </a:solidFill>
                  </a:tcPr>
                </a:tc>
                <a:tc>
                  <a:txBody>
                    <a:bodyPr/>
                    <a:lstStyle/>
                    <a:p>
                      <a:pPr marL="0" indent="0">
                        <a:buNone/>
                      </a:pPr>
                      <a:r>
                        <a:rPr lang="en-US" sz="1250" b="1" dirty="0">
                          <a:solidFill>
                            <a:srgbClr val="0B7A55"/>
                          </a:solidFill>
                          <a:latin typeface="Calibri" pitchFamily="34" charset="0"/>
                          <a:ea typeface="Calibri" pitchFamily="34" charset="-122"/>
                          <a:cs typeface="Calibri" pitchFamily="34" charset="-120"/>
                        </a:rPr>
                        <a:t>0.786</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E5F5EF"/>
                    </a:solidFill>
                  </a:tcPr>
                </a:tc>
                <a:tc>
                  <a:txBody>
                    <a:bodyPr/>
                    <a:lstStyle/>
                    <a:p>
                      <a:pPr marL="0" indent="0">
                        <a:buNone/>
                      </a:pPr>
                      <a:r>
                        <a:rPr lang="en-US" sz="1250" b="1" dirty="0">
                          <a:solidFill>
                            <a:srgbClr val="0B7A55"/>
                          </a:solidFill>
                          <a:latin typeface="Calibri" pitchFamily="34" charset="0"/>
                          <a:ea typeface="Calibri" pitchFamily="34" charset="-122"/>
                          <a:cs typeface="Calibri" pitchFamily="34" charset="-120"/>
                        </a:rPr>
                        <a:t>0.000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E5F5EF"/>
                    </a:solidFill>
                  </a:tcPr>
                </a:tc>
                <a:tc>
                  <a:txBody>
                    <a:bodyPr/>
                    <a:lstStyle/>
                    <a:p>
                      <a:pPr marL="0" indent="0">
                        <a:buNone/>
                      </a:pPr>
                      <a:r>
                        <a:rPr lang="en-US" sz="1250" b="1" dirty="0">
                          <a:solidFill>
                            <a:srgbClr val="0B7A55"/>
                          </a:solidFill>
                          <a:latin typeface="Calibri" pitchFamily="34" charset="0"/>
                          <a:ea typeface="Calibri" pitchFamily="34" charset="-122"/>
                          <a:cs typeface="Calibri" pitchFamily="34" charset="-120"/>
                        </a:rPr>
                        <a:t>YES</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E5F5EF"/>
                    </a:solidFill>
                  </a:tcPr>
                </a:tc>
                <a:extLst>
                  <a:ext uri="{0D108BD9-81ED-4DB2-BD59-A6C34878D82A}">
                    <a16:rowId xmlns:a16="http://schemas.microsoft.com/office/drawing/2014/main" val="10001"/>
                  </a:ext>
                </a:extLst>
              </a:tr>
              <a:tr h="429768">
                <a:tc>
                  <a:txBody>
                    <a:bodyPr/>
                    <a:lstStyle/>
                    <a:p>
                      <a:pPr marL="0" indent="0">
                        <a:buNone/>
                      </a:pPr>
                      <a:r>
                        <a:rPr lang="en-US" sz="1250" dirty="0">
                          <a:solidFill>
                            <a:srgbClr val="20242C"/>
                          </a:solidFill>
                          <a:latin typeface="Calibri" pitchFamily="34" charset="0"/>
                          <a:ea typeface="Calibri" pitchFamily="34" charset="-122"/>
                          <a:cs typeface="Calibri" pitchFamily="34" charset="-120"/>
                        </a:rPr>
                        <a:t>latency_recovered</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buNone/>
                      </a:pPr>
                      <a:r>
                        <a:rPr lang="en-US" sz="1250" dirty="0">
                          <a:solidFill>
                            <a:srgbClr val="20242C"/>
                          </a:solidFill>
                          <a:latin typeface="Calibri" pitchFamily="34" charset="0"/>
                          <a:ea typeface="Calibri" pitchFamily="34" charset="-122"/>
                          <a:cs typeface="Calibri" pitchFamily="34" charset="-120"/>
                        </a:rPr>
                        <a:t>1.000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buNone/>
                      </a:pPr>
                      <a:r>
                        <a:rPr lang="en-US" sz="1250" dirty="0">
                          <a:solidFill>
                            <a:srgbClr val="20242C"/>
                          </a:solidFill>
                          <a:latin typeface="Calibri" pitchFamily="34" charset="0"/>
                          <a:ea typeface="Calibri" pitchFamily="34" charset="-122"/>
                          <a:cs typeface="Calibri" pitchFamily="34" charset="-120"/>
                        </a:rPr>
                        <a:t>0.850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buNone/>
                      </a:pPr>
                      <a:r>
                        <a:rPr lang="en-US" sz="1250" dirty="0">
                          <a:solidFill>
                            <a:srgbClr val="C94A4A"/>
                          </a:solidFill>
                          <a:latin typeface="Calibri" pitchFamily="34" charset="0"/>
                          <a:ea typeface="Calibri" pitchFamily="34" charset="-122"/>
                          <a:cs typeface="Calibri" pitchFamily="34" charset="-120"/>
                        </a:rPr>
                        <a:t>0.414</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buNone/>
                      </a:pPr>
                      <a:r>
                        <a:rPr lang="en-US" sz="1250" dirty="0">
                          <a:solidFill>
                            <a:srgbClr val="20242C"/>
                          </a:solidFill>
                          <a:latin typeface="Calibri" pitchFamily="34" charset="0"/>
                          <a:ea typeface="Calibri" pitchFamily="34" charset="-122"/>
                          <a:cs typeface="Calibri" pitchFamily="34" charset="-120"/>
                        </a:rPr>
                        <a:t>no</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extLst>
                  <a:ext uri="{0D108BD9-81ED-4DB2-BD59-A6C34878D82A}">
                    <a16:rowId xmlns:a16="http://schemas.microsoft.com/office/drawing/2014/main" val="10002"/>
                  </a:ext>
                </a:extLst>
              </a:tr>
              <a:tr h="429768">
                <a:tc>
                  <a:txBody>
                    <a:bodyPr/>
                    <a:lstStyle/>
                    <a:p>
                      <a:pPr marL="0" indent="0">
                        <a:buNone/>
                      </a:pPr>
                      <a:r>
                        <a:rPr lang="en-US" sz="1250" dirty="0">
                          <a:solidFill>
                            <a:srgbClr val="20242C"/>
                          </a:solidFill>
                          <a:latin typeface="Calibri" pitchFamily="34" charset="0"/>
                          <a:ea typeface="Calibri" pitchFamily="34" charset="-122"/>
                          <a:cs typeface="Calibri" pitchFamily="34" charset="-120"/>
                        </a:rPr>
                        <a:t>throughput_recovered</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buNone/>
                      </a:pPr>
                      <a:r>
                        <a:rPr lang="en-US" sz="1250" dirty="0">
                          <a:solidFill>
                            <a:srgbClr val="20242C"/>
                          </a:solidFill>
                          <a:latin typeface="Calibri" pitchFamily="34" charset="0"/>
                          <a:ea typeface="Calibri" pitchFamily="34" charset="-122"/>
                          <a:cs typeface="Calibri" pitchFamily="34" charset="-120"/>
                        </a:rPr>
                        <a:t>0.938</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buNone/>
                      </a:pPr>
                      <a:r>
                        <a:rPr lang="en-US" sz="1250" dirty="0">
                          <a:solidFill>
                            <a:srgbClr val="20242C"/>
                          </a:solidFill>
                          <a:latin typeface="Calibri" pitchFamily="34" charset="0"/>
                          <a:ea typeface="Calibri" pitchFamily="34" charset="-122"/>
                          <a:cs typeface="Calibri" pitchFamily="34" charset="-120"/>
                        </a:rPr>
                        <a:t>0.800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buNone/>
                      </a:pPr>
                      <a:r>
                        <a:rPr lang="en-US" sz="1250" dirty="0">
                          <a:solidFill>
                            <a:srgbClr val="C94A4A"/>
                          </a:solidFill>
                          <a:latin typeface="Calibri" pitchFamily="34" charset="0"/>
                          <a:ea typeface="Calibri" pitchFamily="34" charset="-122"/>
                          <a:cs typeface="Calibri" pitchFamily="34" charset="-120"/>
                        </a:rPr>
                        <a:t>0.333</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buNone/>
                      </a:pPr>
                      <a:r>
                        <a:rPr lang="en-US" sz="1250" dirty="0">
                          <a:solidFill>
                            <a:srgbClr val="20242C"/>
                          </a:solidFill>
                          <a:latin typeface="Calibri" pitchFamily="34" charset="0"/>
                          <a:ea typeface="Calibri" pitchFamily="34" charset="-122"/>
                          <a:cs typeface="Calibri" pitchFamily="34" charset="-120"/>
                        </a:rPr>
                        <a:t>no</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extLst>
                  <a:ext uri="{0D108BD9-81ED-4DB2-BD59-A6C34878D82A}">
                    <a16:rowId xmlns:a16="http://schemas.microsoft.com/office/drawing/2014/main" val="10003"/>
                  </a:ext>
                </a:extLst>
              </a:tr>
              <a:tr h="429768">
                <a:tc>
                  <a:txBody>
                    <a:bodyPr/>
                    <a:lstStyle/>
                    <a:p>
                      <a:pPr marL="0" indent="0">
                        <a:buNone/>
                      </a:pPr>
                      <a:r>
                        <a:rPr lang="en-US" sz="1250" dirty="0">
                          <a:solidFill>
                            <a:srgbClr val="20242C"/>
                          </a:solidFill>
                          <a:latin typeface="Calibri" pitchFamily="34" charset="0"/>
                          <a:ea typeface="Calibri" pitchFamily="34" charset="-122"/>
                          <a:cs typeface="Calibri" pitchFamily="34" charset="-120"/>
                        </a:rPr>
                        <a:t>queue_delay_recovered</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buNone/>
                      </a:pPr>
                      <a:r>
                        <a:rPr lang="en-US" sz="1250" dirty="0">
                          <a:solidFill>
                            <a:srgbClr val="20242C"/>
                          </a:solidFill>
                          <a:latin typeface="Calibri" pitchFamily="34" charset="0"/>
                          <a:ea typeface="Calibri" pitchFamily="34" charset="-122"/>
                          <a:cs typeface="Calibri" pitchFamily="34" charset="-120"/>
                        </a:rPr>
                        <a:t>0.794</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buNone/>
                      </a:pPr>
                      <a:r>
                        <a:rPr lang="en-US" sz="1250" dirty="0">
                          <a:solidFill>
                            <a:srgbClr val="20242C"/>
                          </a:solidFill>
                          <a:latin typeface="Calibri" pitchFamily="34" charset="0"/>
                          <a:ea typeface="Calibri" pitchFamily="34" charset="-122"/>
                          <a:cs typeface="Calibri" pitchFamily="34" charset="-120"/>
                        </a:rPr>
                        <a:t>0.850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buNone/>
                      </a:pPr>
                      <a:r>
                        <a:rPr lang="en-US" sz="1250" dirty="0">
                          <a:solidFill>
                            <a:srgbClr val="C94A4A"/>
                          </a:solidFill>
                          <a:latin typeface="Calibri" pitchFamily="34" charset="0"/>
                          <a:ea typeface="Calibri" pitchFamily="34" charset="-122"/>
                          <a:cs typeface="Calibri" pitchFamily="34" charset="-120"/>
                        </a:rPr>
                        <a:t>0.414</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buNone/>
                      </a:pPr>
                      <a:r>
                        <a:rPr lang="en-US" sz="1250" dirty="0">
                          <a:solidFill>
                            <a:srgbClr val="20242C"/>
                          </a:solidFill>
                          <a:latin typeface="Calibri" pitchFamily="34" charset="0"/>
                          <a:ea typeface="Calibri" pitchFamily="34" charset="-122"/>
                          <a:cs typeface="Calibri" pitchFamily="34" charset="-120"/>
                        </a:rPr>
                        <a:t>no</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extLst>
                  <a:ext uri="{0D108BD9-81ED-4DB2-BD59-A6C34878D82A}">
                    <a16:rowId xmlns:a16="http://schemas.microsoft.com/office/drawing/2014/main" val="10004"/>
                  </a:ext>
                </a:extLst>
              </a:tr>
              <a:tr h="429768">
                <a:tc>
                  <a:txBody>
                    <a:bodyPr/>
                    <a:lstStyle/>
                    <a:p>
                      <a:pPr marL="0" indent="0">
                        <a:buNone/>
                      </a:pPr>
                      <a:r>
                        <a:rPr lang="en-US" sz="1250" dirty="0">
                          <a:solidFill>
                            <a:srgbClr val="20242C"/>
                          </a:solidFill>
                          <a:latin typeface="Calibri" pitchFamily="34" charset="0"/>
                          <a:ea typeface="Calibri" pitchFamily="34" charset="-122"/>
                          <a:cs typeface="Calibri" pitchFamily="34" charset="-120"/>
                        </a:rPr>
                        <a:t>diagnosis_margin_clear</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buNone/>
                      </a:pPr>
                      <a:r>
                        <a:rPr lang="en-US" sz="1250" dirty="0">
                          <a:solidFill>
                            <a:srgbClr val="20242C"/>
                          </a:solidFill>
                          <a:latin typeface="Calibri" pitchFamily="34" charset="0"/>
                          <a:ea typeface="Calibri" pitchFamily="34" charset="-122"/>
                          <a:cs typeface="Calibri" pitchFamily="34" charset="-120"/>
                        </a:rPr>
                        <a:t>0.853</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buNone/>
                      </a:pPr>
                      <a:r>
                        <a:rPr lang="en-US" sz="1250" dirty="0">
                          <a:solidFill>
                            <a:srgbClr val="20242C"/>
                          </a:solidFill>
                          <a:latin typeface="Calibri" pitchFamily="34" charset="0"/>
                          <a:ea typeface="Calibri" pitchFamily="34" charset="-122"/>
                          <a:cs typeface="Calibri" pitchFamily="34" charset="-120"/>
                        </a:rPr>
                        <a:t>undef.</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buNone/>
                      </a:pPr>
                      <a:r>
                        <a:rPr lang="en-US" sz="1250" dirty="0">
                          <a:solidFill>
                            <a:srgbClr val="20242C"/>
                          </a:solidFill>
                          <a:latin typeface="Calibri" pitchFamily="34" charset="0"/>
                          <a:ea typeface="Calibri" pitchFamily="34" charset="-122"/>
                          <a:cs typeface="Calibri" pitchFamily="34" charset="-120"/>
                        </a:rPr>
                        <a:t>undef.</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buNone/>
                      </a:pPr>
                      <a:r>
                        <a:rPr lang="en-US" sz="1250" dirty="0">
                          <a:solidFill>
                            <a:srgbClr val="20242C"/>
                          </a:solidFill>
                          <a:latin typeface="Calibri" pitchFamily="34" charset="0"/>
                          <a:ea typeface="Calibri" pitchFamily="34" charset="-122"/>
                          <a:cs typeface="Calibri" pitchFamily="34" charset="-120"/>
                        </a:rPr>
                        <a:t>no</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extLst>
                  <a:ext uri="{0D108BD9-81ED-4DB2-BD59-A6C34878D82A}">
                    <a16:rowId xmlns:a16="http://schemas.microsoft.com/office/drawing/2014/main" val="10005"/>
                  </a:ext>
                </a:extLst>
              </a:tr>
              <a:tr h="429768">
                <a:tc>
                  <a:txBody>
                    <a:bodyPr/>
                    <a:lstStyle/>
                    <a:p>
                      <a:pPr marL="0" indent="0">
                        <a:buNone/>
                      </a:pPr>
                      <a:r>
                        <a:rPr lang="en-US" sz="1250" dirty="0">
                          <a:solidFill>
                            <a:srgbClr val="20242C"/>
                          </a:solidFill>
                          <a:latin typeface="Calibri" pitchFamily="34" charset="0"/>
                          <a:ea typeface="Calibri" pitchFamily="34" charset="-122"/>
                          <a:cs typeface="Calibri" pitchFamily="34" charset="-120"/>
                        </a:rPr>
                        <a:t>gpu_util / memory signals</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buNone/>
                      </a:pPr>
                      <a:r>
                        <a:rPr lang="en-US" sz="1250" dirty="0">
                          <a:solidFill>
                            <a:srgbClr val="20242C"/>
                          </a:solidFill>
                          <a:latin typeface="Calibri" pitchFamily="34" charset="0"/>
                          <a:ea typeface="Calibri" pitchFamily="34" charset="-122"/>
                          <a:cs typeface="Calibri" pitchFamily="34" charset="-120"/>
                        </a:rPr>
                        <a:t>0.000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buNone/>
                      </a:pPr>
                      <a:r>
                        <a:rPr lang="en-US" sz="1250" dirty="0">
                          <a:solidFill>
                            <a:srgbClr val="20242C"/>
                          </a:solidFill>
                          <a:latin typeface="Calibri" pitchFamily="34" charset="0"/>
                          <a:ea typeface="Calibri" pitchFamily="34" charset="-122"/>
                          <a:cs typeface="Calibri" pitchFamily="34" charset="-120"/>
                        </a:rPr>
                        <a:t>0.000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buNone/>
                      </a:pPr>
                      <a:r>
                        <a:rPr lang="en-US" sz="1250" dirty="0">
                          <a:solidFill>
                            <a:srgbClr val="20242C"/>
                          </a:solidFill>
                          <a:latin typeface="Calibri" pitchFamily="34" charset="0"/>
                          <a:ea typeface="Calibri" pitchFamily="34" charset="-122"/>
                          <a:cs typeface="Calibri" pitchFamily="34" charset="-120"/>
                        </a:rPr>
                        <a:t>0.000</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tc>
                  <a:txBody>
                    <a:bodyPr/>
                    <a:lstStyle/>
                    <a:p>
                      <a:pPr marL="0" indent="0">
                        <a:buNone/>
                      </a:pPr>
                      <a:r>
                        <a:rPr lang="en-US" sz="1250" dirty="0">
                          <a:solidFill>
                            <a:srgbClr val="20242C"/>
                          </a:solidFill>
                          <a:latin typeface="Calibri" pitchFamily="34" charset="0"/>
                          <a:ea typeface="Calibri" pitchFamily="34" charset="-122"/>
                          <a:cs typeface="Calibri" pitchFamily="34" charset="-120"/>
                        </a:rPr>
                        <a:t>no</a:t>
                      </a:r>
                      <a:endParaRPr lang="en-US" sz="1250" dirty="0">
                        <a:latin typeface="Calibri" charset="0"/>
                        <a:ea typeface="Calibri" charset="0"/>
                        <a:cs typeface="Calibri" charset="0"/>
                      </a:endParaRPr>
                    </a:p>
                  </a:txBody>
                  <a:tcPr marL="63500" marR="63500" marT="63500" marB="635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6" name="Text 2"/>
          <p:cNvSpPr/>
          <p:nvPr/>
        </p:nvSpPr>
        <p:spPr>
          <a:xfrm>
            <a:off x="8412480" y="1783080"/>
            <a:ext cx="3246120" cy="4023360"/>
          </a:xfrm>
          <a:prstGeom prst="rect">
            <a:avLst/>
          </a:prstGeom>
          <a:noFill/>
          <a:ln/>
        </p:spPr>
        <p:txBody>
          <a:bodyPr wrap="square" lIns="0" tIns="0" rIns="0" bIns="0" rtlCol="0" anchor="t"/>
          <a:lstStyle/>
          <a:p>
            <a:pPr marL="152400" indent="-152400">
              <a:lnSpc>
                <a:spcPct val="108000"/>
              </a:lnSpc>
              <a:spcAft>
                <a:spcPts val="1200"/>
              </a:spcAft>
              <a:buSzPct val="100000"/>
              <a:buChar char="•"/>
            </a:pPr>
            <a:r>
              <a:rPr lang="en-US" sz="1350" dirty="0">
                <a:solidFill>
                  <a:srgbClr val="20242C"/>
                </a:solidFill>
                <a:latin typeface="Calibri" pitchFamily="34" charset="0"/>
                <a:ea typeface="Calibri" pitchFamily="34" charset="-122"/>
                <a:cs typeface="Calibri" pitchFamily="34" charset="-120"/>
              </a:rPr>
              <a:t>A standalone signal must not fire on ambiguous windows the strictest filter.</a:t>
            </a:r>
            <a:endParaRPr lang="en-US" sz="1350" dirty="0"/>
          </a:p>
          <a:p>
            <a:pPr marL="152400" indent="-152400">
              <a:lnSpc>
                <a:spcPct val="108000"/>
              </a:lnSpc>
              <a:spcAft>
                <a:spcPts val="1200"/>
              </a:spcAft>
              <a:buSzPct val="100000"/>
              <a:buChar char="•"/>
            </a:pPr>
            <a:r>
              <a:rPr lang="en-US" sz="1350" dirty="0">
                <a:solidFill>
                  <a:srgbClr val="20242C"/>
                </a:solidFill>
                <a:latin typeface="Calibri" pitchFamily="34" charset="0"/>
                <a:ea typeface="Calibri" pitchFamily="34" charset="-122"/>
                <a:cs typeface="Calibri" pitchFamily="34" charset="-120"/>
              </a:rPr>
              <a:t>Recovery signals score well normally, but can fire while the diagnosis is still unknown → unsafe alone; fine inside CR / HS.</a:t>
            </a:r>
            <a:endParaRPr lang="en-US" sz="1350" dirty="0"/>
          </a:p>
          <a:p>
            <a:pPr marL="152400" indent="-152400">
              <a:lnSpc>
                <a:spcPct val="108000"/>
              </a:lnSpc>
              <a:spcAft>
                <a:spcPts val="1200"/>
              </a:spcAft>
              <a:buSzPct val="100000"/>
              <a:buChar char="•"/>
            </a:pPr>
            <a:r>
              <a:rPr lang="en-US" sz="1350" dirty="0">
                <a:solidFill>
                  <a:srgbClr val="20242C"/>
                </a:solidFill>
                <a:latin typeface="Calibri" pitchFamily="34" charset="0"/>
                <a:ea typeface="Calibri" pitchFamily="34" charset="-122"/>
                <a:cs typeface="Calibri" pitchFamily="34" charset="-120"/>
              </a:rPr>
              <a:t>GPU counters are uninformative under saturated serving (util 92–99%).</a:t>
            </a:r>
            <a:endParaRPr lang="en-US" sz="1350" dirty="0"/>
          </a:p>
        </p:txBody>
      </p:sp>
      <p:sp>
        <p:nvSpPr>
          <p:cNvPr id="7" name="Shape 3"/>
          <p:cNvSpPr/>
          <p:nvPr/>
        </p:nvSpPr>
        <p:spPr>
          <a:xfrm>
            <a:off x="548640" y="5779008"/>
            <a:ext cx="11091672" cy="566928"/>
          </a:xfrm>
          <a:prstGeom prst="roundRect">
            <a:avLst>
              <a:gd name="adj" fmla="val 12903"/>
            </a:avLst>
          </a:prstGeom>
          <a:solidFill>
            <a:srgbClr val="E5F5EF"/>
          </a:solidFill>
          <a:ln/>
        </p:spPr>
        <p:txBody>
          <a:bodyPr/>
          <a:lstStyle/>
          <a:p>
            <a:endParaRPr lang="en-US"/>
          </a:p>
        </p:txBody>
      </p:sp>
      <p:sp>
        <p:nvSpPr>
          <p:cNvPr id="8" name="Text 4"/>
          <p:cNvSpPr/>
          <p:nvPr/>
        </p:nvSpPr>
        <p:spPr>
          <a:xfrm>
            <a:off x="777240" y="5779008"/>
            <a:ext cx="10634472" cy="566928"/>
          </a:xfrm>
          <a:prstGeom prst="rect">
            <a:avLst/>
          </a:prstGeom>
          <a:noFill/>
          <a:ln/>
        </p:spPr>
        <p:txBody>
          <a:bodyPr wrap="square" lIns="0" tIns="0" rIns="0" bIns="0" rtlCol="0" anchor="ctr"/>
          <a:lstStyle/>
          <a:p>
            <a:pPr marL="0" indent="0">
              <a:buNone/>
            </a:pPr>
            <a:r>
              <a:rPr lang="en-US" sz="1400" b="1" dirty="0">
                <a:solidFill>
                  <a:srgbClr val="0B7A55"/>
                </a:solidFill>
                <a:latin typeface="Calibri" pitchFamily="34" charset="0"/>
                <a:ea typeface="Calibri" pitchFamily="34" charset="-122"/>
                <a:cs typeface="Calibri" pitchFamily="34" charset="-120"/>
              </a:rPr>
              <a:t>diagnosis_stable_2 is derived from the kernel evidence already collected — no external baseline calibration needed.</a:t>
            </a:r>
            <a:endParaRPr lang="en-US" sz="1400" dirty="0"/>
          </a:p>
        </p:txBody>
      </p:sp>
      <p:sp>
        <p:nvSpPr>
          <p:cNvPr id="9" name="Text 5"/>
          <p:cNvSpPr/>
          <p:nvPr/>
        </p:nvSpPr>
        <p:spPr>
          <a:xfrm>
            <a:off x="548640" y="6473952"/>
            <a:ext cx="6858000" cy="274320"/>
          </a:xfrm>
          <a:prstGeom prst="rect">
            <a:avLst/>
          </a:prstGeom>
          <a:noFill/>
          <a:ln/>
        </p:spPr>
        <p:txBody>
          <a:bodyPr wrap="square" lIns="0" tIns="0" rIns="0" bIns="0" rtlCol="0" anchor="ctr"/>
          <a:lstStyle/>
          <a:p>
            <a:pPr marL="0" indent="0">
              <a:buNone/>
            </a:pPr>
            <a:r>
              <a:rPr lang="en-US" sz="900" dirty="0">
                <a:solidFill>
                  <a:srgbClr val="6A7280"/>
                </a:solidFill>
                <a:latin typeface="Calibri" pitchFamily="34" charset="0"/>
                <a:ea typeface="Calibri" pitchFamily="34" charset="-122"/>
                <a:cs typeface="Calibri" pitchFamily="34" charset="-120"/>
              </a:rPr>
              <a:t>Stop When Stable — Adaptive Trace Collection for Modern Software Systems</a:t>
            </a:r>
            <a:endParaRPr lang="en-US" sz="900" dirty="0"/>
          </a:p>
        </p:txBody>
      </p:sp>
      <p:sp>
        <p:nvSpPr>
          <p:cNvPr id="10" name="Text 6"/>
          <p:cNvSpPr/>
          <p:nvPr/>
        </p:nvSpPr>
        <p:spPr>
          <a:xfrm>
            <a:off x="11091672" y="6473952"/>
            <a:ext cx="548640" cy="274320"/>
          </a:xfrm>
          <a:prstGeom prst="rect">
            <a:avLst/>
          </a:prstGeom>
          <a:noFill/>
          <a:ln/>
        </p:spPr>
        <p:txBody>
          <a:bodyPr wrap="square" lIns="0" tIns="0" rIns="0" bIns="0" rtlCol="0" anchor="ctr"/>
          <a:lstStyle/>
          <a:p>
            <a:pPr marL="0" indent="0" algn="r">
              <a:buNone/>
            </a:pPr>
            <a:r>
              <a:rPr lang="en-US" sz="900" dirty="0">
                <a:solidFill>
                  <a:srgbClr val="6A7280"/>
                </a:solidFill>
                <a:latin typeface="Calibri" pitchFamily="34" charset="0"/>
                <a:ea typeface="Calibri" pitchFamily="34" charset="-122"/>
                <a:cs typeface="Calibri" pitchFamily="34" charset="-120"/>
              </a:rPr>
              <a:t>15</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3" name="Text 0"/>
          <p:cNvSpPr/>
          <p:nvPr/>
        </p:nvSpPr>
        <p:spPr>
          <a:xfrm>
            <a:off x="548640" y="384048"/>
            <a:ext cx="11091672" cy="274320"/>
          </a:xfrm>
          <a:prstGeom prst="rect">
            <a:avLst/>
          </a:prstGeom>
          <a:noFill/>
          <a:ln/>
        </p:spPr>
        <p:txBody>
          <a:bodyPr wrap="square" lIns="0" tIns="0" rIns="0" bIns="0" rtlCol="0" anchor="ctr"/>
          <a:lstStyle/>
          <a:p>
            <a:pPr marL="0" indent="0">
              <a:buNone/>
            </a:pPr>
            <a:r>
              <a:rPr lang="en-US" sz="1200" b="1" kern="0" spc="200" dirty="0">
                <a:solidFill>
                  <a:srgbClr val="0E9F6E"/>
                </a:solidFill>
                <a:latin typeface="Calibri" pitchFamily="34" charset="0"/>
                <a:ea typeface="Calibri" pitchFamily="34" charset="-122"/>
                <a:cs typeface="Calibri" pitchFamily="34" charset="-120"/>
              </a:rPr>
              <a:t>HONEST SCOPING</a:t>
            </a:r>
            <a:endParaRPr lang="en-US" sz="1200" dirty="0"/>
          </a:p>
        </p:txBody>
      </p:sp>
      <p:sp>
        <p:nvSpPr>
          <p:cNvPr id="4" name="Text 1"/>
          <p:cNvSpPr/>
          <p:nvPr/>
        </p:nvSpPr>
        <p:spPr>
          <a:xfrm>
            <a:off x="548640" y="658368"/>
            <a:ext cx="11091672" cy="640080"/>
          </a:xfrm>
          <a:prstGeom prst="rect">
            <a:avLst/>
          </a:prstGeom>
          <a:noFill/>
          <a:ln/>
        </p:spPr>
        <p:txBody>
          <a:bodyPr wrap="square" lIns="0" tIns="0" rIns="0" bIns="0" rtlCol="0" anchor="ctr"/>
          <a:lstStyle/>
          <a:p>
            <a:pPr marL="0" indent="0">
              <a:buNone/>
            </a:pPr>
            <a:r>
              <a:rPr lang="en-US" sz="3200" b="1" dirty="0">
                <a:solidFill>
                  <a:srgbClr val="20242C"/>
                </a:solidFill>
                <a:latin typeface="Cambria" pitchFamily="34" charset="0"/>
                <a:ea typeface="Cambria" pitchFamily="34" charset="-122"/>
                <a:cs typeface="Cambria" pitchFamily="34" charset="-120"/>
              </a:rPr>
              <a:t>What This Research Does Not Claim</a:t>
            </a:r>
            <a:endParaRPr lang="en-US" sz="3200" dirty="0"/>
          </a:p>
        </p:txBody>
      </p:sp>
      <p:sp>
        <p:nvSpPr>
          <p:cNvPr id="5" name="Shape 2"/>
          <p:cNvSpPr/>
          <p:nvPr/>
        </p:nvSpPr>
        <p:spPr>
          <a:xfrm>
            <a:off x="548640" y="1691640"/>
            <a:ext cx="5317236" cy="1600200"/>
          </a:xfrm>
          <a:prstGeom prst="roundRect">
            <a:avLst>
              <a:gd name="adj" fmla="val 5714"/>
            </a:avLst>
          </a:prstGeom>
          <a:solidFill>
            <a:srgbClr val="F4F5F7"/>
          </a:solidFill>
          <a:ln/>
        </p:spPr>
        <p:txBody>
          <a:bodyPr/>
          <a:lstStyle/>
          <a:p>
            <a:endParaRPr lang="en-US"/>
          </a:p>
        </p:txBody>
      </p:sp>
      <p:sp>
        <p:nvSpPr>
          <p:cNvPr id="6" name="Text 3"/>
          <p:cNvSpPr/>
          <p:nvPr/>
        </p:nvSpPr>
        <p:spPr>
          <a:xfrm>
            <a:off x="822960" y="1856232"/>
            <a:ext cx="4768596" cy="365760"/>
          </a:xfrm>
          <a:prstGeom prst="rect">
            <a:avLst/>
          </a:prstGeom>
          <a:noFill/>
          <a:ln/>
        </p:spPr>
        <p:txBody>
          <a:bodyPr wrap="square" lIns="0" tIns="0" rIns="0" bIns="0" rtlCol="0" anchor="ctr"/>
          <a:lstStyle/>
          <a:p>
            <a:pPr marL="0" indent="0">
              <a:buNone/>
            </a:pPr>
            <a:r>
              <a:rPr lang="en-US" sz="1550" b="1" dirty="0">
                <a:solidFill>
                  <a:srgbClr val="20242C"/>
                </a:solidFill>
                <a:latin typeface="Calibri" pitchFamily="34" charset="0"/>
                <a:ea typeface="Calibri" pitchFamily="34" charset="-122"/>
                <a:cs typeface="Calibri" pitchFamily="34" charset="-120"/>
              </a:rPr>
              <a:t>Deterministic, not learned</a:t>
            </a:r>
            <a:endParaRPr lang="en-US" sz="1550" dirty="0"/>
          </a:p>
        </p:txBody>
      </p:sp>
      <p:sp>
        <p:nvSpPr>
          <p:cNvPr id="7" name="Text 4"/>
          <p:cNvSpPr/>
          <p:nvPr/>
        </p:nvSpPr>
        <p:spPr>
          <a:xfrm>
            <a:off x="822960" y="2240280"/>
            <a:ext cx="4768596" cy="960120"/>
          </a:xfrm>
          <a:prstGeom prst="rect">
            <a:avLst/>
          </a:prstGeom>
          <a:noFill/>
          <a:ln/>
        </p:spPr>
        <p:txBody>
          <a:bodyPr wrap="square" lIns="0" tIns="0" rIns="0" bIns="0" rtlCol="0" anchor="ctr"/>
          <a:lstStyle/>
          <a:p>
            <a:pPr marL="0" indent="0">
              <a:buNone/>
            </a:pPr>
            <a:r>
              <a:rPr lang="en-US" sz="1250" dirty="0">
                <a:solidFill>
                  <a:srgbClr val="6A7280"/>
                </a:solidFill>
                <a:latin typeface="Calibri" pitchFamily="34" charset="0"/>
                <a:ea typeface="Calibri" pitchFamily="34" charset="-122"/>
                <a:cs typeface="Calibri" pitchFamily="34" charset="-120"/>
              </a:rPr>
              <a:t>A finite-state controller with fixed, hand-tuned thresholds no online learning or trained stopping policy.</a:t>
            </a:r>
            <a:endParaRPr lang="en-US" sz="1250" dirty="0"/>
          </a:p>
        </p:txBody>
      </p:sp>
      <p:sp>
        <p:nvSpPr>
          <p:cNvPr id="8" name="Shape 5"/>
          <p:cNvSpPr/>
          <p:nvPr/>
        </p:nvSpPr>
        <p:spPr>
          <a:xfrm>
            <a:off x="6323076" y="1691640"/>
            <a:ext cx="5317236" cy="1600200"/>
          </a:xfrm>
          <a:prstGeom prst="roundRect">
            <a:avLst>
              <a:gd name="adj" fmla="val 5714"/>
            </a:avLst>
          </a:prstGeom>
          <a:solidFill>
            <a:srgbClr val="F4F5F7"/>
          </a:solidFill>
          <a:ln/>
        </p:spPr>
        <p:txBody>
          <a:bodyPr/>
          <a:lstStyle/>
          <a:p>
            <a:endParaRPr lang="en-US"/>
          </a:p>
        </p:txBody>
      </p:sp>
      <p:sp>
        <p:nvSpPr>
          <p:cNvPr id="9" name="Text 6"/>
          <p:cNvSpPr/>
          <p:nvPr/>
        </p:nvSpPr>
        <p:spPr>
          <a:xfrm>
            <a:off x="6597396" y="1856232"/>
            <a:ext cx="4768596" cy="365760"/>
          </a:xfrm>
          <a:prstGeom prst="rect">
            <a:avLst/>
          </a:prstGeom>
          <a:noFill/>
          <a:ln/>
        </p:spPr>
        <p:txBody>
          <a:bodyPr wrap="square" lIns="0" tIns="0" rIns="0" bIns="0" rtlCol="0" anchor="ctr"/>
          <a:lstStyle/>
          <a:p>
            <a:pPr marL="0" indent="0">
              <a:buNone/>
            </a:pPr>
            <a:r>
              <a:rPr lang="en-US" sz="1550" b="1" dirty="0">
                <a:solidFill>
                  <a:srgbClr val="20242C"/>
                </a:solidFill>
                <a:latin typeface="Calibri" pitchFamily="34" charset="0"/>
                <a:ea typeface="Calibri" pitchFamily="34" charset="-122"/>
                <a:cs typeface="Calibri" pitchFamily="34" charset="-120"/>
              </a:rPr>
              <a:t>Controlled labels</a:t>
            </a:r>
            <a:endParaRPr lang="en-US" sz="1550" dirty="0"/>
          </a:p>
        </p:txBody>
      </p:sp>
      <p:sp>
        <p:nvSpPr>
          <p:cNvPr id="10" name="Text 7"/>
          <p:cNvSpPr/>
          <p:nvPr/>
        </p:nvSpPr>
        <p:spPr>
          <a:xfrm>
            <a:off x="6597396" y="2240280"/>
            <a:ext cx="4768596" cy="960120"/>
          </a:xfrm>
          <a:prstGeom prst="rect">
            <a:avLst/>
          </a:prstGeom>
          <a:noFill/>
          <a:ln/>
        </p:spPr>
        <p:txBody>
          <a:bodyPr wrap="square" lIns="0" tIns="0" rIns="0" bIns="0" rtlCol="0" anchor="ctr"/>
          <a:lstStyle/>
          <a:p>
            <a:pPr marL="0" indent="0">
              <a:buNone/>
            </a:pPr>
            <a:r>
              <a:rPr lang="en-US" sz="1250" dirty="0">
                <a:solidFill>
                  <a:srgbClr val="6A7280"/>
                </a:solidFill>
                <a:latin typeface="Calibri" pitchFamily="34" charset="0"/>
                <a:ea typeface="Calibri" pitchFamily="34" charset="-122"/>
                <a:cs typeface="Calibri" pitchFamily="34" charset="-120"/>
              </a:rPr>
              <a:t>Expected labels come from designed workloads, not independently annotated production incidents.</a:t>
            </a:r>
            <a:endParaRPr lang="en-US" sz="1250" dirty="0"/>
          </a:p>
        </p:txBody>
      </p:sp>
      <p:sp>
        <p:nvSpPr>
          <p:cNvPr id="11" name="Shape 8"/>
          <p:cNvSpPr/>
          <p:nvPr/>
        </p:nvSpPr>
        <p:spPr>
          <a:xfrm>
            <a:off x="548640" y="3611880"/>
            <a:ext cx="5317236" cy="1600200"/>
          </a:xfrm>
          <a:prstGeom prst="roundRect">
            <a:avLst>
              <a:gd name="adj" fmla="val 5714"/>
            </a:avLst>
          </a:prstGeom>
          <a:solidFill>
            <a:srgbClr val="F4F5F7"/>
          </a:solidFill>
          <a:ln/>
        </p:spPr>
        <p:txBody>
          <a:bodyPr/>
          <a:lstStyle/>
          <a:p>
            <a:endParaRPr lang="en-US"/>
          </a:p>
        </p:txBody>
      </p:sp>
      <p:sp>
        <p:nvSpPr>
          <p:cNvPr id="12" name="Text 9"/>
          <p:cNvSpPr/>
          <p:nvPr/>
        </p:nvSpPr>
        <p:spPr>
          <a:xfrm>
            <a:off x="822960" y="3776472"/>
            <a:ext cx="4768596" cy="365760"/>
          </a:xfrm>
          <a:prstGeom prst="rect">
            <a:avLst/>
          </a:prstGeom>
          <a:noFill/>
          <a:ln/>
        </p:spPr>
        <p:txBody>
          <a:bodyPr wrap="square" lIns="0" tIns="0" rIns="0" bIns="0" rtlCol="0" anchor="ctr"/>
          <a:lstStyle/>
          <a:p>
            <a:pPr marL="0" indent="0">
              <a:buNone/>
            </a:pPr>
            <a:r>
              <a:rPr lang="en-US" sz="1550" b="1" dirty="0">
                <a:solidFill>
                  <a:srgbClr val="20242C"/>
                </a:solidFill>
                <a:latin typeface="Calibri" pitchFamily="34" charset="0"/>
                <a:ea typeface="Calibri" pitchFamily="34" charset="-122"/>
                <a:cs typeface="Calibri" pitchFamily="34" charset="-120"/>
              </a:rPr>
              <a:t>Replay isolation</a:t>
            </a:r>
            <a:endParaRPr lang="en-US" sz="1550" dirty="0"/>
          </a:p>
        </p:txBody>
      </p:sp>
      <p:sp>
        <p:nvSpPr>
          <p:cNvPr id="13" name="Text 10"/>
          <p:cNvSpPr/>
          <p:nvPr/>
        </p:nvSpPr>
        <p:spPr>
          <a:xfrm>
            <a:off x="822960" y="4160520"/>
            <a:ext cx="4768596" cy="960120"/>
          </a:xfrm>
          <a:prstGeom prst="rect">
            <a:avLst/>
          </a:prstGeom>
          <a:noFill/>
          <a:ln/>
        </p:spPr>
        <p:txBody>
          <a:bodyPr wrap="square" lIns="0" tIns="0" rIns="0" bIns="0" rtlCol="0" anchor="ctr"/>
          <a:lstStyle/>
          <a:p>
            <a:pPr marL="0" indent="0">
              <a:buNone/>
            </a:pPr>
            <a:r>
              <a:rPr lang="en-US" sz="1250" dirty="0">
                <a:solidFill>
                  <a:srgbClr val="6A7280"/>
                </a:solidFill>
                <a:latin typeface="Calibri" pitchFamily="34" charset="0"/>
                <a:ea typeface="Calibri" pitchFamily="34" charset="-122"/>
                <a:cs typeface="Calibri" pitchFamily="34" charset="-120"/>
              </a:rPr>
              <a:t>RQ4/RQ5 replay saved evidence streams to isolate stop/continue decisions; replay produces no new Nsight reports.</a:t>
            </a:r>
            <a:endParaRPr lang="en-US" sz="1250" dirty="0"/>
          </a:p>
        </p:txBody>
      </p:sp>
      <p:sp>
        <p:nvSpPr>
          <p:cNvPr id="14" name="Shape 11"/>
          <p:cNvSpPr/>
          <p:nvPr/>
        </p:nvSpPr>
        <p:spPr>
          <a:xfrm>
            <a:off x="6323076" y="3611880"/>
            <a:ext cx="5317236" cy="1600200"/>
          </a:xfrm>
          <a:prstGeom prst="roundRect">
            <a:avLst>
              <a:gd name="adj" fmla="val 5714"/>
            </a:avLst>
          </a:prstGeom>
          <a:solidFill>
            <a:srgbClr val="F4F5F7"/>
          </a:solidFill>
          <a:ln/>
        </p:spPr>
        <p:txBody>
          <a:bodyPr/>
          <a:lstStyle/>
          <a:p>
            <a:endParaRPr lang="en-US"/>
          </a:p>
        </p:txBody>
      </p:sp>
      <p:sp>
        <p:nvSpPr>
          <p:cNvPr id="15" name="Text 12"/>
          <p:cNvSpPr/>
          <p:nvPr/>
        </p:nvSpPr>
        <p:spPr>
          <a:xfrm>
            <a:off x="6597396" y="3776472"/>
            <a:ext cx="4768596" cy="365760"/>
          </a:xfrm>
          <a:prstGeom prst="rect">
            <a:avLst/>
          </a:prstGeom>
          <a:noFill/>
          <a:ln/>
        </p:spPr>
        <p:txBody>
          <a:bodyPr wrap="square" lIns="0" tIns="0" rIns="0" bIns="0" rtlCol="0" anchor="ctr"/>
          <a:lstStyle/>
          <a:p>
            <a:pPr marL="0" indent="0">
              <a:buNone/>
            </a:pPr>
            <a:r>
              <a:rPr lang="en-US" sz="1550" b="1" dirty="0">
                <a:solidFill>
                  <a:srgbClr val="20242C"/>
                </a:solidFill>
                <a:latin typeface="Calibri" pitchFamily="34" charset="0"/>
                <a:ea typeface="Calibri" pitchFamily="34" charset="-122"/>
                <a:cs typeface="Calibri" pitchFamily="34" charset="-120"/>
              </a:rPr>
              <a:t>Single stack</a:t>
            </a:r>
            <a:endParaRPr lang="en-US" sz="1550" dirty="0"/>
          </a:p>
        </p:txBody>
      </p:sp>
      <p:sp>
        <p:nvSpPr>
          <p:cNvPr id="16" name="Text 13"/>
          <p:cNvSpPr/>
          <p:nvPr/>
        </p:nvSpPr>
        <p:spPr>
          <a:xfrm>
            <a:off x="6597396" y="4160520"/>
            <a:ext cx="4768596" cy="960120"/>
          </a:xfrm>
          <a:prstGeom prst="rect">
            <a:avLst/>
          </a:prstGeom>
          <a:noFill/>
          <a:ln/>
        </p:spPr>
        <p:txBody>
          <a:bodyPr wrap="square" lIns="0" tIns="0" rIns="0" bIns="0" rtlCol="0" anchor="ctr"/>
          <a:lstStyle/>
          <a:p>
            <a:pPr marL="0" indent="0">
              <a:buNone/>
            </a:pPr>
            <a:r>
              <a:rPr lang="en-US" sz="1250" dirty="0">
                <a:solidFill>
                  <a:srgbClr val="6A7280"/>
                </a:solidFill>
                <a:latin typeface="Calibri" pitchFamily="34" charset="0"/>
                <a:ea typeface="Calibri" pitchFamily="34" charset="-122"/>
                <a:cs typeface="Calibri" pitchFamily="34" charset="-120"/>
              </a:rPr>
              <a:t>One model family, one serving framework (vLLM), one profiler, two single-GPU platforms; modest repetition counts.</a:t>
            </a:r>
            <a:endParaRPr lang="en-US" sz="1250" dirty="0"/>
          </a:p>
        </p:txBody>
      </p:sp>
      <p:sp>
        <p:nvSpPr>
          <p:cNvPr id="17" name="Shape 14"/>
          <p:cNvSpPr/>
          <p:nvPr/>
        </p:nvSpPr>
        <p:spPr>
          <a:xfrm>
            <a:off x="548640" y="5779008"/>
            <a:ext cx="11091672" cy="566928"/>
          </a:xfrm>
          <a:prstGeom prst="roundRect">
            <a:avLst>
              <a:gd name="adj" fmla="val 12903"/>
            </a:avLst>
          </a:prstGeom>
          <a:solidFill>
            <a:srgbClr val="E5F5EF"/>
          </a:solidFill>
          <a:ln/>
        </p:spPr>
        <p:txBody>
          <a:bodyPr/>
          <a:lstStyle/>
          <a:p>
            <a:endParaRPr lang="en-US"/>
          </a:p>
        </p:txBody>
      </p:sp>
      <p:sp>
        <p:nvSpPr>
          <p:cNvPr id="18" name="Text 15"/>
          <p:cNvSpPr/>
          <p:nvPr/>
        </p:nvSpPr>
        <p:spPr>
          <a:xfrm>
            <a:off x="777240" y="5779008"/>
            <a:ext cx="10634472" cy="566928"/>
          </a:xfrm>
          <a:prstGeom prst="rect">
            <a:avLst/>
          </a:prstGeom>
          <a:noFill/>
          <a:ln/>
        </p:spPr>
        <p:txBody>
          <a:bodyPr wrap="square" lIns="0" tIns="0" rIns="0" bIns="0" rtlCol="0" anchor="ctr"/>
          <a:lstStyle/>
          <a:p>
            <a:pPr marL="0" indent="0">
              <a:buNone/>
            </a:pPr>
            <a:r>
              <a:rPr lang="en-US" sz="1400" b="1" dirty="0">
                <a:solidFill>
                  <a:srgbClr val="0B7A55"/>
                </a:solidFill>
                <a:latin typeface="Calibri" pitchFamily="34" charset="0"/>
                <a:ea typeface="Calibri" pitchFamily="34" charset="-122"/>
                <a:cs typeface="Calibri" pitchFamily="34" charset="-120"/>
              </a:rPr>
              <a:t>The right reading: a reproducible, practical triage aid for profiler lifecycle control — with claims bounded to the studied setup.</a:t>
            </a:r>
            <a:endParaRPr lang="en-US" sz="1400" dirty="0"/>
          </a:p>
        </p:txBody>
      </p:sp>
      <p:sp>
        <p:nvSpPr>
          <p:cNvPr id="19" name="Text 16"/>
          <p:cNvSpPr/>
          <p:nvPr/>
        </p:nvSpPr>
        <p:spPr>
          <a:xfrm>
            <a:off x="548640" y="6473952"/>
            <a:ext cx="6858000" cy="274320"/>
          </a:xfrm>
          <a:prstGeom prst="rect">
            <a:avLst/>
          </a:prstGeom>
          <a:noFill/>
          <a:ln/>
        </p:spPr>
        <p:txBody>
          <a:bodyPr wrap="square" lIns="0" tIns="0" rIns="0" bIns="0" rtlCol="0" anchor="ctr"/>
          <a:lstStyle/>
          <a:p>
            <a:pPr marL="0" indent="0">
              <a:buNone/>
            </a:pPr>
            <a:r>
              <a:rPr lang="en-US" sz="900" dirty="0">
                <a:solidFill>
                  <a:srgbClr val="6A7280"/>
                </a:solidFill>
                <a:latin typeface="Calibri" pitchFamily="34" charset="0"/>
                <a:ea typeface="Calibri" pitchFamily="34" charset="-122"/>
                <a:cs typeface="Calibri" pitchFamily="34" charset="-120"/>
              </a:rPr>
              <a:t>Stop When Stable — Adaptive Trace Collection for Modern Software Systems</a:t>
            </a:r>
            <a:endParaRPr lang="en-US" sz="900" dirty="0"/>
          </a:p>
        </p:txBody>
      </p:sp>
      <p:sp>
        <p:nvSpPr>
          <p:cNvPr id="20" name="Text 17"/>
          <p:cNvSpPr/>
          <p:nvPr/>
        </p:nvSpPr>
        <p:spPr>
          <a:xfrm>
            <a:off x="11091672" y="6473952"/>
            <a:ext cx="548640" cy="274320"/>
          </a:xfrm>
          <a:prstGeom prst="rect">
            <a:avLst/>
          </a:prstGeom>
          <a:noFill/>
          <a:ln/>
        </p:spPr>
        <p:txBody>
          <a:bodyPr wrap="square" lIns="0" tIns="0" rIns="0" bIns="0" rtlCol="0" anchor="ctr"/>
          <a:lstStyle/>
          <a:p>
            <a:pPr marL="0" indent="0" algn="r">
              <a:buNone/>
            </a:pPr>
            <a:r>
              <a:rPr lang="en-US" sz="900" dirty="0">
                <a:solidFill>
                  <a:srgbClr val="6A7280"/>
                </a:solidFill>
                <a:latin typeface="Calibri" pitchFamily="34" charset="0"/>
                <a:ea typeface="Calibri" pitchFamily="34" charset="-122"/>
                <a:cs typeface="Calibri" pitchFamily="34" charset="-120"/>
              </a:rPr>
              <a:t>16</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171B22"/>
        </a:solidFill>
        <a:effectLst/>
      </p:bgPr>
    </p:bg>
    <p:spTree>
      <p:nvGrpSpPr>
        <p:cNvPr id="1" name=""/>
        <p:cNvGrpSpPr/>
        <p:nvPr/>
      </p:nvGrpSpPr>
      <p:grpSpPr>
        <a:xfrm>
          <a:off x="0" y="0"/>
          <a:ext cx="0" cy="0"/>
          <a:chOff x="0" y="0"/>
          <a:chExt cx="0" cy="0"/>
        </a:xfrm>
      </p:grpSpPr>
      <p:sp>
        <p:nvSpPr>
          <p:cNvPr id="3" name="Text 0"/>
          <p:cNvSpPr/>
          <p:nvPr/>
        </p:nvSpPr>
        <p:spPr>
          <a:xfrm>
            <a:off x="548640" y="384048"/>
            <a:ext cx="11091672" cy="274320"/>
          </a:xfrm>
          <a:prstGeom prst="rect">
            <a:avLst/>
          </a:prstGeom>
          <a:noFill/>
          <a:ln/>
        </p:spPr>
        <p:txBody>
          <a:bodyPr wrap="square" lIns="0" tIns="0" rIns="0" bIns="0" rtlCol="0" anchor="ctr"/>
          <a:lstStyle/>
          <a:p>
            <a:pPr marL="0" indent="0">
              <a:buNone/>
            </a:pPr>
            <a:r>
              <a:rPr lang="en-US" sz="1200" b="1" kern="0" spc="200" dirty="0">
                <a:solidFill>
                  <a:srgbClr val="34D399"/>
                </a:solidFill>
                <a:latin typeface="Calibri" pitchFamily="34" charset="0"/>
                <a:ea typeface="Calibri" pitchFamily="34" charset="-122"/>
                <a:cs typeface="Calibri" pitchFamily="34" charset="-120"/>
              </a:rPr>
              <a:t>TAKEAWAYS</a:t>
            </a:r>
            <a:endParaRPr lang="en-US" sz="1200" dirty="0"/>
          </a:p>
        </p:txBody>
      </p:sp>
      <p:sp>
        <p:nvSpPr>
          <p:cNvPr id="4" name="Text 1"/>
          <p:cNvSpPr/>
          <p:nvPr/>
        </p:nvSpPr>
        <p:spPr>
          <a:xfrm>
            <a:off x="548640" y="658368"/>
            <a:ext cx="11091672" cy="640080"/>
          </a:xfrm>
          <a:prstGeom prst="rect">
            <a:avLst/>
          </a:prstGeom>
          <a:noFill/>
          <a:ln/>
        </p:spPr>
        <p:txBody>
          <a:bodyPr wrap="square" lIns="0" tIns="0" rIns="0" bIns="0" rtlCol="0" anchor="ctr"/>
          <a:lstStyle/>
          <a:p>
            <a:pPr marL="0" indent="0">
              <a:buNone/>
            </a:pPr>
            <a:r>
              <a:rPr lang="en-US" sz="3200" b="1" dirty="0">
                <a:solidFill>
                  <a:srgbClr val="FFFFFF"/>
                </a:solidFill>
                <a:latin typeface="Cambria" pitchFamily="34" charset="0"/>
                <a:ea typeface="Cambria" pitchFamily="34" charset="-122"/>
                <a:cs typeface="Cambria" pitchFamily="34" charset="-120"/>
              </a:rPr>
              <a:t>Trace Collection as an Observability-Control Problem</a:t>
            </a:r>
            <a:endParaRPr lang="en-US" sz="3200" dirty="0"/>
          </a:p>
        </p:txBody>
      </p:sp>
      <p:sp>
        <p:nvSpPr>
          <p:cNvPr id="5" name="Shape 2"/>
          <p:cNvSpPr/>
          <p:nvPr/>
        </p:nvSpPr>
        <p:spPr>
          <a:xfrm>
            <a:off x="548640" y="1837944"/>
            <a:ext cx="502920" cy="502920"/>
          </a:xfrm>
          <a:prstGeom prst="ellipse">
            <a:avLst/>
          </a:prstGeom>
          <a:solidFill>
            <a:srgbClr val="34D399"/>
          </a:solidFill>
          <a:ln/>
        </p:spPr>
        <p:txBody>
          <a:bodyPr/>
          <a:lstStyle/>
          <a:p>
            <a:endParaRPr lang="en-US"/>
          </a:p>
        </p:txBody>
      </p:sp>
      <p:sp>
        <p:nvSpPr>
          <p:cNvPr id="6" name="Text 3"/>
          <p:cNvSpPr/>
          <p:nvPr/>
        </p:nvSpPr>
        <p:spPr>
          <a:xfrm>
            <a:off x="548640" y="1837944"/>
            <a:ext cx="502920" cy="502920"/>
          </a:xfrm>
          <a:prstGeom prst="rect">
            <a:avLst/>
          </a:prstGeom>
          <a:noFill/>
          <a:ln/>
        </p:spPr>
        <p:txBody>
          <a:bodyPr wrap="square" lIns="0" tIns="0" rIns="0" bIns="0" rtlCol="0" anchor="ctr"/>
          <a:lstStyle/>
          <a:p>
            <a:pPr marL="0" indent="0" algn="ctr">
              <a:buNone/>
            </a:pPr>
            <a:r>
              <a:rPr lang="en-US" sz="1700" b="1" dirty="0">
                <a:solidFill>
                  <a:srgbClr val="171B22"/>
                </a:solidFill>
                <a:latin typeface="Cambria" pitchFamily="34" charset="0"/>
                <a:ea typeface="Cambria" pitchFamily="34" charset="-122"/>
                <a:cs typeface="Cambria" pitchFamily="34" charset="-120"/>
              </a:rPr>
              <a:t>1</a:t>
            </a:r>
            <a:endParaRPr lang="en-US" sz="1700" dirty="0"/>
          </a:p>
        </p:txBody>
      </p:sp>
      <p:sp>
        <p:nvSpPr>
          <p:cNvPr id="7" name="Text 4"/>
          <p:cNvSpPr/>
          <p:nvPr/>
        </p:nvSpPr>
        <p:spPr>
          <a:xfrm>
            <a:off x="1325880" y="1783080"/>
            <a:ext cx="10314432" cy="777240"/>
          </a:xfrm>
          <a:prstGeom prst="rect">
            <a:avLst/>
          </a:prstGeom>
          <a:noFill/>
          <a:ln/>
        </p:spPr>
        <p:txBody>
          <a:bodyPr wrap="square" lIns="0" tIns="0" rIns="0" bIns="0" rtlCol="0" anchor="ctr"/>
          <a:lstStyle/>
          <a:p>
            <a:pPr marL="0" indent="0">
              <a:buNone/>
            </a:pPr>
            <a:r>
              <a:rPr lang="en-US" sz="1550" dirty="0">
                <a:solidFill>
                  <a:srgbClr val="E6E9EF"/>
                </a:solidFill>
                <a:latin typeface="Calibri" pitchFamily="34" charset="0"/>
                <a:ea typeface="Calibri" pitchFamily="34" charset="-122"/>
                <a:cs typeface="Calibri" pitchFamily="34" charset="-120"/>
              </a:rPr>
              <a:t>Across microservices, runtime verification, and GPU serving, the same discipline applies: cheap signals detect, heavy evidence diagnoses, and a controller decides when each is justified.</a:t>
            </a:r>
            <a:endParaRPr lang="en-US" sz="1550" dirty="0"/>
          </a:p>
        </p:txBody>
      </p:sp>
      <p:sp>
        <p:nvSpPr>
          <p:cNvPr id="8" name="Shape 5"/>
          <p:cNvSpPr/>
          <p:nvPr/>
        </p:nvSpPr>
        <p:spPr>
          <a:xfrm>
            <a:off x="548640" y="2706624"/>
            <a:ext cx="502920" cy="502920"/>
          </a:xfrm>
          <a:prstGeom prst="ellipse">
            <a:avLst/>
          </a:prstGeom>
          <a:solidFill>
            <a:srgbClr val="34D399"/>
          </a:solidFill>
          <a:ln/>
        </p:spPr>
        <p:txBody>
          <a:bodyPr/>
          <a:lstStyle/>
          <a:p>
            <a:endParaRPr lang="en-US"/>
          </a:p>
        </p:txBody>
      </p:sp>
      <p:sp>
        <p:nvSpPr>
          <p:cNvPr id="9" name="Text 6"/>
          <p:cNvSpPr/>
          <p:nvPr/>
        </p:nvSpPr>
        <p:spPr>
          <a:xfrm>
            <a:off x="548640" y="2706624"/>
            <a:ext cx="502920" cy="502920"/>
          </a:xfrm>
          <a:prstGeom prst="rect">
            <a:avLst/>
          </a:prstGeom>
          <a:noFill/>
          <a:ln/>
        </p:spPr>
        <p:txBody>
          <a:bodyPr wrap="square" lIns="0" tIns="0" rIns="0" bIns="0" rtlCol="0" anchor="ctr"/>
          <a:lstStyle/>
          <a:p>
            <a:pPr marL="0" indent="0" algn="ctr">
              <a:buNone/>
            </a:pPr>
            <a:r>
              <a:rPr lang="en-US" sz="1700" b="1" dirty="0">
                <a:solidFill>
                  <a:srgbClr val="171B22"/>
                </a:solidFill>
                <a:latin typeface="Cambria" pitchFamily="34" charset="0"/>
                <a:ea typeface="Cambria" pitchFamily="34" charset="-122"/>
                <a:cs typeface="Cambria" pitchFamily="34" charset="-120"/>
              </a:rPr>
              <a:t>2</a:t>
            </a:r>
            <a:endParaRPr lang="en-US" sz="1700" dirty="0"/>
          </a:p>
        </p:txBody>
      </p:sp>
      <p:sp>
        <p:nvSpPr>
          <p:cNvPr id="10" name="Text 7"/>
          <p:cNvSpPr/>
          <p:nvPr/>
        </p:nvSpPr>
        <p:spPr>
          <a:xfrm>
            <a:off x="1325880" y="2651760"/>
            <a:ext cx="10314432" cy="777240"/>
          </a:xfrm>
          <a:prstGeom prst="rect">
            <a:avLst/>
          </a:prstGeom>
          <a:noFill/>
          <a:ln/>
        </p:spPr>
        <p:txBody>
          <a:bodyPr wrap="square" lIns="0" tIns="0" rIns="0" bIns="0" rtlCol="0" anchor="ctr"/>
          <a:lstStyle/>
          <a:p>
            <a:pPr marL="0" indent="0">
              <a:buNone/>
            </a:pPr>
            <a:r>
              <a:rPr lang="en-US" sz="1550" dirty="0">
                <a:solidFill>
                  <a:srgbClr val="E6E9EF"/>
                </a:solidFill>
                <a:latin typeface="Calibri" pitchFamily="34" charset="0"/>
                <a:ea typeface="Calibri" pitchFamily="34" charset="-122"/>
                <a:cs typeface="Calibri" pitchFamily="34" charset="-120"/>
              </a:rPr>
              <a:t>In the GPU case study, stopping on diagnosis stability cuts profiler duration 18.9–48.5% and kernel volume 42.9–78.2%, preserving expected-label agreement.</a:t>
            </a:r>
            <a:endParaRPr lang="en-US" sz="1550" dirty="0"/>
          </a:p>
        </p:txBody>
      </p:sp>
      <p:sp>
        <p:nvSpPr>
          <p:cNvPr id="11" name="Shape 8"/>
          <p:cNvSpPr/>
          <p:nvPr/>
        </p:nvSpPr>
        <p:spPr>
          <a:xfrm>
            <a:off x="548640" y="3575304"/>
            <a:ext cx="502920" cy="502920"/>
          </a:xfrm>
          <a:prstGeom prst="ellipse">
            <a:avLst/>
          </a:prstGeom>
          <a:solidFill>
            <a:srgbClr val="34D399"/>
          </a:solidFill>
          <a:ln/>
        </p:spPr>
        <p:txBody>
          <a:bodyPr/>
          <a:lstStyle/>
          <a:p>
            <a:endParaRPr lang="en-US"/>
          </a:p>
        </p:txBody>
      </p:sp>
      <p:sp>
        <p:nvSpPr>
          <p:cNvPr id="12" name="Text 9"/>
          <p:cNvSpPr/>
          <p:nvPr/>
        </p:nvSpPr>
        <p:spPr>
          <a:xfrm>
            <a:off x="548640" y="3575304"/>
            <a:ext cx="502920" cy="502920"/>
          </a:xfrm>
          <a:prstGeom prst="rect">
            <a:avLst/>
          </a:prstGeom>
          <a:noFill/>
          <a:ln/>
        </p:spPr>
        <p:txBody>
          <a:bodyPr wrap="square" lIns="0" tIns="0" rIns="0" bIns="0" rtlCol="0" anchor="ctr"/>
          <a:lstStyle/>
          <a:p>
            <a:pPr marL="0" indent="0" algn="ctr">
              <a:buNone/>
            </a:pPr>
            <a:r>
              <a:rPr lang="en-US" sz="1700" b="1" dirty="0">
                <a:solidFill>
                  <a:srgbClr val="171B22"/>
                </a:solidFill>
                <a:latin typeface="Cambria" pitchFamily="34" charset="0"/>
                <a:ea typeface="Cambria" pitchFamily="34" charset="-122"/>
                <a:cs typeface="Cambria" pitchFamily="34" charset="-120"/>
              </a:rPr>
              <a:t>3</a:t>
            </a:r>
            <a:endParaRPr lang="en-US" sz="1700" dirty="0"/>
          </a:p>
        </p:txBody>
      </p:sp>
      <p:sp>
        <p:nvSpPr>
          <p:cNvPr id="13" name="Text 10"/>
          <p:cNvSpPr/>
          <p:nvPr/>
        </p:nvSpPr>
        <p:spPr>
          <a:xfrm>
            <a:off x="1325880" y="3520440"/>
            <a:ext cx="10314432" cy="777240"/>
          </a:xfrm>
          <a:prstGeom prst="rect">
            <a:avLst/>
          </a:prstGeom>
          <a:noFill/>
          <a:ln/>
        </p:spPr>
        <p:txBody>
          <a:bodyPr wrap="square" lIns="0" tIns="0" rIns="0" bIns="0" rtlCol="0" anchor="ctr"/>
          <a:lstStyle/>
          <a:p>
            <a:pPr marL="0" indent="0">
              <a:buNone/>
            </a:pPr>
            <a:r>
              <a:rPr lang="en-US" sz="1550" dirty="0">
                <a:solidFill>
                  <a:srgbClr val="E6E9EF"/>
                </a:solidFill>
                <a:latin typeface="Calibri" pitchFamily="34" charset="0"/>
                <a:ea typeface="Calibri" pitchFamily="34" charset="-122"/>
                <a:cs typeface="Calibri" pitchFamily="34" charset="-120"/>
              </a:rPr>
              <a:t>Policy choice is an operational decision: HS for safety, SS/MU for budget — never a single fixed burst when the first window can be ambiguous.</a:t>
            </a:r>
            <a:endParaRPr lang="en-US" sz="1550" dirty="0"/>
          </a:p>
        </p:txBody>
      </p:sp>
      <p:sp>
        <p:nvSpPr>
          <p:cNvPr id="14" name="Shape 11"/>
          <p:cNvSpPr/>
          <p:nvPr/>
        </p:nvSpPr>
        <p:spPr>
          <a:xfrm>
            <a:off x="548640" y="4443984"/>
            <a:ext cx="502920" cy="502920"/>
          </a:xfrm>
          <a:prstGeom prst="ellipse">
            <a:avLst/>
          </a:prstGeom>
          <a:solidFill>
            <a:srgbClr val="34D399"/>
          </a:solidFill>
          <a:ln/>
        </p:spPr>
        <p:txBody>
          <a:bodyPr/>
          <a:lstStyle/>
          <a:p>
            <a:endParaRPr lang="en-US"/>
          </a:p>
        </p:txBody>
      </p:sp>
      <p:sp>
        <p:nvSpPr>
          <p:cNvPr id="15" name="Text 12"/>
          <p:cNvSpPr/>
          <p:nvPr/>
        </p:nvSpPr>
        <p:spPr>
          <a:xfrm>
            <a:off x="548640" y="4443984"/>
            <a:ext cx="502920" cy="502920"/>
          </a:xfrm>
          <a:prstGeom prst="rect">
            <a:avLst/>
          </a:prstGeom>
          <a:noFill/>
          <a:ln/>
        </p:spPr>
        <p:txBody>
          <a:bodyPr wrap="square" lIns="0" tIns="0" rIns="0" bIns="0" rtlCol="0" anchor="ctr"/>
          <a:lstStyle/>
          <a:p>
            <a:pPr marL="0" indent="0" algn="ctr">
              <a:buNone/>
            </a:pPr>
            <a:r>
              <a:rPr lang="en-US" sz="1700" b="1" dirty="0">
                <a:solidFill>
                  <a:srgbClr val="171B22"/>
                </a:solidFill>
                <a:latin typeface="Cambria" pitchFamily="34" charset="0"/>
                <a:ea typeface="Cambria" pitchFamily="34" charset="-122"/>
                <a:cs typeface="Cambria" pitchFamily="34" charset="-120"/>
              </a:rPr>
              <a:t>4</a:t>
            </a:r>
            <a:endParaRPr lang="en-US" sz="1700" dirty="0"/>
          </a:p>
        </p:txBody>
      </p:sp>
      <p:sp>
        <p:nvSpPr>
          <p:cNvPr id="16" name="Text 13"/>
          <p:cNvSpPr/>
          <p:nvPr/>
        </p:nvSpPr>
        <p:spPr>
          <a:xfrm>
            <a:off x="1325880" y="4389120"/>
            <a:ext cx="10314432" cy="777240"/>
          </a:xfrm>
          <a:prstGeom prst="rect">
            <a:avLst/>
          </a:prstGeom>
          <a:noFill/>
          <a:ln/>
        </p:spPr>
        <p:txBody>
          <a:bodyPr wrap="square" lIns="0" tIns="0" rIns="0" bIns="0" rtlCol="0" anchor="ctr"/>
          <a:lstStyle/>
          <a:p>
            <a:pPr marL="0" indent="0">
              <a:buNone/>
            </a:pPr>
            <a:r>
              <a:rPr lang="en-US" sz="1550" dirty="0">
                <a:solidFill>
                  <a:srgbClr val="E6E9EF"/>
                </a:solidFill>
                <a:latin typeface="Calibri" pitchFamily="34" charset="0"/>
                <a:ea typeface="Calibri" pitchFamily="34" charset="-122"/>
                <a:cs typeface="Calibri" pitchFamily="34" charset="-120"/>
              </a:rPr>
              <a:t>Two-window diagnosis stability is the safest standalone stopping signal evaluated.</a:t>
            </a:r>
            <a:endParaRPr lang="en-US" sz="1550" dirty="0"/>
          </a:p>
        </p:txBody>
      </p:sp>
      <p:sp>
        <p:nvSpPr>
          <p:cNvPr id="17" name="Text 14"/>
          <p:cNvSpPr/>
          <p:nvPr/>
        </p:nvSpPr>
        <p:spPr>
          <a:xfrm>
            <a:off x="548640" y="5623560"/>
            <a:ext cx="11091672" cy="640080"/>
          </a:xfrm>
          <a:prstGeom prst="rect">
            <a:avLst/>
          </a:prstGeom>
          <a:noFill/>
          <a:ln/>
        </p:spPr>
        <p:txBody>
          <a:bodyPr wrap="square" lIns="0" tIns="0" rIns="0" bIns="0" rtlCol="0" anchor="ctr"/>
          <a:lstStyle/>
          <a:p>
            <a:pPr marL="0" indent="0">
              <a:buNone/>
            </a:pPr>
            <a:r>
              <a:rPr lang="en-US" sz="2000" b="1" i="1" dirty="0">
                <a:solidFill>
                  <a:srgbClr val="34D399"/>
                </a:solidFill>
                <a:latin typeface="Cambria" pitchFamily="34" charset="0"/>
                <a:ea typeface="Cambria" pitchFamily="34" charset="-122"/>
                <a:cs typeface="Cambria" pitchFamily="34" charset="-120"/>
              </a:rPr>
              <a:t>Stop heavy collection when the diagnosis is stable — not when an arbitrary timer expires.</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3" name="Text 0"/>
          <p:cNvSpPr/>
          <p:nvPr/>
        </p:nvSpPr>
        <p:spPr>
          <a:xfrm>
            <a:off x="548640" y="384048"/>
            <a:ext cx="11091672" cy="274320"/>
          </a:xfrm>
          <a:prstGeom prst="rect">
            <a:avLst/>
          </a:prstGeom>
          <a:noFill/>
          <a:ln/>
        </p:spPr>
        <p:txBody>
          <a:bodyPr wrap="square" lIns="0" tIns="0" rIns="0" bIns="0" rtlCol="0" anchor="ctr"/>
          <a:lstStyle/>
          <a:p>
            <a:pPr marL="0" indent="0">
              <a:buNone/>
            </a:pPr>
            <a:r>
              <a:rPr lang="en-US" sz="1200" b="1" kern="0" spc="200" dirty="0">
                <a:solidFill>
                  <a:srgbClr val="0E9F6E"/>
                </a:solidFill>
                <a:latin typeface="Calibri" pitchFamily="34" charset="0"/>
                <a:ea typeface="Calibri" pitchFamily="34" charset="-122"/>
                <a:cs typeface="Calibri" pitchFamily="34" charset="-120"/>
              </a:rPr>
              <a:t>THE IDEA</a:t>
            </a:r>
            <a:endParaRPr lang="en-US" sz="1200" dirty="0"/>
          </a:p>
        </p:txBody>
      </p:sp>
      <p:sp>
        <p:nvSpPr>
          <p:cNvPr id="4" name="Text 1"/>
          <p:cNvSpPr/>
          <p:nvPr/>
        </p:nvSpPr>
        <p:spPr>
          <a:xfrm>
            <a:off x="548640" y="658368"/>
            <a:ext cx="11091672" cy="640080"/>
          </a:xfrm>
          <a:prstGeom prst="rect">
            <a:avLst/>
          </a:prstGeom>
          <a:noFill/>
          <a:ln/>
        </p:spPr>
        <p:txBody>
          <a:bodyPr wrap="square" lIns="0" tIns="0" rIns="0" bIns="0" rtlCol="0" anchor="ctr"/>
          <a:lstStyle/>
          <a:p>
            <a:pPr marL="0" indent="0">
              <a:buNone/>
            </a:pPr>
            <a:r>
              <a:rPr lang="en-US" sz="3200" b="1" dirty="0">
                <a:solidFill>
                  <a:srgbClr val="20242C"/>
                </a:solidFill>
                <a:latin typeface="Cambria" pitchFamily="34" charset="0"/>
                <a:ea typeface="Cambria" pitchFamily="34" charset="-122"/>
                <a:cs typeface="Cambria" pitchFamily="34" charset="-120"/>
              </a:rPr>
              <a:t>Tracing as a Runtime Decision</a:t>
            </a:r>
            <a:endParaRPr lang="en-US" sz="3200" dirty="0"/>
          </a:p>
        </p:txBody>
      </p:sp>
      <p:sp>
        <p:nvSpPr>
          <p:cNvPr id="5" name="Text 2"/>
          <p:cNvSpPr/>
          <p:nvPr/>
        </p:nvSpPr>
        <p:spPr>
          <a:xfrm>
            <a:off x="548640" y="1600200"/>
            <a:ext cx="5760720" cy="3291840"/>
          </a:xfrm>
          <a:prstGeom prst="rect">
            <a:avLst/>
          </a:prstGeom>
          <a:noFill/>
          <a:ln/>
        </p:spPr>
        <p:txBody>
          <a:bodyPr wrap="square" lIns="0" tIns="0" rIns="0" bIns="0" rtlCol="0" anchor="t"/>
          <a:lstStyle/>
          <a:p>
            <a:pPr marL="152400" indent="-152400">
              <a:lnSpc>
                <a:spcPct val="108000"/>
              </a:lnSpc>
              <a:spcAft>
                <a:spcPts val="1400"/>
              </a:spcAft>
              <a:buSzPct val="100000"/>
              <a:buChar char="•"/>
            </a:pPr>
            <a:r>
              <a:rPr lang="en-US" sz="1550" dirty="0">
                <a:solidFill>
                  <a:srgbClr val="20242C"/>
                </a:solidFill>
                <a:latin typeface="Calibri" pitchFamily="34" charset="0"/>
                <a:ea typeface="Calibri" pitchFamily="34" charset="-122"/>
                <a:cs typeface="Calibri" pitchFamily="34" charset="-120"/>
              </a:rPr>
              <a:t>Modern systems expose many evidence sources logs, metrics, distributed traces, hardware counters, profilers each with a different cost.</a:t>
            </a:r>
            <a:endParaRPr lang="en-US" sz="1550" dirty="0"/>
          </a:p>
          <a:p>
            <a:pPr marL="152400" indent="-152400">
              <a:lnSpc>
                <a:spcPct val="108000"/>
              </a:lnSpc>
              <a:spcAft>
                <a:spcPts val="1400"/>
              </a:spcAft>
              <a:buSzPct val="100000"/>
              <a:buChar char="•"/>
            </a:pPr>
            <a:r>
              <a:rPr lang="en-US" sz="1550" dirty="0">
                <a:solidFill>
                  <a:srgbClr val="20242C"/>
                </a:solidFill>
                <a:latin typeface="Calibri" pitchFamily="34" charset="0"/>
                <a:ea typeface="Calibri" pitchFamily="34" charset="-122"/>
                <a:cs typeface="Calibri" pitchFamily="34" charset="-120"/>
              </a:rPr>
              <a:t>Traditional collection: a human picks fixed windows, static sampling rates, or fixed verbosity, by convention.</a:t>
            </a:r>
            <a:endParaRPr lang="en-US" sz="1550" dirty="0"/>
          </a:p>
          <a:p>
            <a:pPr marL="152400" indent="-152400">
              <a:lnSpc>
                <a:spcPct val="108000"/>
              </a:lnSpc>
              <a:spcAft>
                <a:spcPts val="1400"/>
              </a:spcAft>
              <a:buSzPct val="100000"/>
              <a:buChar char="•"/>
            </a:pPr>
            <a:r>
              <a:rPr lang="en-US" sz="1550" dirty="0">
                <a:solidFill>
                  <a:srgbClr val="20242C"/>
                </a:solidFill>
                <a:latin typeface="Calibri" pitchFamily="34" charset="0"/>
                <a:ea typeface="Calibri" pitchFamily="34" charset="-122"/>
                <a:cs typeface="Calibri" pitchFamily="34" charset="-120"/>
              </a:rPr>
              <a:t>Adaptive tracing: watch cheap signals continuously; collect expensive evidence only when needed.</a:t>
            </a:r>
            <a:endParaRPr lang="en-US" sz="1550" dirty="0"/>
          </a:p>
          <a:p>
            <a:pPr marL="152400" indent="-152400">
              <a:lnSpc>
                <a:spcPct val="108000"/>
              </a:lnSpc>
              <a:spcAft>
                <a:spcPts val="1400"/>
              </a:spcAft>
              <a:buSzPct val="100000"/>
              <a:buChar char="•"/>
            </a:pPr>
            <a:r>
              <a:rPr lang="en-US" sz="1550" dirty="0">
                <a:solidFill>
                  <a:srgbClr val="20242C"/>
                </a:solidFill>
                <a:latin typeface="Calibri" pitchFamily="34" charset="0"/>
                <a:ea typeface="Calibri" pitchFamily="34" charset="-122"/>
                <a:cs typeface="Calibri" pitchFamily="34" charset="-120"/>
              </a:rPr>
              <a:t>The stopping question is diagnostic has more evidence stopped changing the answer?</a:t>
            </a:r>
            <a:endParaRPr lang="en-US" sz="1550" dirty="0"/>
          </a:p>
        </p:txBody>
      </p:sp>
      <p:sp>
        <p:nvSpPr>
          <p:cNvPr id="6" name="Shape 3"/>
          <p:cNvSpPr/>
          <p:nvPr/>
        </p:nvSpPr>
        <p:spPr>
          <a:xfrm>
            <a:off x="6949440" y="1645920"/>
            <a:ext cx="4480560" cy="960120"/>
          </a:xfrm>
          <a:prstGeom prst="roundRect">
            <a:avLst>
              <a:gd name="adj" fmla="val 9524"/>
            </a:avLst>
          </a:prstGeom>
          <a:solidFill>
            <a:srgbClr val="E5F5EF"/>
          </a:solidFill>
          <a:ln/>
        </p:spPr>
        <p:txBody>
          <a:bodyPr/>
          <a:lstStyle/>
          <a:p>
            <a:endParaRPr lang="en-US"/>
          </a:p>
        </p:txBody>
      </p:sp>
      <p:sp>
        <p:nvSpPr>
          <p:cNvPr id="7" name="Text 4"/>
          <p:cNvSpPr/>
          <p:nvPr/>
        </p:nvSpPr>
        <p:spPr>
          <a:xfrm>
            <a:off x="7223760" y="1773936"/>
            <a:ext cx="3931920" cy="320040"/>
          </a:xfrm>
          <a:prstGeom prst="rect">
            <a:avLst/>
          </a:prstGeom>
          <a:noFill/>
          <a:ln/>
        </p:spPr>
        <p:txBody>
          <a:bodyPr wrap="square" lIns="0" tIns="0" rIns="0" bIns="0" rtlCol="0" anchor="ctr"/>
          <a:lstStyle/>
          <a:p>
            <a:pPr marL="0" indent="0">
              <a:buNone/>
            </a:pPr>
            <a:r>
              <a:rPr lang="en-US" sz="1500" b="1" kern="0" spc="200" dirty="0">
                <a:solidFill>
                  <a:srgbClr val="0E9F6E"/>
                </a:solidFill>
                <a:latin typeface="Calibri" pitchFamily="34" charset="0"/>
                <a:ea typeface="Calibri" pitchFamily="34" charset="-122"/>
                <a:cs typeface="Calibri" pitchFamily="34" charset="-120"/>
              </a:rPr>
              <a:t>OBSERVE</a:t>
            </a:r>
            <a:endParaRPr lang="en-US" sz="1500" dirty="0"/>
          </a:p>
        </p:txBody>
      </p:sp>
      <p:sp>
        <p:nvSpPr>
          <p:cNvPr id="8" name="Text 5"/>
          <p:cNvSpPr/>
          <p:nvPr/>
        </p:nvSpPr>
        <p:spPr>
          <a:xfrm>
            <a:off x="7223760" y="2093976"/>
            <a:ext cx="3931920" cy="457200"/>
          </a:xfrm>
          <a:prstGeom prst="rect">
            <a:avLst/>
          </a:prstGeom>
          <a:noFill/>
          <a:ln/>
        </p:spPr>
        <p:txBody>
          <a:bodyPr wrap="square" lIns="0" tIns="0" rIns="0" bIns="0" rtlCol="0" anchor="ctr"/>
          <a:lstStyle/>
          <a:p>
            <a:pPr marL="0" indent="0">
              <a:buNone/>
            </a:pPr>
            <a:r>
              <a:rPr lang="en-US" sz="1250" dirty="0">
                <a:solidFill>
                  <a:srgbClr val="20242C"/>
                </a:solidFill>
                <a:latin typeface="Calibri" pitchFamily="34" charset="0"/>
                <a:ea typeface="Calibri" pitchFamily="34" charset="-122"/>
                <a:cs typeface="Calibri" pitchFamily="34" charset="-120"/>
              </a:rPr>
              <a:t>cheap always-on signals: request logs, counters, metrics</a:t>
            </a:r>
            <a:endParaRPr lang="en-US" sz="1250" dirty="0"/>
          </a:p>
        </p:txBody>
      </p:sp>
      <p:sp>
        <p:nvSpPr>
          <p:cNvPr id="9" name="Shape 6"/>
          <p:cNvSpPr/>
          <p:nvPr/>
        </p:nvSpPr>
        <p:spPr>
          <a:xfrm>
            <a:off x="9189720" y="2633472"/>
            <a:ext cx="0" cy="310896"/>
          </a:xfrm>
          <a:prstGeom prst="line">
            <a:avLst/>
          </a:prstGeom>
          <a:noFill/>
          <a:ln w="28575">
            <a:solidFill>
              <a:srgbClr val="6A7280"/>
            </a:solidFill>
            <a:prstDash val="solid"/>
            <a:tailEnd type="triangle"/>
          </a:ln>
        </p:spPr>
        <p:txBody>
          <a:bodyPr/>
          <a:lstStyle/>
          <a:p>
            <a:endParaRPr lang="en-US"/>
          </a:p>
        </p:txBody>
      </p:sp>
      <p:sp>
        <p:nvSpPr>
          <p:cNvPr id="10" name="Shape 7"/>
          <p:cNvSpPr/>
          <p:nvPr/>
        </p:nvSpPr>
        <p:spPr>
          <a:xfrm>
            <a:off x="6949440" y="2971800"/>
            <a:ext cx="4480560" cy="960120"/>
          </a:xfrm>
          <a:prstGeom prst="roundRect">
            <a:avLst>
              <a:gd name="adj" fmla="val 9524"/>
            </a:avLst>
          </a:prstGeom>
          <a:solidFill>
            <a:srgbClr val="F9E9E9"/>
          </a:solidFill>
          <a:ln/>
        </p:spPr>
        <p:txBody>
          <a:bodyPr/>
          <a:lstStyle/>
          <a:p>
            <a:endParaRPr lang="en-US"/>
          </a:p>
        </p:txBody>
      </p:sp>
      <p:sp>
        <p:nvSpPr>
          <p:cNvPr id="11" name="Text 8"/>
          <p:cNvSpPr/>
          <p:nvPr/>
        </p:nvSpPr>
        <p:spPr>
          <a:xfrm>
            <a:off x="7223760" y="3099816"/>
            <a:ext cx="3931920" cy="320040"/>
          </a:xfrm>
          <a:prstGeom prst="rect">
            <a:avLst/>
          </a:prstGeom>
          <a:noFill/>
          <a:ln/>
        </p:spPr>
        <p:txBody>
          <a:bodyPr wrap="square" lIns="0" tIns="0" rIns="0" bIns="0" rtlCol="0" anchor="ctr"/>
          <a:lstStyle/>
          <a:p>
            <a:pPr marL="0" indent="0">
              <a:buNone/>
            </a:pPr>
            <a:r>
              <a:rPr lang="en-US" sz="1500" b="1" kern="0" spc="200" dirty="0">
                <a:solidFill>
                  <a:srgbClr val="C94A4A"/>
                </a:solidFill>
                <a:latin typeface="Calibri" pitchFamily="34" charset="0"/>
                <a:ea typeface="Calibri" pitchFamily="34" charset="-122"/>
                <a:cs typeface="Calibri" pitchFamily="34" charset="-120"/>
              </a:rPr>
              <a:t>ESCALATE</a:t>
            </a:r>
            <a:endParaRPr lang="en-US" sz="1500" dirty="0"/>
          </a:p>
        </p:txBody>
      </p:sp>
      <p:sp>
        <p:nvSpPr>
          <p:cNvPr id="12" name="Text 9"/>
          <p:cNvSpPr/>
          <p:nvPr/>
        </p:nvSpPr>
        <p:spPr>
          <a:xfrm>
            <a:off x="7223760" y="3419856"/>
            <a:ext cx="3931920" cy="457200"/>
          </a:xfrm>
          <a:prstGeom prst="rect">
            <a:avLst/>
          </a:prstGeom>
          <a:noFill/>
          <a:ln/>
        </p:spPr>
        <p:txBody>
          <a:bodyPr wrap="square" lIns="0" tIns="0" rIns="0" bIns="0" rtlCol="0" anchor="ctr"/>
          <a:lstStyle/>
          <a:p>
            <a:pPr marL="0" indent="0">
              <a:buNone/>
            </a:pPr>
            <a:r>
              <a:rPr lang="en-US" sz="1250" dirty="0">
                <a:solidFill>
                  <a:srgbClr val="20242C"/>
                </a:solidFill>
                <a:latin typeface="Calibri" pitchFamily="34" charset="0"/>
                <a:ea typeface="Calibri" pitchFamily="34" charset="-122"/>
                <a:cs typeface="Calibri" pitchFamily="34" charset="-120"/>
              </a:rPr>
              <a:t>short bursts of heavy evidence (rich traces, profilers) when cheap evidence is insufficient</a:t>
            </a:r>
            <a:endParaRPr lang="en-US" sz="1250" dirty="0"/>
          </a:p>
        </p:txBody>
      </p:sp>
      <p:sp>
        <p:nvSpPr>
          <p:cNvPr id="13" name="Shape 10"/>
          <p:cNvSpPr/>
          <p:nvPr/>
        </p:nvSpPr>
        <p:spPr>
          <a:xfrm>
            <a:off x="9189720" y="3959352"/>
            <a:ext cx="0" cy="310896"/>
          </a:xfrm>
          <a:prstGeom prst="line">
            <a:avLst/>
          </a:prstGeom>
          <a:noFill/>
          <a:ln w="28575">
            <a:solidFill>
              <a:srgbClr val="6A7280"/>
            </a:solidFill>
            <a:prstDash val="solid"/>
            <a:tailEnd type="triangle"/>
          </a:ln>
        </p:spPr>
        <p:txBody>
          <a:bodyPr/>
          <a:lstStyle/>
          <a:p>
            <a:endParaRPr lang="en-US"/>
          </a:p>
        </p:txBody>
      </p:sp>
      <p:sp>
        <p:nvSpPr>
          <p:cNvPr id="14" name="Shape 11"/>
          <p:cNvSpPr/>
          <p:nvPr/>
        </p:nvSpPr>
        <p:spPr>
          <a:xfrm>
            <a:off x="6949440" y="4297680"/>
            <a:ext cx="4480560" cy="960120"/>
          </a:xfrm>
          <a:prstGeom prst="roundRect">
            <a:avLst>
              <a:gd name="adj" fmla="val 9524"/>
            </a:avLst>
          </a:prstGeom>
          <a:solidFill>
            <a:srgbClr val="E5F5EF"/>
          </a:solidFill>
          <a:ln/>
        </p:spPr>
        <p:txBody>
          <a:bodyPr/>
          <a:lstStyle/>
          <a:p>
            <a:endParaRPr lang="en-US"/>
          </a:p>
        </p:txBody>
      </p:sp>
      <p:sp>
        <p:nvSpPr>
          <p:cNvPr id="15" name="Text 12"/>
          <p:cNvSpPr/>
          <p:nvPr/>
        </p:nvSpPr>
        <p:spPr>
          <a:xfrm>
            <a:off x="7223760" y="4425696"/>
            <a:ext cx="3931920" cy="320040"/>
          </a:xfrm>
          <a:prstGeom prst="rect">
            <a:avLst/>
          </a:prstGeom>
          <a:noFill/>
          <a:ln/>
        </p:spPr>
        <p:txBody>
          <a:bodyPr wrap="square" lIns="0" tIns="0" rIns="0" bIns="0" rtlCol="0" anchor="ctr"/>
          <a:lstStyle/>
          <a:p>
            <a:pPr marL="0" indent="0">
              <a:buNone/>
            </a:pPr>
            <a:r>
              <a:rPr lang="en-US" sz="1500" b="1" kern="0" spc="200" dirty="0">
                <a:solidFill>
                  <a:srgbClr val="0E9F6E"/>
                </a:solidFill>
                <a:latin typeface="Calibri" pitchFamily="34" charset="0"/>
                <a:ea typeface="Calibri" pitchFamily="34" charset="-122"/>
                <a:cs typeface="Calibri" pitchFamily="34" charset="-120"/>
              </a:rPr>
              <a:t>STOP</a:t>
            </a:r>
            <a:endParaRPr lang="en-US" sz="1500" dirty="0"/>
          </a:p>
        </p:txBody>
      </p:sp>
      <p:sp>
        <p:nvSpPr>
          <p:cNvPr id="16" name="Text 13"/>
          <p:cNvSpPr/>
          <p:nvPr/>
        </p:nvSpPr>
        <p:spPr>
          <a:xfrm>
            <a:off x="7223760" y="4745736"/>
            <a:ext cx="3931920" cy="457200"/>
          </a:xfrm>
          <a:prstGeom prst="rect">
            <a:avLst/>
          </a:prstGeom>
          <a:noFill/>
          <a:ln/>
        </p:spPr>
        <p:txBody>
          <a:bodyPr wrap="square" lIns="0" tIns="0" rIns="0" bIns="0" rtlCol="0" anchor="ctr"/>
          <a:lstStyle/>
          <a:p>
            <a:pPr marL="0" indent="0">
              <a:buNone/>
            </a:pPr>
            <a:r>
              <a:rPr lang="en-US" sz="1250" dirty="0">
                <a:solidFill>
                  <a:srgbClr val="20242C"/>
                </a:solidFill>
                <a:latin typeface="Calibri" pitchFamily="34" charset="0"/>
                <a:ea typeface="Calibri" pitchFamily="34" charset="-122"/>
                <a:cs typeface="Calibri" pitchFamily="34" charset="-120"/>
              </a:rPr>
              <a:t>de-escalate once the diagnosis is stable</a:t>
            </a:r>
            <a:endParaRPr lang="en-US" sz="1250" dirty="0"/>
          </a:p>
        </p:txBody>
      </p:sp>
      <p:sp>
        <p:nvSpPr>
          <p:cNvPr id="17" name="Shape 14"/>
          <p:cNvSpPr/>
          <p:nvPr/>
        </p:nvSpPr>
        <p:spPr>
          <a:xfrm>
            <a:off x="548640" y="5779008"/>
            <a:ext cx="11091672" cy="566928"/>
          </a:xfrm>
          <a:prstGeom prst="roundRect">
            <a:avLst>
              <a:gd name="adj" fmla="val 12903"/>
            </a:avLst>
          </a:prstGeom>
          <a:solidFill>
            <a:srgbClr val="E5F5EF"/>
          </a:solidFill>
          <a:ln/>
        </p:spPr>
        <p:txBody>
          <a:bodyPr/>
          <a:lstStyle/>
          <a:p>
            <a:endParaRPr lang="en-US"/>
          </a:p>
        </p:txBody>
      </p:sp>
      <p:sp>
        <p:nvSpPr>
          <p:cNvPr id="18" name="Text 15"/>
          <p:cNvSpPr/>
          <p:nvPr/>
        </p:nvSpPr>
        <p:spPr>
          <a:xfrm>
            <a:off x="777240" y="5779008"/>
            <a:ext cx="10634472" cy="566928"/>
          </a:xfrm>
          <a:prstGeom prst="rect">
            <a:avLst/>
          </a:prstGeom>
          <a:noFill/>
          <a:ln/>
        </p:spPr>
        <p:txBody>
          <a:bodyPr wrap="square" lIns="0" tIns="0" rIns="0" bIns="0" rtlCol="0" anchor="ctr"/>
          <a:lstStyle/>
          <a:p>
            <a:pPr marL="0" indent="0">
              <a:buNone/>
            </a:pPr>
            <a:r>
              <a:rPr lang="en-US" sz="1400" b="1" dirty="0">
                <a:solidFill>
                  <a:srgbClr val="0B7A55"/>
                </a:solidFill>
                <a:latin typeface="Calibri" pitchFamily="34" charset="0"/>
                <a:ea typeface="Calibri" pitchFamily="34" charset="-122"/>
                <a:cs typeface="Calibri" pitchFamily="34" charset="-120"/>
              </a:rPr>
              <a:t>The goal is not to trace everything it is to manage the evidence lifecycle: when to turn heavy collection on, when to continue, and when to stop.</a:t>
            </a:r>
            <a:endParaRPr lang="en-US" sz="1400" dirty="0"/>
          </a:p>
        </p:txBody>
      </p:sp>
      <p:sp>
        <p:nvSpPr>
          <p:cNvPr id="19" name="Text 16"/>
          <p:cNvSpPr/>
          <p:nvPr/>
        </p:nvSpPr>
        <p:spPr>
          <a:xfrm>
            <a:off x="548640" y="6473952"/>
            <a:ext cx="6858000" cy="274320"/>
          </a:xfrm>
          <a:prstGeom prst="rect">
            <a:avLst/>
          </a:prstGeom>
          <a:noFill/>
          <a:ln/>
        </p:spPr>
        <p:txBody>
          <a:bodyPr wrap="square" lIns="0" tIns="0" rIns="0" bIns="0" rtlCol="0" anchor="ctr"/>
          <a:lstStyle/>
          <a:p>
            <a:pPr marL="0" indent="0">
              <a:buNone/>
            </a:pPr>
            <a:r>
              <a:rPr lang="en-US" sz="900" dirty="0">
                <a:solidFill>
                  <a:srgbClr val="6A7280"/>
                </a:solidFill>
                <a:latin typeface="Calibri" pitchFamily="34" charset="0"/>
                <a:ea typeface="Calibri" pitchFamily="34" charset="-122"/>
                <a:cs typeface="Calibri" pitchFamily="34" charset="-120"/>
              </a:rPr>
              <a:t>Stop When Stable — Adaptive Trace Collection for Modern Software Systems</a:t>
            </a:r>
            <a:endParaRPr lang="en-US" sz="900" dirty="0"/>
          </a:p>
        </p:txBody>
      </p:sp>
      <p:sp>
        <p:nvSpPr>
          <p:cNvPr id="20" name="Text 17"/>
          <p:cNvSpPr/>
          <p:nvPr/>
        </p:nvSpPr>
        <p:spPr>
          <a:xfrm>
            <a:off x="11091672" y="6473952"/>
            <a:ext cx="548640" cy="274320"/>
          </a:xfrm>
          <a:prstGeom prst="rect">
            <a:avLst/>
          </a:prstGeom>
          <a:noFill/>
          <a:ln/>
        </p:spPr>
        <p:txBody>
          <a:bodyPr wrap="square" lIns="0" tIns="0" rIns="0" bIns="0" rtlCol="0" anchor="ctr"/>
          <a:lstStyle/>
          <a:p>
            <a:pPr marL="0" indent="0" algn="r">
              <a:buNone/>
            </a:pPr>
            <a:r>
              <a:rPr lang="en-US" sz="900" dirty="0">
                <a:solidFill>
                  <a:srgbClr val="6A7280"/>
                </a:solidFill>
                <a:latin typeface="Calibri" pitchFamily="34" charset="0"/>
                <a:ea typeface="Calibri" pitchFamily="34" charset="-122"/>
                <a:cs typeface="Calibri" pitchFamily="34" charset="-120"/>
              </a:rPr>
              <a:t>2</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3" name="Text 0"/>
          <p:cNvSpPr/>
          <p:nvPr/>
        </p:nvSpPr>
        <p:spPr>
          <a:xfrm>
            <a:off x="548640" y="384048"/>
            <a:ext cx="11091672" cy="274320"/>
          </a:xfrm>
          <a:prstGeom prst="rect">
            <a:avLst/>
          </a:prstGeom>
          <a:noFill/>
          <a:ln/>
        </p:spPr>
        <p:txBody>
          <a:bodyPr wrap="square" lIns="0" tIns="0" rIns="0" bIns="0" rtlCol="0" anchor="ctr"/>
          <a:lstStyle/>
          <a:p>
            <a:pPr marL="0" indent="0">
              <a:buNone/>
            </a:pPr>
            <a:r>
              <a:rPr lang="en-US" sz="1200" b="1" kern="0" spc="200" dirty="0">
                <a:solidFill>
                  <a:srgbClr val="0E9F6E"/>
                </a:solidFill>
                <a:latin typeface="Calibri" pitchFamily="34" charset="0"/>
                <a:ea typeface="Calibri" pitchFamily="34" charset="-122"/>
                <a:cs typeface="Calibri" pitchFamily="34" charset="-120"/>
              </a:rPr>
              <a:t>MOTIVATION</a:t>
            </a:r>
            <a:endParaRPr lang="en-US" sz="1200" dirty="0"/>
          </a:p>
        </p:txBody>
      </p:sp>
      <p:sp>
        <p:nvSpPr>
          <p:cNvPr id="4" name="Text 1"/>
          <p:cNvSpPr/>
          <p:nvPr/>
        </p:nvSpPr>
        <p:spPr>
          <a:xfrm>
            <a:off x="548640" y="658368"/>
            <a:ext cx="11091672" cy="640080"/>
          </a:xfrm>
          <a:prstGeom prst="rect">
            <a:avLst/>
          </a:prstGeom>
          <a:noFill/>
          <a:ln/>
        </p:spPr>
        <p:txBody>
          <a:bodyPr wrap="square" lIns="0" tIns="0" rIns="0" bIns="0" rtlCol="0" anchor="ctr"/>
          <a:lstStyle/>
          <a:p>
            <a:pPr marL="0" indent="0">
              <a:buNone/>
            </a:pPr>
            <a:r>
              <a:rPr lang="en-US" sz="3200" b="1" dirty="0">
                <a:solidFill>
                  <a:srgbClr val="20242C"/>
                </a:solidFill>
                <a:latin typeface="Cambria" pitchFamily="34" charset="0"/>
                <a:ea typeface="Cambria" pitchFamily="34" charset="-122"/>
                <a:cs typeface="Cambria" pitchFamily="34" charset="-120"/>
              </a:rPr>
              <a:t>Fixed Windows Force a Cost–Confidence Tradeoff</a:t>
            </a:r>
            <a:endParaRPr lang="en-US" sz="3200" dirty="0"/>
          </a:p>
        </p:txBody>
      </p:sp>
      <p:sp>
        <p:nvSpPr>
          <p:cNvPr id="5" name="Shape 2"/>
          <p:cNvSpPr/>
          <p:nvPr/>
        </p:nvSpPr>
        <p:spPr>
          <a:xfrm>
            <a:off x="548640" y="1645920"/>
            <a:ext cx="5317236" cy="1417320"/>
          </a:xfrm>
          <a:prstGeom prst="roundRect">
            <a:avLst>
              <a:gd name="adj" fmla="val 6452"/>
            </a:avLst>
          </a:prstGeom>
          <a:solidFill>
            <a:srgbClr val="F9E9E9"/>
          </a:solidFill>
          <a:ln/>
        </p:spPr>
        <p:txBody>
          <a:bodyPr/>
          <a:lstStyle/>
          <a:p>
            <a:endParaRPr lang="en-US"/>
          </a:p>
        </p:txBody>
      </p:sp>
      <p:sp>
        <p:nvSpPr>
          <p:cNvPr id="6" name="Text 3"/>
          <p:cNvSpPr/>
          <p:nvPr/>
        </p:nvSpPr>
        <p:spPr>
          <a:xfrm>
            <a:off x="822960" y="1810512"/>
            <a:ext cx="4768596" cy="365760"/>
          </a:xfrm>
          <a:prstGeom prst="rect">
            <a:avLst/>
          </a:prstGeom>
          <a:noFill/>
          <a:ln/>
        </p:spPr>
        <p:txBody>
          <a:bodyPr wrap="square" lIns="0" tIns="0" rIns="0" bIns="0" rtlCol="0" anchor="ctr"/>
          <a:lstStyle/>
          <a:p>
            <a:pPr marL="0" indent="0">
              <a:buNone/>
            </a:pPr>
            <a:r>
              <a:rPr lang="en-US" sz="1900" b="1" dirty="0">
                <a:solidFill>
                  <a:srgbClr val="C94A4A"/>
                </a:solidFill>
                <a:latin typeface="Cambria" pitchFamily="34" charset="0"/>
                <a:ea typeface="Cambria" pitchFamily="34" charset="-122"/>
                <a:cs typeface="Cambria" pitchFamily="34" charset="-120"/>
              </a:rPr>
              <a:t>Too little, too short</a:t>
            </a:r>
            <a:endParaRPr lang="en-US" sz="1900" dirty="0"/>
          </a:p>
        </p:txBody>
      </p:sp>
      <p:sp>
        <p:nvSpPr>
          <p:cNvPr id="7" name="Text 4"/>
          <p:cNvSpPr/>
          <p:nvPr/>
        </p:nvSpPr>
        <p:spPr>
          <a:xfrm>
            <a:off x="822960" y="2194560"/>
            <a:ext cx="4768596" cy="777240"/>
          </a:xfrm>
          <a:prstGeom prst="rect">
            <a:avLst/>
          </a:prstGeom>
          <a:noFill/>
          <a:ln/>
        </p:spPr>
        <p:txBody>
          <a:bodyPr wrap="square" lIns="0" tIns="0" rIns="0" bIns="0" rtlCol="0" anchor="ctr"/>
          <a:lstStyle/>
          <a:p>
            <a:pPr marL="0" indent="0">
              <a:buNone/>
            </a:pPr>
            <a:r>
              <a:rPr lang="en-US" sz="1350" dirty="0">
                <a:solidFill>
                  <a:srgbClr val="20242C"/>
                </a:solidFill>
                <a:latin typeface="Calibri" pitchFamily="34" charset="0"/>
                <a:ea typeface="Calibri" pitchFamily="34" charset="-122"/>
                <a:cs typeface="Calibri" pitchFamily="34" charset="-120"/>
              </a:rPr>
              <a:t>Cheap signals or brief collection miss the stable diagnosis the verdict is wrong or ambiguous.</a:t>
            </a:r>
            <a:endParaRPr lang="en-US" sz="1350" dirty="0"/>
          </a:p>
        </p:txBody>
      </p:sp>
      <p:sp>
        <p:nvSpPr>
          <p:cNvPr id="8" name="Shape 5"/>
          <p:cNvSpPr/>
          <p:nvPr/>
        </p:nvSpPr>
        <p:spPr>
          <a:xfrm>
            <a:off x="6323076" y="1645920"/>
            <a:ext cx="5317236" cy="1417320"/>
          </a:xfrm>
          <a:prstGeom prst="roundRect">
            <a:avLst>
              <a:gd name="adj" fmla="val 6452"/>
            </a:avLst>
          </a:prstGeom>
          <a:solidFill>
            <a:srgbClr val="FBF1E2"/>
          </a:solidFill>
          <a:ln/>
        </p:spPr>
        <p:txBody>
          <a:bodyPr/>
          <a:lstStyle/>
          <a:p>
            <a:endParaRPr lang="en-US"/>
          </a:p>
        </p:txBody>
      </p:sp>
      <p:sp>
        <p:nvSpPr>
          <p:cNvPr id="9" name="Text 6"/>
          <p:cNvSpPr/>
          <p:nvPr/>
        </p:nvSpPr>
        <p:spPr>
          <a:xfrm>
            <a:off x="6597396" y="1810512"/>
            <a:ext cx="4768596" cy="365760"/>
          </a:xfrm>
          <a:prstGeom prst="rect">
            <a:avLst/>
          </a:prstGeom>
          <a:noFill/>
          <a:ln/>
        </p:spPr>
        <p:txBody>
          <a:bodyPr wrap="square" lIns="0" tIns="0" rIns="0" bIns="0" rtlCol="0" anchor="ctr"/>
          <a:lstStyle/>
          <a:p>
            <a:pPr marL="0" indent="0">
              <a:buNone/>
            </a:pPr>
            <a:r>
              <a:rPr lang="en-US" sz="1900" b="1" dirty="0">
                <a:solidFill>
                  <a:srgbClr val="C97A0A"/>
                </a:solidFill>
                <a:latin typeface="Cambria" pitchFamily="34" charset="0"/>
                <a:ea typeface="Cambria" pitchFamily="34" charset="-122"/>
                <a:cs typeface="Cambria" pitchFamily="34" charset="-120"/>
              </a:rPr>
              <a:t>Too much, too long</a:t>
            </a:r>
            <a:endParaRPr lang="en-US" sz="1900" dirty="0"/>
          </a:p>
        </p:txBody>
      </p:sp>
      <p:sp>
        <p:nvSpPr>
          <p:cNvPr id="10" name="Text 7"/>
          <p:cNvSpPr/>
          <p:nvPr/>
        </p:nvSpPr>
        <p:spPr>
          <a:xfrm>
            <a:off x="6597396" y="2194560"/>
            <a:ext cx="4768596" cy="777240"/>
          </a:xfrm>
          <a:prstGeom prst="rect">
            <a:avLst/>
          </a:prstGeom>
          <a:noFill/>
          <a:ln/>
        </p:spPr>
        <p:txBody>
          <a:bodyPr wrap="square" lIns="0" tIns="0" rIns="0" bIns="0" rtlCol="0" anchor="ctr"/>
          <a:lstStyle/>
          <a:p>
            <a:pPr marL="0" indent="0">
              <a:buNone/>
            </a:pPr>
            <a:r>
              <a:rPr lang="en-US" sz="1350" dirty="0">
                <a:solidFill>
                  <a:srgbClr val="20242C"/>
                </a:solidFill>
                <a:latin typeface="Calibri" pitchFamily="34" charset="0"/>
                <a:ea typeface="Calibri" pitchFamily="34" charset="-122"/>
                <a:cs typeface="Calibri" pitchFamily="34" charset="-120"/>
              </a:rPr>
              <a:t>Heavy collection keeps recording redundant evidence after the diagnosis has already converged.</a:t>
            </a:r>
            <a:endParaRPr lang="en-US" sz="1350" dirty="0"/>
          </a:p>
        </p:txBody>
      </p:sp>
      <p:sp>
        <p:nvSpPr>
          <p:cNvPr id="11" name="Text 8"/>
          <p:cNvSpPr/>
          <p:nvPr/>
        </p:nvSpPr>
        <p:spPr>
          <a:xfrm>
            <a:off x="548640" y="3429000"/>
            <a:ext cx="11091672" cy="1737360"/>
          </a:xfrm>
          <a:prstGeom prst="rect">
            <a:avLst/>
          </a:prstGeom>
          <a:noFill/>
          <a:ln/>
        </p:spPr>
        <p:txBody>
          <a:bodyPr wrap="square" lIns="0" tIns="0" rIns="0" bIns="0" rtlCol="0" anchor="t"/>
          <a:lstStyle/>
          <a:p>
            <a:pPr marL="152400" indent="-152400">
              <a:lnSpc>
                <a:spcPct val="108000"/>
              </a:lnSpc>
              <a:spcAft>
                <a:spcPts val="1200"/>
              </a:spcAft>
              <a:buSzPct val="100000"/>
              <a:buChar char="•"/>
            </a:pPr>
            <a:r>
              <a:rPr lang="en-US" sz="1500" dirty="0">
                <a:solidFill>
                  <a:srgbClr val="20242C"/>
                </a:solidFill>
                <a:latin typeface="Calibri" pitchFamily="34" charset="0"/>
                <a:ea typeface="Calibri" pitchFamily="34" charset="-122"/>
                <a:cs typeface="Calibri" pitchFamily="34" charset="-120"/>
              </a:rPr>
              <a:t>Always-on rich tracing is expensive Google reports ≈1.48× CPU overhead for full distributed tracing; GPU profilers are heavier still.</a:t>
            </a:r>
            <a:endParaRPr lang="en-US" sz="1500" dirty="0"/>
          </a:p>
          <a:p>
            <a:pPr marL="152400" indent="-152400">
              <a:lnSpc>
                <a:spcPct val="108000"/>
              </a:lnSpc>
              <a:spcAft>
                <a:spcPts val="1200"/>
              </a:spcAft>
              <a:buSzPct val="100000"/>
              <a:buChar char="•"/>
            </a:pPr>
            <a:r>
              <a:rPr lang="en-US" sz="1500" dirty="0">
                <a:solidFill>
                  <a:srgbClr val="20242C"/>
                </a:solidFill>
                <a:latin typeface="Calibri" pitchFamily="34" charset="0"/>
                <a:ea typeface="Calibri" pitchFamily="34" charset="-122"/>
                <a:cs typeface="Calibri" pitchFamily="34" charset="-120"/>
              </a:rPr>
              <a:t>In practice an operator decides when to start heavy collection and how long to run it chosen by convention, not by the state of the diagnosis.</a:t>
            </a:r>
            <a:endParaRPr lang="en-US" sz="1500" dirty="0"/>
          </a:p>
          <a:p>
            <a:pPr marL="152400" indent="-152400">
              <a:lnSpc>
                <a:spcPct val="108000"/>
              </a:lnSpc>
              <a:spcAft>
                <a:spcPts val="1200"/>
              </a:spcAft>
              <a:buSzPct val="100000"/>
              <a:buChar char="•"/>
            </a:pPr>
            <a:r>
              <a:rPr lang="en-US" sz="1500" dirty="0">
                <a:solidFill>
                  <a:srgbClr val="20242C"/>
                </a:solidFill>
                <a:latin typeface="Calibri" pitchFamily="34" charset="0"/>
                <a:ea typeface="Calibri" pitchFamily="34" charset="-122"/>
                <a:cs typeface="Calibri" pitchFamily="34" charset="-120"/>
              </a:rPr>
              <a:t>Existing practice offers no principled way to decide, mid-session, whether enough evidence has been collected.</a:t>
            </a:r>
            <a:endParaRPr lang="en-US" sz="1500" dirty="0"/>
          </a:p>
        </p:txBody>
      </p:sp>
      <p:sp>
        <p:nvSpPr>
          <p:cNvPr id="12" name="Shape 9"/>
          <p:cNvSpPr/>
          <p:nvPr/>
        </p:nvSpPr>
        <p:spPr>
          <a:xfrm>
            <a:off x="548640" y="5779008"/>
            <a:ext cx="11091672" cy="566928"/>
          </a:xfrm>
          <a:prstGeom prst="roundRect">
            <a:avLst>
              <a:gd name="adj" fmla="val 12903"/>
            </a:avLst>
          </a:prstGeom>
          <a:solidFill>
            <a:srgbClr val="E5F5EF"/>
          </a:solidFill>
          <a:ln/>
        </p:spPr>
        <p:txBody>
          <a:bodyPr/>
          <a:lstStyle/>
          <a:p>
            <a:endParaRPr lang="en-US"/>
          </a:p>
        </p:txBody>
      </p:sp>
      <p:sp>
        <p:nvSpPr>
          <p:cNvPr id="13" name="Text 10"/>
          <p:cNvSpPr/>
          <p:nvPr/>
        </p:nvSpPr>
        <p:spPr>
          <a:xfrm>
            <a:off x="777240" y="5779008"/>
            <a:ext cx="10634472" cy="566928"/>
          </a:xfrm>
          <a:prstGeom prst="rect">
            <a:avLst/>
          </a:prstGeom>
          <a:noFill/>
          <a:ln/>
        </p:spPr>
        <p:txBody>
          <a:bodyPr wrap="square" lIns="0" tIns="0" rIns="0" bIns="0" rtlCol="0" anchor="ctr"/>
          <a:lstStyle/>
          <a:p>
            <a:pPr marL="0" indent="0">
              <a:buNone/>
            </a:pPr>
            <a:r>
              <a:rPr lang="en-US" sz="1400" b="1" dirty="0">
                <a:solidFill>
                  <a:srgbClr val="0B7A55"/>
                </a:solidFill>
                <a:latin typeface="Calibri" pitchFamily="34" charset="0"/>
                <a:ea typeface="Calibri" pitchFamily="34" charset="-122"/>
                <a:cs typeface="Calibri" pitchFamily="34" charset="-120"/>
              </a:rPr>
              <a:t>The gap: observability tools expose evidence at every cost level, but nothing decides whether the current incident already has enough of it.</a:t>
            </a:r>
            <a:endParaRPr lang="en-US" sz="1400" dirty="0"/>
          </a:p>
        </p:txBody>
      </p:sp>
      <p:sp>
        <p:nvSpPr>
          <p:cNvPr id="14" name="Text 11"/>
          <p:cNvSpPr/>
          <p:nvPr/>
        </p:nvSpPr>
        <p:spPr>
          <a:xfrm>
            <a:off x="548640" y="6473952"/>
            <a:ext cx="6858000" cy="274320"/>
          </a:xfrm>
          <a:prstGeom prst="rect">
            <a:avLst/>
          </a:prstGeom>
          <a:noFill/>
          <a:ln/>
        </p:spPr>
        <p:txBody>
          <a:bodyPr wrap="square" lIns="0" tIns="0" rIns="0" bIns="0" rtlCol="0" anchor="ctr"/>
          <a:lstStyle/>
          <a:p>
            <a:pPr marL="0" indent="0">
              <a:buNone/>
            </a:pPr>
            <a:r>
              <a:rPr lang="en-US" sz="900" dirty="0">
                <a:solidFill>
                  <a:srgbClr val="6A7280"/>
                </a:solidFill>
                <a:latin typeface="Calibri" pitchFamily="34" charset="0"/>
                <a:ea typeface="Calibri" pitchFamily="34" charset="-122"/>
                <a:cs typeface="Calibri" pitchFamily="34" charset="-120"/>
              </a:rPr>
              <a:t>Stop When Stable — Adaptive Trace Collection for Modern Software Systems</a:t>
            </a:r>
            <a:endParaRPr lang="en-US" sz="900" dirty="0"/>
          </a:p>
        </p:txBody>
      </p:sp>
      <p:sp>
        <p:nvSpPr>
          <p:cNvPr id="15" name="Text 12"/>
          <p:cNvSpPr/>
          <p:nvPr/>
        </p:nvSpPr>
        <p:spPr>
          <a:xfrm>
            <a:off x="11091672" y="6473952"/>
            <a:ext cx="548640" cy="274320"/>
          </a:xfrm>
          <a:prstGeom prst="rect">
            <a:avLst/>
          </a:prstGeom>
          <a:noFill/>
          <a:ln/>
        </p:spPr>
        <p:txBody>
          <a:bodyPr wrap="square" lIns="0" tIns="0" rIns="0" bIns="0" rtlCol="0" anchor="ctr"/>
          <a:lstStyle/>
          <a:p>
            <a:pPr marL="0" indent="0" algn="r">
              <a:buNone/>
            </a:pPr>
            <a:r>
              <a:rPr lang="en-US" sz="900" dirty="0">
                <a:solidFill>
                  <a:srgbClr val="6A7280"/>
                </a:solidFill>
                <a:latin typeface="Calibri" pitchFamily="34" charset="0"/>
                <a:ea typeface="Calibri" pitchFamily="34" charset="-122"/>
                <a:cs typeface="Calibri" pitchFamily="34" charset="-120"/>
              </a:rPr>
              <a:t>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3" name="Text 0"/>
          <p:cNvSpPr/>
          <p:nvPr/>
        </p:nvSpPr>
        <p:spPr>
          <a:xfrm>
            <a:off x="548640" y="384048"/>
            <a:ext cx="11091672" cy="274320"/>
          </a:xfrm>
          <a:prstGeom prst="rect">
            <a:avLst/>
          </a:prstGeom>
          <a:noFill/>
          <a:ln/>
        </p:spPr>
        <p:txBody>
          <a:bodyPr wrap="square" lIns="0" tIns="0" rIns="0" bIns="0" rtlCol="0" anchor="ctr"/>
          <a:lstStyle/>
          <a:p>
            <a:pPr marL="0" indent="0">
              <a:buNone/>
            </a:pPr>
            <a:r>
              <a:rPr lang="en-US" sz="1200" b="1" kern="0" spc="200" dirty="0">
                <a:solidFill>
                  <a:srgbClr val="0E9F6E"/>
                </a:solidFill>
                <a:latin typeface="Calibri" pitchFamily="34" charset="0"/>
                <a:ea typeface="Calibri" pitchFamily="34" charset="-122"/>
                <a:cs typeface="Calibri" pitchFamily="34" charset="-120"/>
              </a:rPr>
              <a:t>ONE LINE OF WORK</a:t>
            </a:r>
            <a:endParaRPr lang="en-US" sz="1200" dirty="0"/>
          </a:p>
        </p:txBody>
      </p:sp>
      <p:sp>
        <p:nvSpPr>
          <p:cNvPr id="4" name="Text 1"/>
          <p:cNvSpPr/>
          <p:nvPr/>
        </p:nvSpPr>
        <p:spPr>
          <a:xfrm>
            <a:off x="548640" y="658368"/>
            <a:ext cx="11091672" cy="640080"/>
          </a:xfrm>
          <a:prstGeom prst="rect">
            <a:avLst/>
          </a:prstGeom>
          <a:noFill/>
          <a:ln/>
        </p:spPr>
        <p:txBody>
          <a:bodyPr wrap="square" lIns="0" tIns="0" rIns="0" bIns="0" rtlCol="0" anchor="ctr"/>
          <a:lstStyle/>
          <a:p>
            <a:pPr marL="0" indent="0">
              <a:buNone/>
            </a:pPr>
            <a:r>
              <a:rPr lang="en-US" sz="3200" b="1" dirty="0">
                <a:solidFill>
                  <a:srgbClr val="20242C"/>
                </a:solidFill>
                <a:latin typeface="Cambria" pitchFamily="34" charset="0"/>
                <a:ea typeface="Cambria" pitchFamily="34" charset="-122"/>
                <a:cs typeface="Cambria" pitchFamily="34" charset="-120"/>
              </a:rPr>
              <a:t>Adaptive Evidence Collection Across the Stack</a:t>
            </a:r>
            <a:endParaRPr lang="en-US" sz="3200" dirty="0"/>
          </a:p>
        </p:txBody>
      </p:sp>
      <p:sp>
        <p:nvSpPr>
          <p:cNvPr id="5" name="Shape 2"/>
          <p:cNvSpPr/>
          <p:nvPr/>
        </p:nvSpPr>
        <p:spPr>
          <a:xfrm>
            <a:off x="548640" y="1783080"/>
            <a:ext cx="3392424" cy="2880360"/>
          </a:xfrm>
          <a:prstGeom prst="roundRect">
            <a:avLst>
              <a:gd name="adj" fmla="val 3175"/>
            </a:avLst>
          </a:prstGeom>
          <a:solidFill>
            <a:srgbClr val="F4F5F7"/>
          </a:solidFill>
          <a:ln/>
        </p:spPr>
        <p:txBody>
          <a:bodyPr/>
          <a:lstStyle/>
          <a:p>
            <a:endParaRPr lang="en-US"/>
          </a:p>
        </p:txBody>
      </p:sp>
      <p:sp>
        <p:nvSpPr>
          <p:cNvPr id="6" name="Shape 3"/>
          <p:cNvSpPr/>
          <p:nvPr/>
        </p:nvSpPr>
        <p:spPr>
          <a:xfrm>
            <a:off x="777240" y="2011680"/>
            <a:ext cx="457200" cy="457200"/>
          </a:xfrm>
          <a:prstGeom prst="ellipse">
            <a:avLst/>
          </a:prstGeom>
          <a:solidFill>
            <a:srgbClr val="0E9F6E"/>
          </a:solidFill>
          <a:ln/>
        </p:spPr>
        <p:txBody>
          <a:bodyPr/>
          <a:lstStyle/>
          <a:p>
            <a:endParaRPr lang="en-US"/>
          </a:p>
        </p:txBody>
      </p:sp>
      <p:sp>
        <p:nvSpPr>
          <p:cNvPr id="7" name="Text 4"/>
          <p:cNvSpPr/>
          <p:nvPr/>
        </p:nvSpPr>
        <p:spPr>
          <a:xfrm>
            <a:off x="777240" y="201168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1</a:t>
            </a:r>
            <a:endParaRPr lang="en-US" sz="1600" dirty="0"/>
          </a:p>
        </p:txBody>
      </p:sp>
      <p:sp>
        <p:nvSpPr>
          <p:cNvPr id="8" name="Text 5"/>
          <p:cNvSpPr/>
          <p:nvPr/>
        </p:nvSpPr>
        <p:spPr>
          <a:xfrm>
            <a:off x="777240" y="2606040"/>
            <a:ext cx="2935224" cy="365760"/>
          </a:xfrm>
          <a:prstGeom prst="rect">
            <a:avLst/>
          </a:prstGeom>
          <a:noFill/>
          <a:ln/>
        </p:spPr>
        <p:txBody>
          <a:bodyPr wrap="square" lIns="0" tIns="0" rIns="0" bIns="0" rtlCol="0" anchor="ctr"/>
          <a:lstStyle/>
          <a:p>
            <a:pPr marL="0" indent="0">
              <a:buNone/>
            </a:pPr>
            <a:r>
              <a:rPr lang="en-US" sz="1550" b="1" dirty="0">
                <a:solidFill>
                  <a:srgbClr val="20242C"/>
                </a:solidFill>
                <a:latin typeface="Calibri" pitchFamily="34" charset="0"/>
                <a:ea typeface="Calibri" pitchFamily="34" charset="-122"/>
                <a:cs typeface="Calibri" pitchFamily="34" charset="-120"/>
              </a:rPr>
              <a:t>SparseGuard</a:t>
            </a:r>
            <a:endParaRPr lang="en-US" sz="1550" dirty="0"/>
          </a:p>
        </p:txBody>
      </p:sp>
      <p:sp>
        <p:nvSpPr>
          <p:cNvPr id="9" name="Text 6"/>
          <p:cNvSpPr/>
          <p:nvPr/>
        </p:nvSpPr>
        <p:spPr>
          <a:xfrm>
            <a:off x="777240" y="2971800"/>
            <a:ext cx="2935224" cy="502920"/>
          </a:xfrm>
          <a:prstGeom prst="rect">
            <a:avLst/>
          </a:prstGeom>
          <a:noFill/>
          <a:ln/>
        </p:spPr>
        <p:txBody>
          <a:bodyPr wrap="square" lIns="0" tIns="0" rIns="0" bIns="0" rtlCol="0" anchor="ctr"/>
          <a:lstStyle/>
          <a:p>
            <a:pPr marL="0" indent="0">
              <a:buNone/>
            </a:pPr>
            <a:r>
              <a:rPr lang="en-US" sz="1250" i="1" dirty="0">
                <a:solidFill>
                  <a:srgbClr val="0E9F6E"/>
                </a:solidFill>
                <a:latin typeface="Calibri" pitchFamily="34" charset="0"/>
                <a:ea typeface="Calibri" pitchFamily="34" charset="-122"/>
                <a:cs typeface="Calibri" pitchFamily="34" charset="-120"/>
              </a:rPr>
              <a:t>Adaptive trace collection for microservices</a:t>
            </a:r>
            <a:endParaRPr lang="en-US" sz="1250" dirty="0"/>
          </a:p>
        </p:txBody>
      </p:sp>
      <p:sp>
        <p:nvSpPr>
          <p:cNvPr id="10" name="Text 7"/>
          <p:cNvSpPr/>
          <p:nvPr/>
        </p:nvSpPr>
        <p:spPr>
          <a:xfrm>
            <a:off x="777240" y="3474720"/>
            <a:ext cx="2935224" cy="822960"/>
          </a:xfrm>
          <a:prstGeom prst="rect">
            <a:avLst/>
          </a:prstGeom>
          <a:noFill/>
          <a:ln/>
        </p:spPr>
        <p:txBody>
          <a:bodyPr wrap="square" lIns="0" tIns="0" rIns="0" bIns="0" rtlCol="0" anchor="ctr"/>
          <a:lstStyle/>
          <a:p>
            <a:pPr marL="0" indent="0">
              <a:buNone/>
            </a:pPr>
            <a:r>
              <a:rPr lang="en-US" sz="1200" dirty="0">
                <a:solidFill>
                  <a:srgbClr val="6A7280"/>
                </a:solidFill>
                <a:latin typeface="Calibri" pitchFamily="34" charset="0"/>
                <a:ea typeface="Calibri" pitchFamily="34" charset="-122"/>
                <a:cs typeface="Calibri" pitchFamily="34" charset="-120"/>
              </a:rPr>
              <a:t>Budget-aware controller escalates distributed tracing from ~14 B/request always-on signals.</a:t>
            </a:r>
            <a:endParaRPr lang="en-US" sz="1200" dirty="0"/>
          </a:p>
        </p:txBody>
      </p:sp>
      <p:sp>
        <p:nvSpPr>
          <p:cNvPr id="11" name="Text 8"/>
          <p:cNvSpPr/>
          <p:nvPr/>
        </p:nvSpPr>
        <p:spPr>
          <a:xfrm>
            <a:off x="777240" y="4279392"/>
            <a:ext cx="2935224" cy="274320"/>
          </a:xfrm>
          <a:prstGeom prst="rect">
            <a:avLst/>
          </a:prstGeom>
          <a:noFill/>
          <a:ln/>
        </p:spPr>
        <p:txBody>
          <a:bodyPr wrap="square" lIns="0" tIns="0" rIns="0" bIns="0" rtlCol="0" anchor="ctr"/>
          <a:lstStyle/>
          <a:p>
            <a:pPr marL="0" indent="0">
              <a:buNone/>
            </a:pPr>
            <a:r>
              <a:rPr lang="en-US" sz="1050" b="1" kern="0" spc="150" dirty="0">
                <a:solidFill>
                  <a:srgbClr val="0E9F6E"/>
                </a:solidFill>
                <a:latin typeface="Calibri" pitchFamily="34" charset="0"/>
                <a:ea typeface="Calibri" pitchFamily="34" charset="-122"/>
                <a:cs typeface="Calibri" pitchFamily="34" charset="-120"/>
              </a:rPr>
              <a:t>PRESENTED EARLIER</a:t>
            </a:r>
            <a:endParaRPr lang="en-US" sz="1050" dirty="0"/>
          </a:p>
        </p:txBody>
      </p:sp>
      <p:sp>
        <p:nvSpPr>
          <p:cNvPr id="12" name="Shape 9"/>
          <p:cNvSpPr/>
          <p:nvPr/>
        </p:nvSpPr>
        <p:spPr>
          <a:xfrm>
            <a:off x="3995928" y="3223260"/>
            <a:ext cx="347472" cy="0"/>
          </a:xfrm>
          <a:prstGeom prst="line">
            <a:avLst/>
          </a:prstGeom>
          <a:noFill/>
          <a:ln w="28575">
            <a:solidFill>
              <a:srgbClr val="6A7280"/>
            </a:solidFill>
            <a:prstDash val="solid"/>
            <a:tailEnd type="triangle"/>
          </a:ln>
        </p:spPr>
        <p:txBody>
          <a:bodyPr/>
          <a:lstStyle/>
          <a:p>
            <a:endParaRPr lang="en-US"/>
          </a:p>
        </p:txBody>
      </p:sp>
      <p:sp>
        <p:nvSpPr>
          <p:cNvPr id="13" name="Shape 10"/>
          <p:cNvSpPr/>
          <p:nvPr/>
        </p:nvSpPr>
        <p:spPr>
          <a:xfrm>
            <a:off x="4398264" y="1783080"/>
            <a:ext cx="3392424" cy="2880360"/>
          </a:xfrm>
          <a:prstGeom prst="roundRect">
            <a:avLst>
              <a:gd name="adj" fmla="val 3175"/>
            </a:avLst>
          </a:prstGeom>
          <a:solidFill>
            <a:srgbClr val="F4F5F7"/>
          </a:solidFill>
          <a:ln/>
        </p:spPr>
        <p:txBody>
          <a:bodyPr/>
          <a:lstStyle/>
          <a:p>
            <a:endParaRPr lang="en-US"/>
          </a:p>
        </p:txBody>
      </p:sp>
      <p:sp>
        <p:nvSpPr>
          <p:cNvPr id="14" name="Shape 11"/>
          <p:cNvSpPr/>
          <p:nvPr/>
        </p:nvSpPr>
        <p:spPr>
          <a:xfrm>
            <a:off x="4626864" y="2011680"/>
            <a:ext cx="457200" cy="457200"/>
          </a:xfrm>
          <a:prstGeom prst="ellipse">
            <a:avLst/>
          </a:prstGeom>
          <a:solidFill>
            <a:srgbClr val="C97A0A"/>
          </a:solidFill>
          <a:ln/>
        </p:spPr>
        <p:txBody>
          <a:bodyPr/>
          <a:lstStyle/>
          <a:p>
            <a:endParaRPr lang="en-US"/>
          </a:p>
        </p:txBody>
      </p:sp>
      <p:sp>
        <p:nvSpPr>
          <p:cNvPr id="15" name="Text 12"/>
          <p:cNvSpPr/>
          <p:nvPr/>
        </p:nvSpPr>
        <p:spPr>
          <a:xfrm>
            <a:off x="4626864" y="201168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2</a:t>
            </a:r>
            <a:endParaRPr lang="en-US" sz="1600" dirty="0"/>
          </a:p>
        </p:txBody>
      </p:sp>
      <p:sp>
        <p:nvSpPr>
          <p:cNvPr id="16" name="Text 13"/>
          <p:cNvSpPr/>
          <p:nvPr/>
        </p:nvSpPr>
        <p:spPr>
          <a:xfrm>
            <a:off x="4626864" y="2606040"/>
            <a:ext cx="2935224" cy="365760"/>
          </a:xfrm>
          <a:prstGeom prst="rect">
            <a:avLst/>
          </a:prstGeom>
          <a:noFill/>
          <a:ln/>
        </p:spPr>
        <p:txBody>
          <a:bodyPr wrap="square" lIns="0" tIns="0" rIns="0" bIns="0" rtlCol="0" anchor="ctr"/>
          <a:lstStyle/>
          <a:p>
            <a:pPr marL="0" indent="0">
              <a:buNone/>
            </a:pPr>
            <a:r>
              <a:rPr lang="en-US" sz="1550" b="1" dirty="0">
                <a:solidFill>
                  <a:srgbClr val="20242C"/>
                </a:solidFill>
                <a:latin typeface="Calibri" pitchFamily="34" charset="0"/>
                <a:ea typeface="Calibri" pitchFamily="34" charset="-122"/>
                <a:cs typeface="Calibri" pitchFamily="34" charset="-120"/>
              </a:rPr>
              <a:t>Evidence-Aware RV</a:t>
            </a:r>
            <a:endParaRPr lang="en-US" sz="1550" dirty="0"/>
          </a:p>
        </p:txBody>
      </p:sp>
      <p:sp>
        <p:nvSpPr>
          <p:cNvPr id="17" name="Text 14"/>
          <p:cNvSpPr/>
          <p:nvPr/>
        </p:nvSpPr>
        <p:spPr>
          <a:xfrm>
            <a:off x="4626864" y="2971800"/>
            <a:ext cx="2935224" cy="502920"/>
          </a:xfrm>
          <a:prstGeom prst="rect">
            <a:avLst/>
          </a:prstGeom>
          <a:noFill/>
          <a:ln/>
        </p:spPr>
        <p:txBody>
          <a:bodyPr wrap="square" lIns="0" tIns="0" rIns="0" bIns="0" rtlCol="0" anchor="ctr"/>
          <a:lstStyle/>
          <a:p>
            <a:pPr marL="0" indent="0">
              <a:buNone/>
            </a:pPr>
            <a:r>
              <a:rPr lang="en-US" sz="1250" i="1" dirty="0">
                <a:solidFill>
                  <a:srgbClr val="C97A0A"/>
                </a:solidFill>
                <a:latin typeface="Calibri" pitchFamily="34" charset="0"/>
                <a:ea typeface="Calibri" pitchFamily="34" charset="-122"/>
                <a:cs typeface="Calibri" pitchFamily="34" charset="-120"/>
              </a:rPr>
              <a:t>When does partial evidence justify a verdict?</a:t>
            </a:r>
            <a:endParaRPr lang="en-US" sz="1250" dirty="0"/>
          </a:p>
        </p:txBody>
      </p:sp>
      <p:sp>
        <p:nvSpPr>
          <p:cNvPr id="18" name="Text 15"/>
          <p:cNvSpPr/>
          <p:nvPr/>
        </p:nvSpPr>
        <p:spPr>
          <a:xfrm>
            <a:off x="4626864" y="3474720"/>
            <a:ext cx="2935224" cy="822960"/>
          </a:xfrm>
          <a:prstGeom prst="rect">
            <a:avLst/>
          </a:prstGeom>
          <a:noFill/>
          <a:ln/>
        </p:spPr>
        <p:txBody>
          <a:bodyPr wrap="square" lIns="0" tIns="0" rIns="0" bIns="0" rtlCol="0" anchor="ctr"/>
          <a:lstStyle/>
          <a:p>
            <a:pPr marL="0" indent="0">
              <a:buNone/>
            </a:pPr>
            <a:r>
              <a:rPr lang="en-US" sz="1200" dirty="0">
                <a:solidFill>
                  <a:srgbClr val="6A7280"/>
                </a:solidFill>
                <a:latin typeface="Calibri" pitchFamily="34" charset="0"/>
                <a:ea typeface="Calibri" pitchFamily="34" charset="-122"/>
                <a:cs typeface="Calibri" pitchFamily="34" charset="-120"/>
              </a:rPr>
              <a:t>Sound verdicts over all executions compatible with the evidence; unknown is a first-class outcome.</a:t>
            </a:r>
            <a:endParaRPr lang="en-US" sz="1200" dirty="0"/>
          </a:p>
        </p:txBody>
      </p:sp>
      <p:sp>
        <p:nvSpPr>
          <p:cNvPr id="19" name="Text 16"/>
          <p:cNvSpPr/>
          <p:nvPr/>
        </p:nvSpPr>
        <p:spPr>
          <a:xfrm>
            <a:off x="4626864" y="4279392"/>
            <a:ext cx="2935224" cy="274320"/>
          </a:xfrm>
          <a:prstGeom prst="rect">
            <a:avLst/>
          </a:prstGeom>
          <a:noFill/>
          <a:ln/>
        </p:spPr>
        <p:txBody>
          <a:bodyPr wrap="square" lIns="0" tIns="0" rIns="0" bIns="0" rtlCol="0" anchor="ctr"/>
          <a:lstStyle/>
          <a:p>
            <a:pPr marL="0" indent="0">
              <a:buNone/>
            </a:pPr>
            <a:r>
              <a:rPr lang="en-US" sz="1050" b="1" kern="0" spc="150" dirty="0">
                <a:solidFill>
                  <a:srgbClr val="C97A0A"/>
                </a:solidFill>
                <a:latin typeface="Calibri" pitchFamily="34" charset="0"/>
                <a:ea typeface="Calibri" pitchFamily="34" charset="-122"/>
                <a:cs typeface="Calibri" pitchFamily="34" charset="-120"/>
              </a:rPr>
              <a:t>UNDER SUBMISSION</a:t>
            </a:r>
            <a:endParaRPr lang="en-US" sz="1050" dirty="0"/>
          </a:p>
        </p:txBody>
      </p:sp>
      <p:sp>
        <p:nvSpPr>
          <p:cNvPr id="20" name="Shape 17"/>
          <p:cNvSpPr/>
          <p:nvPr/>
        </p:nvSpPr>
        <p:spPr>
          <a:xfrm>
            <a:off x="7845552" y="3223260"/>
            <a:ext cx="347472" cy="0"/>
          </a:xfrm>
          <a:prstGeom prst="line">
            <a:avLst/>
          </a:prstGeom>
          <a:noFill/>
          <a:ln w="28575">
            <a:solidFill>
              <a:srgbClr val="6A7280"/>
            </a:solidFill>
            <a:prstDash val="solid"/>
            <a:tailEnd type="triangle"/>
          </a:ln>
        </p:spPr>
        <p:txBody>
          <a:bodyPr/>
          <a:lstStyle/>
          <a:p>
            <a:endParaRPr lang="en-US"/>
          </a:p>
        </p:txBody>
      </p:sp>
      <p:sp>
        <p:nvSpPr>
          <p:cNvPr id="21" name="Shape 18"/>
          <p:cNvSpPr/>
          <p:nvPr/>
        </p:nvSpPr>
        <p:spPr>
          <a:xfrm>
            <a:off x="8247888" y="1783080"/>
            <a:ext cx="3392424" cy="2880360"/>
          </a:xfrm>
          <a:prstGeom prst="roundRect">
            <a:avLst>
              <a:gd name="adj" fmla="val 3175"/>
            </a:avLst>
          </a:prstGeom>
          <a:solidFill>
            <a:srgbClr val="F4F5F7"/>
          </a:solidFill>
          <a:ln/>
        </p:spPr>
        <p:txBody>
          <a:bodyPr/>
          <a:lstStyle/>
          <a:p>
            <a:endParaRPr lang="en-US"/>
          </a:p>
        </p:txBody>
      </p:sp>
      <p:sp>
        <p:nvSpPr>
          <p:cNvPr id="22" name="Shape 19"/>
          <p:cNvSpPr/>
          <p:nvPr/>
        </p:nvSpPr>
        <p:spPr>
          <a:xfrm>
            <a:off x="8476488" y="2011680"/>
            <a:ext cx="457200" cy="457200"/>
          </a:xfrm>
          <a:prstGeom prst="ellipse">
            <a:avLst/>
          </a:prstGeom>
          <a:solidFill>
            <a:srgbClr val="C94A4A"/>
          </a:solidFill>
          <a:ln/>
        </p:spPr>
        <p:txBody>
          <a:bodyPr/>
          <a:lstStyle/>
          <a:p>
            <a:endParaRPr lang="en-US"/>
          </a:p>
        </p:txBody>
      </p:sp>
      <p:sp>
        <p:nvSpPr>
          <p:cNvPr id="23" name="Text 20"/>
          <p:cNvSpPr/>
          <p:nvPr/>
        </p:nvSpPr>
        <p:spPr>
          <a:xfrm>
            <a:off x="8476488" y="201168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3</a:t>
            </a:r>
            <a:endParaRPr lang="en-US" sz="1600" dirty="0"/>
          </a:p>
        </p:txBody>
      </p:sp>
      <p:sp>
        <p:nvSpPr>
          <p:cNvPr id="24" name="Text 21"/>
          <p:cNvSpPr/>
          <p:nvPr/>
        </p:nvSpPr>
        <p:spPr>
          <a:xfrm>
            <a:off x="8476488" y="2606040"/>
            <a:ext cx="2935224" cy="365760"/>
          </a:xfrm>
          <a:prstGeom prst="rect">
            <a:avLst/>
          </a:prstGeom>
          <a:noFill/>
          <a:ln/>
        </p:spPr>
        <p:txBody>
          <a:bodyPr wrap="square" lIns="0" tIns="0" rIns="0" bIns="0" rtlCol="0" anchor="ctr"/>
          <a:lstStyle/>
          <a:p>
            <a:pPr marL="0" indent="0">
              <a:buNone/>
            </a:pPr>
            <a:r>
              <a:rPr lang="en-US" sz="1550" b="1" dirty="0">
                <a:solidFill>
                  <a:srgbClr val="20242C"/>
                </a:solidFill>
                <a:latin typeface="Calibri" pitchFamily="34" charset="0"/>
                <a:ea typeface="Calibri" pitchFamily="34" charset="-122"/>
                <a:cs typeface="Calibri" pitchFamily="34" charset="-120"/>
              </a:rPr>
              <a:t>Stop When Stable</a:t>
            </a:r>
            <a:endParaRPr lang="en-US" sz="1550" dirty="0"/>
          </a:p>
        </p:txBody>
      </p:sp>
      <p:sp>
        <p:nvSpPr>
          <p:cNvPr id="25" name="Text 22"/>
          <p:cNvSpPr/>
          <p:nvPr/>
        </p:nvSpPr>
        <p:spPr>
          <a:xfrm>
            <a:off x="8476488" y="2971800"/>
            <a:ext cx="2935224" cy="502920"/>
          </a:xfrm>
          <a:prstGeom prst="rect">
            <a:avLst/>
          </a:prstGeom>
          <a:noFill/>
          <a:ln/>
        </p:spPr>
        <p:txBody>
          <a:bodyPr wrap="square" lIns="0" tIns="0" rIns="0" bIns="0" rtlCol="0" anchor="ctr"/>
          <a:lstStyle/>
          <a:p>
            <a:pPr marL="0" indent="0">
              <a:buNone/>
            </a:pPr>
            <a:r>
              <a:rPr lang="en-US" sz="1250" i="1" dirty="0">
                <a:solidFill>
                  <a:srgbClr val="C94A4A"/>
                </a:solidFill>
                <a:latin typeface="Calibri" pitchFamily="34" charset="0"/>
                <a:ea typeface="Calibri" pitchFamily="34" charset="-122"/>
                <a:cs typeface="Calibri" pitchFamily="34" charset="-120"/>
              </a:rPr>
              <a:t>GPU profiler lifecycle for LLM serving</a:t>
            </a:r>
            <a:endParaRPr lang="en-US" sz="1250" dirty="0"/>
          </a:p>
        </p:txBody>
      </p:sp>
      <p:sp>
        <p:nvSpPr>
          <p:cNvPr id="26" name="Text 23"/>
          <p:cNvSpPr/>
          <p:nvPr/>
        </p:nvSpPr>
        <p:spPr>
          <a:xfrm>
            <a:off x="8476488" y="3474720"/>
            <a:ext cx="2935224" cy="822960"/>
          </a:xfrm>
          <a:prstGeom prst="rect">
            <a:avLst/>
          </a:prstGeom>
          <a:noFill/>
          <a:ln/>
        </p:spPr>
        <p:txBody>
          <a:bodyPr wrap="square" lIns="0" tIns="0" rIns="0" bIns="0" rtlCol="0" anchor="ctr"/>
          <a:lstStyle/>
          <a:p>
            <a:pPr marL="0" indent="0">
              <a:buNone/>
            </a:pPr>
            <a:r>
              <a:rPr lang="en-US" sz="1200" dirty="0">
                <a:solidFill>
                  <a:srgbClr val="6A7280"/>
                </a:solidFill>
                <a:latin typeface="Calibri" pitchFamily="34" charset="0"/>
                <a:ea typeface="Calibri" pitchFamily="34" charset="-122"/>
                <a:cs typeface="Calibri" pitchFamily="34" charset="-120"/>
              </a:rPr>
              <a:t>Start, extend, and stop heavy Nsight bursts based on diagnosis stability.</a:t>
            </a:r>
            <a:endParaRPr lang="en-US" sz="1200" dirty="0"/>
          </a:p>
        </p:txBody>
      </p:sp>
      <p:sp>
        <p:nvSpPr>
          <p:cNvPr id="27" name="Text 24"/>
          <p:cNvSpPr/>
          <p:nvPr/>
        </p:nvSpPr>
        <p:spPr>
          <a:xfrm>
            <a:off x="8476488" y="4279392"/>
            <a:ext cx="2935224" cy="274320"/>
          </a:xfrm>
          <a:prstGeom prst="rect">
            <a:avLst/>
          </a:prstGeom>
          <a:noFill/>
          <a:ln/>
        </p:spPr>
        <p:txBody>
          <a:bodyPr wrap="square" lIns="0" tIns="0" rIns="0" bIns="0" rtlCol="0" anchor="ctr"/>
          <a:lstStyle/>
          <a:p>
            <a:pPr marL="0" indent="0">
              <a:buNone/>
            </a:pPr>
            <a:r>
              <a:rPr lang="en-US" sz="1050" b="1" kern="0" spc="150" dirty="0">
                <a:solidFill>
                  <a:srgbClr val="C94A4A"/>
                </a:solidFill>
                <a:latin typeface="Calibri" pitchFamily="34" charset="0"/>
                <a:ea typeface="Calibri" pitchFamily="34" charset="-122"/>
                <a:cs typeface="Calibri" pitchFamily="34" charset="-120"/>
              </a:rPr>
              <a:t>THIS TALK</a:t>
            </a:r>
            <a:endParaRPr lang="en-US" sz="1050" dirty="0"/>
          </a:p>
        </p:txBody>
      </p:sp>
      <p:sp>
        <p:nvSpPr>
          <p:cNvPr id="30" name="Text 27"/>
          <p:cNvSpPr/>
          <p:nvPr/>
        </p:nvSpPr>
        <p:spPr>
          <a:xfrm>
            <a:off x="548640" y="6473952"/>
            <a:ext cx="6858000" cy="274320"/>
          </a:xfrm>
          <a:prstGeom prst="rect">
            <a:avLst/>
          </a:prstGeom>
          <a:noFill/>
          <a:ln/>
        </p:spPr>
        <p:txBody>
          <a:bodyPr wrap="square" lIns="0" tIns="0" rIns="0" bIns="0" rtlCol="0" anchor="ctr"/>
          <a:lstStyle/>
          <a:p>
            <a:pPr marL="0" indent="0">
              <a:buNone/>
            </a:pPr>
            <a:r>
              <a:rPr lang="en-US" sz="900" dirty="0">
                <a:solidFill>
                  <a:srgbClr val="6A7280"/>
                </a:solidFill>
                <a:latin typeface="Calibri" pitchFamily="34" charset="0"/>
                <a:ea typeface="Calibri" pitchFamily="34" charset="-122"/>
                <a:cs typeface="Calibri" pitchFamily="34" charset="-120"/>
              </a:rPr>
              <a:t>Stop When Stable — Adaptive Trace Collection for Modern Software Systems</a:t>
            </a:r>
            <a:endParaRPr lang="en-US" sz="900" dirty="0"/>
          </a:p>
        </p:txBody>
      </p:sp>
      <p:sp>
        <p:nvSpPr>
          <p:cNvPr id="31" name="Text 28"/>
          <p:cNvSpPr/>
          <p:nvPr/>
        </p:nvSpPr>
        <p:spPr>
          <a:xfrm>
            <a:off x="11091672" y="6473952"/>
            <a:ext cx="548640" cy="274320"/>
          </a:xfrm>
          <a:prstGeom prst="rect">
            <a:avLst/>
          </a:prstGeom>
          <a:noFill/>
          <a:ln/>
        </p:spPr>
        <p:txBody>
          <a:bodyPr wrap="square" lIns="0" tIns="0" rIns="0" bIns="0" rtlCol="0" anchor="ctr"/>
          <a:lstStyle/>
          <a:p>
            <a:pPr marL="0" indent="0" algn="r">
              <a:buNone/>
            </a:pPr>
            <a:r>
              <a:rPr lang="en-US" sz="900" dirty="0">
                <a:solidFill>
                  <a:srgbClr val="6A7280"/>
                </a:solidFill>
                <a:latin typeface="Calibri" pitchFamily="34" charset="0"/>
                <a:ea typeface="Calibri" pitchFamily="34" charset="-122"/>
                <a:cs typeface="Calibri" pitchFamily="34" charset="-120"/>
              </a:rPr>
              <a:t>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3" name="Text 0"/>
          <p:cNvSpPr/>
          <p:nvPr/>
        </p:nvSpPr>
        <p:spPr>
          <a:xfrm>
            <a:off x="548640" y="384048"/>
            <a:ext cx="11091672" cy="274320"/>
          </a:xfrm>
          <a:prstGeom prst="rect">
            <a:avLst/>
          </a:prstGeom>
          <a:noFill/>
          <a:ln/>
        </p:spPr>
        <p:txBody>
          <a:bodyPr wrap="square" lIns="0" tIns="0" rIns="0" bIns="0" rtlCol="0" anchor="ctr"/>
          <a:lstStyle/>
          <a:p>
            <a:pPr marL="0" indent="0">
              <a:buNone/>
            </a:pPr>
            <a:r>
              <a:rPr lang="en-US" sz="1200" b="1" kern="0" spc="200" dirty="0">
                <a:solidFill>
                  <a:srgbClr val="0E9F6E"/>
                </a:solidFill>
                <a:latin typeface="Calibri" pitchFamily="34" charset="0"/>
                <a:ea typeface="Calibri" pitchFamily="34" charset="-122"/>
                <a:cs typeface="Calibri" pitchFamily="34" charset="-120"/>
              </a:rPr>
              <a:t>PRIOR WORK · FOUNDATIONS</a:t>
            </a:r>
            <a:endParaRPr lang="en-US" sz="1200" dirty="0"/>
          </a:p>
        </p:txBody>
      </p:sp>
      <p:sp>
        <p:nvSpPr>
          <p:cNvPr id="4" name="Text 1"/>
          <p:cNvSpPr/>
          <p:nvPr/>
        </p:nvSpPr>
        <p:spPr>
          <a:xfrm>
            <a:off x="548640" y="658368"/>
            <a:ext cx="11091672" cy="640080"/>
          </a:xfrm>
          <a:prstGeom prst="rect">
            <a:avLst/>
          </a:prstGeom>
          <a:noFill/>
          <a:ln/>
        </p:spPr>
        <p:txBody>
          <a:bodyPr wrap="square" lIns="0" tIns="0" rIns="0" bIns="0" rtlCol="0" anchor="ctr"/>
          <a:lstStyle/>
          <a:p>
            <a:pPr marL="0" indent="0">
              <a:buNone/>
            </a:pPr>
            <a:r>
              <a:rPr lang="en-US" sz="3200" b="1" dirty="0">
                <a:solidFill>
                  <a:srgbClr val="20242C"/>
                </a:solidFill>
                <a:latin typeface="Cambria" pitchFamily="34" charset="0"/>
                <a:ea typeface="Cambria" pitchFamily="34" charset="-122"/>
                <a:cs typeface="Cambria" pitchFamily="34" charset="-120"/>
              </a:rPr>
              <a:t>Two Foundations: Trace Control and Verdict Discipline</a:t>
            </a:r>
            <a:endParaRPr lang="en-US" sz="3200" dirty="0"/>
          </a:p>
        </p:txBody>
      </p:sp>
      <p:sp>
        <p:nvSpPr>
          <p:cNvPr id="5" name="Shape 2"/>
          <p:cNvSpPr/>
          <p:nvPr/>
        </p:nvSpPr>
        <p:spPr>
          <a:xfrm>
            <a:off x="548640" y="1645920"/>
            <a:ext cx="5317236" cy="3291840"/>
          </a:xfrm>
          <a:prstGeom prst="roundRect">
            <a:avLst>
              <a:gd name="adj" fmla="val 2778"/>
            </a:avLst>
          </a:prstGeom>
          <a:solidFill>
            <a:srgbClr val="F4F5F7"/>
          </a:solidFill>
          <a:ln/>
        </p:spPr>
        <p:txBody>
          <a:bodyPr/>
          <a:lstStyle/>
          <a:p>
            <a:endParaRPr lang="en-US"/>
          </a:p>
        </p:txBody>
      </p:sp>
      <p:sp>
        <p:nvSpPr>
          <p:cNvPr id="6" name="Text 3"/>
          <p:cNvSpPr/>
          <p:nvPr/>
        </p:nvSpPr>
        <p:spPr>
          <a:xfrm>
            <a:off x="822960" y="1828800"/>
            <a:ext cx="4768596" cy="365760"/>
          </a:xfrm>
          <a:prstGeom prst="rect">
            <a:avLst/>
          </a:prstGeom>
          <a:noFill/>
          <a:ln/>
        </p:spPr>
        <p:txBody>
          <a:bodyPr wrap="square" lIns="0" tIns="0" rIns="0" bIns="0" rtlCol="0" anchor="ctr"/>
          <a:lstStyle/>
          <a:p>
            <a:pPr marL="0" indent="0">
              <a:buNone/>
            </a:pPr>
            <a:r>
              <a:rPr lang="en-US" sz="1700" b="1" dirty="0">
                <a:solidFill>
                  <a:srgbClr val="20242C"/>
                </a:solidFill>
                <a:latin typeface="Calibri" pitchFamily="34" charset="0"/>
                <a:ea typeface="Calibri" pitchFamily="34" charset="-122"/>
                <a:cs typeface="Calibri" pitchFamily="34" charset="-120"/>
              </a:rPr>
              <a:t>SparseGuard</a:t>
            </a:r>
            <a:endParaRPr lang="en-US" sz="1700" dirty="0"/>
          </a:p>
        </p:txBody>
      </p:sp>
      <p:sp>
        <p:nvSpPr>
          <p:cNvPr id="7" name="Text 4"/>
          <p:cNvSpPr/>
          <p:nvPr/>
        </p:nvSpPr>
        <p:spPr>
          <a:xfrm>
            <a:off x="822960" y="2194560"/>
            <a:ext cx="4768596" cy="320040"/>
          </a:xfrm>
          <a:prstGeom prst="rect">
            <a:avLst/>
          </a:prstGeom>
          <a:noFill/>
          <a:ln/>
        </p:spPr>
        <p:txBody>
          <a:bodyPr wrap="square" lIns="0" tIns="0" rIns="0" bIns="0" rtlCol="0" anchor="ctr"/>
          <a:lstStyle/>
          <a:p>
            <a:pPr marL="0" indent="0">
              <a:buNone/>
            </a:pPr>
            <a:r>
              <a:rPr lang="en-US" sz="1250" i="1" dirty="0">
                <a:solidFill>
                  <a:srgbClr val="0B7A55"/>
                </a:solidFill>
                <a:latin typeface="Calibri" pitchFamily="34" charset="0"/>
                <a:ea typeface="Calibri" pitchFamily="34" charset="-122"/>
                <a:cs typeface="Calibri" pitchFamily="34" charset="-120"/>
              </a:rPr>
              <a:t>Budget-aware trace control for microservices</a:t>
            </a:r>
            <a:endParaRPr lang="en-US" sz="1250" dirty="0"/>
          </a:p>
        </p:txBody>
      </p:sp>
      <p:sp>
        <p:nvSpPr>
          <p:cNvPr id="8" name="Text 5"/>
          <p:cNvSpPr/>
          <p:nvPr/>
        </p:nvSpPr>
        <p:spPr>
          <a:xfrm>
            <a:off x="822960" y="2606040"/>
            <a:ext cx="4768596" cy="2103120"/>
          </a:xfrm>
          <a:prstGeom prst="rect">
            <a:avLst/>
          </a:prstGeom>
          <a:noFill/>
          <a:ln/>
        </p:spPr>
        <p:txBody>
          <a:bodyPr wrap="square" lIns="0" tIns="0" rIns="0" bIns="0" rtlCol="0" anchor="t"/>
          <a:lstStyle/>
          <a:p>
            <a:pPr marL="152400" indent="-152400">
              <a:lnSpc>
                <a:spcPct val="108000"/>
              </a:lnSpc>
              <a:spcAft>
                <a:spcPts val="800"/>
              </a:spcAft>
              <a:buSzPct val="100000"/>
              <a:buChar char="•"/>
            </a:pPr>
            <a:r>
              <a:rPr lang="en-US" sz="1250" dirty="0">
                <a:solidFill>
                  <a:srgbClr val="20242C"/>
                </a:solidFill>
                <a:latin typeface="Calibri" pitchFamily="34" charset="0"/>
                <a:ea typeface="Calibri" pitchFamily="34" charset="-122"/>
                <a:cs typeface="Calibri" pitchFamily="34" charset="-120"/>
              </a:rPr>
              <a:t>A tiny always-on tier of coarse per-request signals watches for cohort-level suspicion.</a:t>
            </a:r>
            <a:endParaRPr lang="en-US" sz="1250" dirty="0"/>
          </a:p>
          <a:p>
            <a:pPr marL="152400" indent="-152400">
              <a:lnSpc>
                <a:spcPct val="108000"/>
              </a:lnSpc>
              <a:spcAft>
                <a:spcPts val="800"/>
              </a:spcAft>
              <a:buSzPct val="100000"/>
              <a:buChar char="•"/>
            </a:pPr>
            <a:r>
              <a:rPr lang="en-US" sz="1250" dirty="0">
                <a:solidFill>
                  <a:srgbClr val="20242C"/>
                </a:solidFill>
                <a:latin typeface="Calibri" pitchFamily="34" charset="0"/>
                <a:ea typeface="Calibri" pitchFamily="34" charset="-122"/>
                <a:cs typeface="Calibri" pitchFamily="34" charset="-120"/>
              </a:rPr>
              <a:t>A budget-aware controller escalates tracing selectively — where to look, how deep, and at what cost — scoring each action by utility per cost.</a:t>
            </a:r>
            <a:endParaRPr lang="en-US" sz="1250" dirty="0"/>
          </a:p>
          <a:p>
            <a:pPr marL="152400" indent="-152400">
              <a:lnSpc>
                <a:spcPct val="108000"/>
              </a:lnSpc>
              <a:spcAft>
                <a:spcPts val="800"/>
              </a:spcAft>
              <a:buSzPct val="100000"/>
              <a:buChar char="•"/>
            </a:pPr>
            <a:r>
              <a:rPr lang="en-US" sz="1250" dirty="0">
                <a:solidFill>
                  <a:srgbClr val="20242C"/>
                </a:solidFill>
                <a:latin typeface="Calibri" pitchFamily="34" charset="0"/>
                <a:ea typeface="Calibri" pitchFamily="34" charset="-122"/>
                <a:cs typeface="Calibri" pitchFamily="34" charset="-120"/>
              </a:rPr>
              <a:t>Abstaining is always an option: budget is spent only when evidence suggests it will help.</a:t>
            </a:r>
            <a:endParaRPr lang="en-US" sz="1250" dirty="0"/>
          </a:p>
        </p:txBody>
      </p:sp>
      <p:sp>
        <p:nvSpPr>
          <p:cNvPr id="9" name="Shape 6"/>
          <p:cNvSpPr/>
          <p:nvPr/>
        </p:nvSpPr>
        <p:spPr>
          <a:xfrm>
            <a:off x="6323076" y="1645920"/>
            <a:ext cx="5317236" cy="3291840"/>
          </a:xfrm>
          <a:prstGeom prst="roundRect">
            <a:avLst>
              <a:gd name="adj" fmla="val 2778"/>
            </a:avLst>
          </a:prstGeom>
          <a:solidFill>
            <a:srgbClr val="F4F5F7"/>
          </a:solidFill>
          <a:ln/>
        </p:spPr>
        <p:txBody>
          <a:bodyPr/>
          <a:lstStyle/>
          <a:p>
            <a:endParaRPr lang="en-US"/>
          </a:p>
        </p:txBody>
      </p:sp>
      <p:sp>
        <p:nvSpPr>
          <p:cNvPr id="10" name="Text 7"/>
          <p:cNvSpPr/>
          <p:nvPr/>
        </p:nvSpPr>
        <p:spPr>
          <a:xfrm>
            <a:off x="6597396" y="1828800"/>
            <a:ext cx="4768596" cy="365760"/>
          </a:xfrm>
          <a:prstGeom prst="rect">
            <a:avLst/>
          </a:prstGeom>
          <a:noFill/>
          <a:ln/>
        </p:spPr>
        <p:txBody>
          <a:bodyPr wrap="square" lIns="0" tIns="0" rIns="0" bIns="0" rtlCol="0" anchor="ctr"/>
          <a:lstStyle/>
          <a:p>
            <a:pPr marL="0" indent="0">
              <a:buNone/>
            </a:pPr>
            <a:r>
              <a:rPr lang="en-US" sz="1700" b="1" dirty="0">
                <a:solidFill>
                  <a:srgbClr val="20242C"/>
                </a:solidFill>
                <a:latin typeface="Calibri" pitchFamily="34" charset="0"/>
                <a:ea typeface="Calibri" pitchFamily="34" charset="-122"/>
                <a:cs typeface="Calibri" pitchFamily="34" charset="-120"/>
              </a:rPr>
              <a:t>Evidence-Aware Runtime Verification</a:t>
            </a:r>
            <a:endParaRPr lang="en-US" sz="1700" dirty="0"/>
          </a:p>
        </p:txBody>
      </p:sp>
      <p:sp>
        <p:nvSpPr>
          <p:cNvPr id="11" name="Text 8"/>
          <p:cNvSpPr/>
          <p:nvPr/>
        </p:nvSpPr>
        <p:spPr>
          <a:xfrm>
            <a:off x="6597396" y="2194560"/>
            <a:ext cx="4768596" cy="320040"/>
          </a:xfrm>
          <a:prstGeom prst="rect">
            <a:avLst/>
          </a:prstGeom>
          <a:noFill/>
          <a:ln/>
        </p:spPr>
        <p:txBody>
          <a:bodyPr wrap="square" lIns="0" tIns="0" rIns="0" bIns="0" rtlCol="0" anchor="ctr"/>
          <a:lstStyle/>
          <a:p>
            <a:pPr marL="0" indent="0">
              <a:buNone/>
            </a:pPr>
            <a:r>
              <a:rPr lang="en-US" sz="1250" i="1" dirty="0">
                <a:solidFill>
                  <a:srgbClr val="C97A0A"/>
                </a:solidFill>
                <a:latin typeface="Calibri" pitchFamily="34" charset="0"/>
                <a:ea typeface="Calibri" pitchFamily="34" charset="-122"/>
                <a:cs typeface="Calibri" pitchFamily="34" charset="-120"/>
              </a:rPr>
              <a:t>When does partial evidence justify a verdict?</a:t>
            </a:r>
            <a:endParaRPr lang="en-US" sz="1250" dirty="0"/>
          </a:p>
        </p:txBody>
      </p:sp>
      <p:sp>
        <p:nvSpPr>
          <p:cNvPr id="12" name="Text 9"/>
          <p:cNvSpPr/>
          <p:nvPr/>
        </p:nvSpPr>
        <p:spPr>
          <a:xfrm>
            <a:off x="6597396" y="2606040"/>
            <a:ext cx="4768596" cy="2103120"/>
          </a:xfrm>
          <a:prstGeom prst="rect">
            <a:avLst/>
          </a:prstGeom>
          <a:noFill/>
          <a:ln/>
        </p:spPr>
        <p:txBody>
          <a:bodyPr wrap="square" lIns="0" tIns="0" rIns="0" bIns="0" rtlCol="0" anchor="t"/>
          <a:lstStyle/>
          <a:p>
            <a:pPr marL="152400" indent="-152400">
              <a:lnSpc>
                <a:spcPct val="108000"/>
              </a:lnSpc>
              <a:spcAft>
                <a:spcPts val="800"/>
              </a:spcAft>
              <a:buSzPct val="100000"/>
              <a:buChar char="•"/>
            </a:pPr>
            <a:r>
              <a:rPr lang="en-US" sz="1250" dirty="0">
                <a:solidFill>
                  <a:srgbClr val="20242C"/>
                </a:solidFill>
                <a:latin typeface="Calibri" pitchFamily="34" charset="0"/>
                <a:ea typeface="Calibri" pitchFamily="34" charset="-122"/>
                <a:cs typeface="Calibri" pitchFamily="34" charset="-120"/>
              </a:rPr>
              <a:t>A concrete diagnosis is emitted only when every execution compatible with the current evidence agrees.</a:t>
            </a:r>
            <a:endParaRPr lang="en-US" sz="1250" dirty="0"/>
          </a:p>
          <a:p>
            <a:pPr marL="152400" indent="-152400">
              <a:lnSpc>
                <a:spcPct val="108000"/>
              </a:lnSpc>
              <a:spcAft>
                <a:spcPts val="800"/>
              </a:spcAft>
              <a:buSzPct val="100000"/>
              <a:buChar char="•"/>
            </a:pPr>
            <a:r>
              <a:rPr lang="en-US" sz="1250" dirty="0">
                <a:solidFill>
                  <a:srgbClr val="20242C"/>
                </a:solidFill>
                <a:latin typeface="Calibri" pitchFamily="34" charset="0"/>
                <a:ea typeface="Calibri" pitchFamily="34" charset="-122"/>
                <a:cs typeface="Calibri" pitchFamily="34" charset="-120"/>
              </a:rPr>
              <a:t>Otherwise, the monitor coarsens the verdict, returns unknown — a first-class sound outcome — or acquires stronger evidence.</a:t>
            </a:r>
            <a:endParaRPr lang="en-US" sz="1250" dirty="0"/>
          </a:p>
          <a:p>
            <a:pPr marL="152400" indent="-152400">
              <a:lnSpc>
                <a:spcPct val="108000"/>
              </a:lnSpc>
              <a:spcAft>
                <a:spcPts val="800"/>
              </a:spcAft>
              <a:buSzPct val="100000"/>
              <a:buChar char="•"/>
            </a:pPr>
            <a:r>
              <a:rPr lang="en-US" sz="1250" dirty="0">
                <a:solidFill>
                  <a:srgbClr val="20242C"/>
                </a:solidFill>
                <a:latin typeface="Calibri" pitchFamily="34" charset="0"/>
                <a:ea typeface="Calibri" pitchFamily="34" charset="-122"/>
                <a:cs typeface="Calibri" pitchFamily="34" charset="-120"/>
              </a:rPr>
              <a:t>Evaluated across vLLM and two microservice systems (Online Boutique, DeathStarBench).</a:t>
            </a:r>
            <a:endParaRPr lang="en-US" sz="1250" dirty="0"/>
          </a:p>
        </p:txBody>
      </p:sp>
      <p:sp>
        <p:nvSpPr>
          <p:cNvPr id="13" name="Shape 10"/>
          <p:cNvSpPr/>
          <p:nvPr/>
        </p:nvSpPr>
        <p:spPr>
          <a:xfrm>
            <a:off x="548640" y="5257800"/>
            <a:ext cx="11091672" cy="566928"/>
          </a:xfrm>
          <a:prstGeom prst="roundRect">
            <a:avLst>
              <a:gd name="adj" fmla="val 12903"/>
            </a:avLst>
          </a:prstGeom>
          <a:solidFill>
            <a:srgbClr val="E5F5EF"/>
          </a:solidFill>
          <a:ln/>
        </p:spPr>
        <p:txBody>
          <a:bodyPr/>
          <a:lstStyle/>
          <a:p>
            <a:endParaRPr lang="en-US"/>
          </a:p>
        </p:txBody>
      </p:sp>
      <p:sp>
        <p:nvSpPr>
          <p:cNvPr id="14" name="Text 11"/>
          <p:cNvSpPr/>
          <p:nvPr/>
        </p:nvSpPr>
        <p:spPr>
          <a:xfrm>
            <a:off x="777240" y="5257800"/>
            <a:ext cx="10634472" cy="566928"/>
          </a:xfrm>
          <a:prstGeom prst="rect">
            <a:avLst/>
          </a:prstGeom>
          <a:noFill/>
          <a:ln/>
        </p:spPr>
        <p:txBody>
          <a:bodyPr wrap="square" lIns="0" tIns="0" rIns="0" bIns="0" rtlCol="0" anchor="ctr"/>
          <a:lstStyle/>
          <a:p>
            <a:pPr marL="0" indent="0">
              <a:buNone/>
            </a:pPr>
            <a:r>
              <a:rPr lang="en-US" sz="1400" b="1" dirty="0">
                <a:solidFill>
                  <a:srgbClr val="0B7A55"/>
                </a:solidFill>
                <a:latin typeface="Calibri" pitchFamily="34" charset="0"/>
                <a:ea typeface="Calibri" pitchFamily="34" charset="-122"/>
                <a:cs typeface="Calibri" pitchFamily="34" charset="-120"/>
              </a:rPr>
              <a:t>Together: spend evidence budget where it helps most and never claim more than the evidence forces the discipline this talk applies to GPU profiling.</a:t>
            </a:r>
            <a:endParaRPr lang="en-US" sz="1400" dirty="0"/>
          </a:p>
        </p:txBody>
      </p:sp>
      <p:sp>
        <p:nvSpPr>
          <p:cNvPr id="15" name="Text 12"/>
          <p:cNvSpPr/>
          <p:nvPr/>
        </p:nvSpPr>
        <p:spPr>
          <a:xfrm>
            <a:off x="548640" y="6473952"/>
            <a:ext cx="6858000" cy="274320"/>
          </a:xfrm>
          <a:prstGeom prst="rect">
            <a:avLst/>
          </a:prstGeom>
          <a:noFill/>
          <a:ln/>
        </p:spPr>
        <p:txBody>
          <a:bodyPr wrap="square" lIns="0" tIns="0" rIns="0" bIns="0" rtlCol="0" anchor="ctr"/>
          <a:lstStyle/>
          <a:p>
            <a:pPr marL="0" indent="0">
              <a:buNone/>
            </a:pPr>
            <a:r>
              <a:rPr lang="en-US" sz="900" dirty="0">
                <a:solidFill>
                  <a:srgbClr val="6A7280"/>
                </a:solidFill>
                <a:latin typeface="Calibri" pitchFamily="34" charset="0"/>
                <a:ea typeface="Calibri" pitchFamily="34" charset="-122"/>
                <a:cs typeface="Calibri" pitchFamily="34" charset="-120"/>
              </a:rPr>
              <a:t>Stop When Stable — Adaptive Trace Collection for Modern Software Systems</a:t>
            </a:r>
            <a:endParaRPr lang="en-US" sz="900" dirty="0"/>
          </a:p>
        </p:txBody>
      </p:sp>
      <p:sp>
        <p:nvSpPr>
          <p:cNvPr id="16" name="Text 13"/>
          <p:cNvSpPr/>
          <p:nvPr/>
        </p:nvSpPr>
        <p:spPr>
          <a:xfrm>
            <a:off x="11091672" y="6473952"/>
            <a:ext cx="548640" cy="274320"/>
          </a:xfrm>
          <a:prstGeom prst="rect">
            <a:avLst/>
          </a:prstGeom>
          <a:noFill/>
          <a:ln/>
        </p:spPr>
        <p:txBody>
          <a:bodyPr wrap="square" lIns="0" tIns="0" rIns="0" bIns="0" rtlCol="0" anchor="ctr"/>
          <a:lstStyle/>
          <a:p>
            <a:pPr marL="0" indent="0" algn="r">
              <a:buNone/>
            </a:pPr>
            <a:r>
              <a:rPr lang="en-US" sz="900" dirty="0">
                <a:solidFill>
                  <a:srgbClr val="6A7280"/>
                </a:solidFill>
                <a:latin typeface="Calibri" pitchFamily="34" charset="0"/>
                <a:ea typeface="Calibri" pitchFamily="34" charset="-122"/>
                <a:cs typeface="Calibri" pitchFamily="34" charset="-120"/>
              </a:rPr>
              <a:t>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3" name="Text 0"/>
          <p:cNvSpPr/>
          <p:nvPr/>
        </p:nvSpPr>
        <p:spPr>
          <a:xfrm>
            <a:off x="548640" y="384048"/>
            <a:ext cx="11091672" cy="274320"/>
          </a:xfrm>
          <a:prstGeom prst="rect">
            <a:avLst/>
          </a:prstGeom>
          <a:noFill/>
          <a:ln/>
        </p:spPr>
        <p:txBody>
          <a:bodyPr wrap="square" lIns="0" tIns="0" rIns="0" bIns="0" rtlCol="0" anchor="ctr"/>
          <a:lstStyle/>
          <a:p>
            <a:pPr marL="0" indent="0">
              <a:buNone/>
            </a:pPr>
            <a:r>
              <a:rPr lang="en-US" sz="1200" b="1" kern="0" spc="200" dirty="0">
                <a:solidFill>
                  <a:srgbClr val="0E9F6E"/>
                </a:solidFill>
                <a:latin typeface="Calibri" pitchFamily="34" charset="0"/>
                <a:ea typeface="Calibri" pitchFamily="34" charset="-122"/>
                <a:cs typeface="Calibri" pitchFamily="34" charset="-120"/>
              </a:rPr>
              <a:t>THIS TALK'S CASE STUDY · GPU TRACING FOR LLM SERVING</a:t>
            </a:r>
            <a:endParaRPr lang="en-US" sz="1200" dirty="0"/>
          </a:p>
        </p:txBody>
      </p:sp>
      <p:sp>
        <p:nvSpPr>
          <p:cNvPr id="4" name="Text 1"/>
          <p:cNvSpPr/>
          <p:nvPr/>
        </p:nvSpPr>
        <p:spPr>
          <a:xfrm>
            <a:off x="548640" y="658368"/>
            <a:ext cx="11091672" cy="640080"/>
          </a:xfrm>
          <a:prstGeom prst="rect">
            <a:avLst/>
          </a:prstGeom>
          <a:noFill/>
          <a:ln/>
        </p:spPr>
        <p:txBody>
          <a:bodyPr wrap="square" lIns="0" tIns="0" rIns="0" bIns="0" rtlCol="0" anchor="ctr"/>
          <a:lstStyle/>
          <a:p>
            <a:pPr marL="0" indent="0">
              <a:buNone/>
            </a:pPr>
            <a:r>
              <a:rPr lang="en-US" sz="3200" b="1" dirty="0">
                <a:solidFill>
                  <a:srgbClr val="20242C"/>
                </a:solidFill>
                <a:latin typeface="Cambria" pitchFamily="34" charset="0"/>
                <a:ea typeface="Cambria" pitchFamily="34" charset="-122"/>
                <a:cs typeface="Cambria" pitchFamily="34" charset="-120"/>
              </a:rPr>
              <a:t>One Symptom, Five Possible Causes</a:t>
            </a:r>
            <a:endParaRPr lang="en-US" sz="3200" dirty="0"/>
          </a:p>
        </p:txBody>
      </p:sp>
      <p:sp>
        <p:nvSpPr>
          <p:cNvPr id="5" name="Shape 2"/>
          <p:cNvSpPr/>
          <p:nvPr/>
        </p:nvSpPr>
        <p:spPr>
          <a:xfrm>
            <a:off x="548640" y="2834640"/>
            <a:ext cx="2377440" cy="1005840"/>
          </a:xfrm>
          <a:prstGeom prst="roundRect">
            <a:avLst>
              <a:gd name="adj" fmla="val 9091"/>
            </a:avLst>
          </a:prstGeom>
          <a:solidFill>
            <a:srgbClr val="171B22"/>
          </a:solidFill>
          <a:ln/>
        </p:spPr>
        <p:txBody>
          <a:bodyPr/>
          <a:lstStyle/>
          <a:p>
            <a:endParaRPr lang="en-US"/>
          </a:p>
        </p:txBody>
      </p:sp>
      <p:sp>
        <p:nvSpPr>
          <p:cNvPr id="6" name="Text 3"/>
          <p:cNvSpPr/>
          <p:nvPr/>
        </p:nvSpPr>
        <p:spPr>
          <a:xfrm>
            <a:off x="777240" y="2971800"/>
            <a:ext cx="2011680" cy="731520"/>
          </a:xfrm>
          <a:prstGeom prst="rect">
            <a:avLst/>
          </a:prstGeom>
          <a:noFill/>
          <a:ln/>
        </p:spPr>
        <p:txBody>
          <a:bodyPr wrap="square" lIns="0" tIns="0" rIns="0" bIns="0" rtlCol="0" anchor="ctr"/>
          <a:lstStyle/>
          <a:p>
            <a:pPr marL="0" indent="0">
              <a:buNone/>
            </a:pPr>
            <a:r>
              <a:rPr lang="en-US" sz="1100" b="1" kern="0" spc="200" dirty="0">
                <a:solidFill>
                  <a:srgbClr val="34D399"/>
                </a:solidFill>
                <a:latin typeface="Calibri" pitchFamily="34" charset="0"/>
                <a:ea typeface="Calibri" pitchFamily="34" charset="-122"/>
                <a:cs typeface="Calibri" pitchFamily="34" charset="-120"/>
              </a:rPr>
              <a:t>SYMPTOM</a:t>
            </a:r>
            <a:endParaRPr lang="en-US" sz="1100" dirty="0"/>
          </a:p>
          <a:p>
            <a:pPr marL="0" indent="0">
              <a:buNone/>
            </a:pPr>
            <a:r>
              <a:rPr lang="en-US" sz="1600" b="1" dirty="0">
                <a:solidFill>
                  <a:srgbClr val="FFFFFF"/>
                </a:solidFill>
                <a:latin typeface="Calibri" pitchFamily="34" charset="0"/>
                <a:ea typeface="Calibri" pitchFamily="34" charset="-122"/>
                <a:cs typeface="Calibri" pitchFamily="34" charset="-120"/>
              </a:rPr>
              <a:t>p95 latency rises</a:t>
            </a:r>
            <a:endParaRPr lang="en-US" sz="1100" dirty="0"/>
          </a:p>
        </p:txBody>
      </p:sp>
      <p:sp>
        <p:nvSpPr>
          <p:cNvPr id="7" name="Shape 4"/>
          <p:cNvSpPr/>
          <p:nvPr/>
        </p:nvSpPr>
        <p:spPr>
          <a:xfrm>
            <a:off x="2926080" y="3337560"/>
            <a:ext cx="1901952" cy="0"/>
          </a:xfrm>
          <a:prstGeom prst="line">
            <a:avLst/>
          </a:prstGeom>
          <a:noFill/>
          <a:ln w="22225">
            <a:solidFill>
              <a:srgbClr val="AEB4BE"/>
            </a:solidFill>
            <a:prstDash val="solid"/>
            <a:tailEnd type="triangle"/>
          </a:ln>
        </p:spPr>
        <p:txBody>
          <a:bodyPr/>
          <a:lstStyle/>
          <a:p>
            <a:endParaRPr lang="en-US"/>
          </a:p>
        </p:txBody>
      </p:sp>
      <p:sp>
        <p:nvSpPr>
          <p:cNvPr id="8" name="Shape 5"/>
          <p:cNvSpPr/>
          <p:nvPr/>
        </p:nvSpPr>
        <p:spPr>
          <a:xfrm>
            <a:off x="4937760" y="1691640"/>
            <a:ext cx="2651760" cy="475488"/>
          </a:xfrm>
          <a:prstGeom prst="roundRect">
            <a:avLst>
              <a:gd name="adj" fmla="val 50000"/>
            </a:avLst>
          </a:prstGeom>
          <a:solidFill>
            <a:srgbClr val="FBF1E2"/>
          </a:solidFill>
          <a:ln/>
        </p:spPr>
        <p:txBody>
          <a:bodyPr/>
          <a:lstStyle/>
          <a:p>
            <a:endParaRPr lang="en-US"/>
          </a:p>
        </p:txBody>
      </p:sp>
      <p:sp>
        <p:nvSpPr>
          <p:cNvPr id="9" name="Text 6"/>
          <p:cNvSpPr/>
          <p:nvPr/>
        </p:nvSpPr>
        <p:spPr>
          <a:xfrm>
            <a:off x="4937760" y="1691640"/>
            <a:ext cx="2651760" cy="475488"/>
          </a:xfrm>
          <a:prstGeom prst="rect">
            <a:avLst/>
          </a:prstGeom>
          <a:noFill/>
          <a:ln/>
        </p:spPr>
        <p:txBody>
          <a:bodyPr wrap="square" lIns="0" tIns="0" rIns="0" bIns="0" rtlCol="0" anchor="ctr"/>
          <a:lstStyle/>
          <a:p>
            <a:pPr marL="0" indent="0" algn="ctr">
              <a:buNone/>
            </a:pPr>
            <a:r>
              <a:rPr lang="en-US" sz="1350" b="1" dirty="0">
                <a:solidFill>
                  <a:srgbClr val="C97A0A"/>
                </a:solidFill>
                <a:latin typeface="Calibri" pitchFamily="34" charset="0"/>
                <a:ea typeface="Calibri" pitchFamily="34" charset="-122"/>
                <a:cs typeface="Calibri" pitchFamily="34" charset="-120"/>
              </a:rPr>
              <a:t>queue pressure</a:t>
            </a:r>
            <a:endParaRPr lang="en-US" sz="1350" dirty="0"/>
          </a:p>
        </p:txBody>
      </p:sp>
      <p:sp>
        <p:nvSpPr>
          <p:cNvPr id="10" name="Shape 7"/>
          <p:cNvSpPr/>
          <p:nvPr/>
        </p:nvSpPr>
        <p:spPr>
          <a:xfrm>
            <a:off x="2926080" y="3337560"/>
            <a:ext cx="1901952" cy="0"/>
          </a:xfrm>
          <a:prstGeom prst="line">
            <a:avLst/>
          </a:prstGeom>
          <a:noFill/>
          <a:ln w="22225">
            <a:solidFill>
              <a:srgbClr val="AEB4BE"/>
            </a:solidFill>
            <a:prstDash val="solid"/>
            <a:tailEnd type="triangle"/>
          </a:ln>
        </p:spPr>
        <p:txBody>
          <a:bodyPr/>
          <a:lstStyle/>
          <a:p>
            <a:endParaRPr lang="en-US"/>
          </a:p>
        </p:txBody>
      </p:sp>
      <p:sp>
        <p:nvSpPr>
          <p:cNvPr id="11" name="Shape 8"/>
          <p:cNvSpPr/>
          <p:nvPr/>
        </p:nvSpPr>
        <p:spPr>
          <a:xfrm>
            <a:off x="4937760" y="2441448"/>
            <a:ext cx="2651760" cy="475488"/>
          </a:xfrm>
          <a:prstGeom prst="roundRect">
            <a:avLst>
              <a:gd name="adj" fmla="val 50000"/>
            </a:avLst>
          </a:prstGeom>
          <a:solidFill>
            <a:srgbClr val="FBF1E2"/>
          </a:solidFill>
          <a:ln/>
        </p:spPr>
        <p:txBody>
          <a:bodyPr/>
          <a:lstStyle/>
          <a:p>
            <a:endParaRPr lang="en-US"/>
          </a:p>
        </p:txBody>
      </p:sp>
      <p:sp>
        <p:nvSpPr>
          <p:cNvPr id="12" name="Text 9"/>
          <p:cNvSpPr/>
          <p:nvPr/>
        </p:nvSpPr>
        <p:spPr>
          <a:xfrm>
            <a:off x="4937760" y="2441448"/>
            <a:ext cx="2651760" cy="475488"/>
          </a:xfrm>
          <a:prstGeom prst="rect">
            <a:avLst/>
          </a:prstGeom>
          <a:noFill/>
          <a:ln/>
        </p:spPr>
        <p:txBody>
          <a:bodyPr wrap="square" lIns="0" tIns="0" rIns="0" bIns="0" rtlCol="0" anchor="ctr"/>
          <a:lstStyle/>
          <a:p>
            <a:pPr marL="0" indent="0" algn="ctr">
              <a:buNone/>
            </a:pPr>
            <a:r>
              <a:rPr lang="en-US" sz="1350" b="1" dirty="0">
                <a:solidFill>
                  <a:srgbClr val="C97A0A"/>
                </a:solidFill>
                <a:latin typeface="Calibri" pitchFamily="34" charset="0"/>
                <a:ea typeface="Calibri" pitchFamily="34" charset="-122"/>
                <a:cs typeface="Calibri" pitchFamily="34" charset="-120"/>
              </a:rPr>
              <a:t>long prompt</a:t>
            </a:r>
            <a:endParaRPr lang="en-US" sz="1350" dirty="0"/>
          </a:p>
        </p:txBody>
      </p:sp>
      <p:sp>
        <p:nvSpPr>
          <p:cNvPr id="13" name="Shape 10"/>
          <p:cNvSpPr/>
          <p:nvPr/>
        </p:nvSpPr>
        <p:spPr>
          <a:xfrm>
            <a:off x="2926080" y="3337560"/>
            <a:ext cx="1901952" cy="91440"/>
          </a:xfrm>
          <a:prstGeom prst="line">
            <a:avLst/>
          </a:prstGeom>
          <a:noFill/>
          <a:ln w="22225">
            <a:solidFill>
              <a:srgbClr val="AEB4BE"/>
            </a:solidFill>
            <a:prstDash val="solid"/>
            <a:tailEnd type="triangle"/>
          </a:ln>
        </p:spPr>
        <p:txBody>
          <a:bodyPr/>
          <a:lstStyle/>
          <a:p>
            <a:endParaRPr lang="en-US"/>
          </a:p>
        </p:txBody>
      </p:sp>
      <p:sp>
        <p:nvSpPr>
          <p:cNvPr id="14" name="Shape 11"/>
          <p:cNvSpPr/>
          <p:nvPr/>
        </p:nvSpPr>
        <p:spPr>
          <a:xfrm>
            <a:off x="4937760" y="3191256"/>
            <a:ext cx="2651760" cy="475488"/>
          </a:xfrm>
          <a:prstGeom prst="roundRect">
            <a:avLst>
              <a:gd name="adj" fmla="val 50000"/>
            </a:avLst>
          </a:prstGeom>
          <a:solidFill>
            <a:srgbClr val="FBF1E2"/>
          </a:solidFill>
          <a:ln/>
        </p:spPr>
        <p:txBody>
          <a:bodyPr/>
          <a:lstStyle/>
          <a:p>
            <a:endParaRPr lang="en-US"/>
          </a:p>
        </p:txBody>
      </p:sp>
      <p:sp>
        <p:nvSpPr>
          <p:cNvPr id="15" name="Text 12"/>
          <p:cNvSpPr/>
          <p:nvPr/>
        </p:nvSpPr>
        <p:spPr>
          <a:xfrm>
            <a:off x="4937760" y="3191256"/>
            <a:ext cx="2651760" cy="475488"/>
          </a:xfrm>
          <a:prstGeom prst="rect">
            <a:avLst/>
          </a:prstGeom>
          <a:noFill/>
          <a:ln/>
        </p:spPr>
        <p:txBody>
          <a:bodyPr wrap="square" lIns="0" tIns="0" rIns="0" bIns="0" rtlCol="0" anchor="ctr"/>
          <a:lstStyle/>
          <a:p>
            <a:pPr marL="0" indent="0" algn="ctr">
              <a:buNone/>
            </a:pPr>
            <a:r>
              <a:rPr lang="en-US" sz="1350" b="1" dirty="0">
                <a:solidFill>
                  <a:srgbClr val="C97A0A"/>
                </a:solidFill>
                <a:latin typeface="Calibri" pitchFamily="34" charset="0"/>
                <a:ea typeface="Calibri" pitchFamily="34" charset="-122"/>
                <a:cs typeface="Calibri" pitchFamily="34" charset="-120"/>
              </a:rPr>
              <a:t>long output</a:t>
            </a:r>
            <a:endParaRPr lang="en-US" sz="1350" dirty="0"/>
          </a:p>
        </p:txBody>
      </p:sp>
      <p:sp>
        <p:nvSpPr>
          <p:cNvPr id="16" name="Shape 13"/>
          <p:cNvSpPr/>
          <p:nvPr/>
        </p:nvSpPr>
        <p:spPr>
          <a:xfrm>
            <a:off x="2926080" y="3337560"/>
            <a:ext cx="1901952" cy="841248"/>
          </a:xfrm>
          <a:prstGeom prst="line">
            <a:avLst/>
          </a:prstGeom>
          <a:noFill/>
          <a:ln w="22225">
            <a:solidFill>
              <a:srgbClr val="AEB4BE"/>
            </a:solidFill>
            <a:prstDash val="solid"/>
            <a:tailEnd type="triangle"/>
          </a:ln>
        </p:spPr>
        <p:txBody>
          <a:bodyPr/>
          <a:lstStyle/>
          <a:p>
            <a:endParaRPr lang="en-US"/>
          </a:p>
        </p:txBody>
      </p:sp>
      <p:sp>
        <p:nvSpPr>
          <p:cNvPr id="17" name="Shape 14"/>
          <p:cNvSpPr/>
          <p:nvPr/>
        </p:nvSpPr>
        <p:spPr>
          <a:xfrm>
            <a:off x="4937760" y="3941064"/>
            <a:ext cx="2651760" cy="475488"/>
          </a:xfrm>
          <a:prstGeom prst="roundRect">
            <a:avLst>
              <a:gd name="adj" fmla="val 50000"/>
            </a:avLst>
          </a:prstGeom>
          <a:solidFill>
            <a:srgbClr val="FBF1E2"/>
          </a:solidFill>
          <a:ln/>
        </p:spPr>
        <p:txBody>
          <a:bodyPr/>
          <a:lstStyle/>
          <a:p>
            <a:endParaRPr lang="en-US"/>
          </a:p>
        </p:txBody>
      </p:sp>
      <p:sp>
        <p:nvSpPr>
          <p:cNvPr id="18" name="Text 15"/>
          <p:cNvSpPr/>
          <p:nvPr/>
        </p:nvSpPr>
        <p:spPr>
          <a:xfrm>
            <a:off x="4937760" y="3941064"/>
            <a:ext cx="2651760" cy="475488"/>
          </a:xfrm>
          <a:prstGeom prst="rect">
            <a:avLst/>
          </a:prstGeom>
          <a:noFill/>
          <a:ln/>
        </p:spPr>
        <p:txBody>
          <a:bodyPr wrap="square" lIns="0" tIns="0" rIns="0" bIns="0" rtlCol="0" anchor="ctr"/>
          <a:lstStyle/>
          <a:p>
            <a:pPr marL="0" indent="0" algn="ctr">
              <a:buNone/>
            </a:pPr>
            <a:r>
              <a:rPr lang="en-US" sz="1350" b="1" dirty="0">
                <a:solidFill>
                  <a:srgbClr val="C97A0A"/>
                </a:solidFill>
                <a:latin typeface="Calibri" pitchFamily="34" charset="0"/>
                <a:ea typeface="Calibri" pitchFamily="34" charset="-122"/>
                <a:cs typeface="Calibri" pitchFamily="34" charset="-120"/>
              </a:rPr>
              <a:t>compute saturation</a:t>
            </a:r>
            <a:endParaRPr lang="en-US" sz="1350" dirty="0"/>
          </a:p>
        </p:txBody>
      </p:sp>
      <p:sp>
        <p:nvSpPr>
          <p:cNvPr id="19" name="Shape 16"/>
          <p:cNvSpPr/>
          <p:nvPr/>
        </p:nvSpPr>
        <p:spPr>
          <a:xfrm>
            <a:off x="2926080" y="3337560"/>
            <a:ext cx="1901952" cy="1591056"/>
          </a:xfrm>
          <a:prstGeom prst="line">
            <a:avLst/>
          </a:prstGeom>
          <a:noFill/>
          <a:ln w="22225">
            <a:solidFill>
              <a:srgbClr val="AEB4BE"/>
            </a:solidFill>
            <a:prstDash val="solid"/>
            <a:tailEnd type="triangle"/>
          </a:ln>
        </p:spPr>
        <p:txBody>
          <a:bodyPr/>
          <a:lstStyle/>
          <a:p>
            <a:endParaRPr lang="en-US"/>
          </a:p>
        </p:txBody>
      </p:sp>
      <p:sp>
        <p:nvSpPr>
          <p:cNvPr id="20" name="Shape 17"/>
          <p:cNvSpPr/>
          <p:nvPr/>
        </p:nvSpPr>
        <p:spPr>
          <a:xfrm>
            <a:off x="4937760" y="4690872"/>
            <a:ext cx="2651760" cy="475488"/>
          </a:xfrm>
          <a:prstGeom prst="roundRect">
            <a:avLst>
              <a:gd name="adj" fmla="val 50000"/>
            </a:avLst>
          </a:prstGeom>
          <a:solidFill>
            <a:srgbClr val="FBF1E2"/>
          </a:solidFill>
          <a:ln/>
        </p:spPr>
        <p:txBody>
          <a:bodyPr/>
          <a:lstStyle/>
          <a:p>
            <a:endParaRPr lang="en-US"/>
          </a:p>
        </p:txBody>
      </p:sp>
      <p:sp>
        <p:nvSpPr>
          <p:cNvPr id="21" name="Text 18"/>
          <p:cNvSpPr/>
          <p:nvPr/>
        </p:nvSpPr>
        <p:spPr>
          <a:xfrm>
            <a:off x="4937760" y="4690872"/>
            <a:ext cx="2651760" cy="475488"/>
          </a:xfrm>
          <a:prstGeom prst="rect">
            <a:avLst/>
          </a:prstGeom>
          <a:noFill/>
          <a:ln/>
        </p:spPr>
        <p:txBody>
          <a:bodyPr wrap="square" lIns="0" tIns="0" rIns="0" bIns="0" rtlCol="0" anchor="ctr"/>
          <a:lstStyle/>
          <a:p>
            <a:pPr marL="0" indent="0" algn="ctr">
              <a:buNone/>
            </a:pPr>
            <a:r>
              <a:rPr lang="en-US" sz="1350" b="1" dirty="0">
                <a:solidFill>
                  <a:srgbClr val="C97A0A"/>
                </a:solidFill>
                <a:latin typeface="Calibri" pitchFamily="34" charset="0"/>
                <a:ea typeface="Calibri" pitchFamily="34" charset="-122"/>
                <a:cs typeface="Calibri" pitchFamily="34" charset="-120"/>
              </a:rPr>
              <a:t>KV-cache pressure</a:t>
            </a:r>
            <a:endParaRPr lang="en-US" sz="1350" dirty="0"/>
          </a:p>
        </p:txBody>
      </p:sp>
      <p:sp>
        <p:nvSpPr>
          <p:cNvPr id="22" name="Text 19"/>
          <p:cNvSpPr/>
          <p:nvPr/>
        </p:nvSpPr>
        <p:spPr>
          <a:xfrm>
            <a:off x="8229600" y="1737360"/>
            <a:ext cx="3429000" cy="3840480"/>
          </a:xfrm>
          <a:prstGeom prst="rect">
            <a:avLst/>
          </a:prstGeom>
          <a:noFill/>
          <a:ln/>
        </p:spPr>
        <p:txBody>
          <a:bodyPr wrap="square" lIns="0" tIns="0" rIns="0" bIns="0" rtlCol="0" anchor="t"/>
          <a:lstStyle/>
          <a:p>
            <a:pPr marL="152400" indent="-152400">
              <a:lnSpc>
                <a:spcPct val="108000"/>
              </a:lnSpc>
              <a:spcAft>
                <a:spcPts val="1400"/>
              </a:spcAft>
              <a:buSzPct val="100000"/>
              <a:buChar char="•"/>
            </a:pPr>
            <a:r>
              <a:rPr lang="en-US" sz="1400" dirty="0">
                <a:solidFill>
                  <a:srgbClr val="20242C"/>
                </a:solidFill>
                <a:latin typeface="Calibri" pitchFamily="34" charset="0"/>
                <a:ea typeface="Calibri" pitchFamily="34" charset="-122"/>
                <a:cs typeface="Calibri" pitchFamily="34" charset="-120"/>
              </a:rPr>
              <a:t>Cheap counters (GPU utilization, memory) show that performance changed but often not why.</a:t>
            </a:r>
            <a:endParaRPr lang="en-US" sz="1400" dirty="0"/>
          </a:p>
          <a:p>
            <a:pPr marL="152400" indent="-152400">
              <a:lnSpc>
                <a:spcPct val="108000"/>
              </a:lnSpc>
              <a:spcAft>
                <a:spcPts val="1400"/>
              </a:spcAft>
              <a:buSzPct val="100000"/>
              <a:buChar char="•"/>
            </a:pPr>
            <a:r>
              <a:rPr lang="en-US" sz="1400" dirty="0">
                <a:solidFill>
                  <a:srgbClr val="20242C"/>
                </a:solidFill>
                <a:latin typeface="Calibri" pitchFamily="34" charset="0"/>
                <a:ea typeface="Calibri" pitchFamily="34" charset="-122"/>
                <a:cs typeface="Calibri" pitchFamily="34" charset="-120"/>
              </a:rPr>
              <a:t>Nsight Systems exposes kernel timing, launch frequency, and duration distributions but it is expensive.</a:t>
            </a:r>
            <a:endParaRPr lang="en-US" sz="1400" dirty="0"/>
          </a:p>
          <a:p>
            <a:pPr marL="152400" indent="-152400">
              <a:lnSpc>
                <a:spcPct val="108000"/>
              </a:lnSpc>
              <a:spcAft>
                <a:spcPts val="1400"/>
              </a:spcAft>
              <a:buSzPct val="100000"/>
              <a:buChar char="•"/>
            </a:pPr>
            <a:r>
              <a:rPr lang="en-US" sz="1400" dirty="0">
                <a:solidFill>
                  <a:srgbClr val="20242C"/>
                </a:solidFill>
                <a:latin typeface="Calibri" pitchFamily="34" charset="0"/>
                <a:ea typeface="Calibri" pitchFamily="34" charset="-122"/>
                <a:cs typeface="Calibri" pitchFamily="34" charset="-120"/>
              </a:rPr>
              <a:t>So the controller builds a ladder from cheap signals up to short, heavy profiler bursts.</a:t>
            </a:r>
            <a:endParaRPr lang="en-US" sz="1400" dirty="0"/>
          </a:p>
        </p:txBody>
      </p:sp>
      <p:sp>
        <p:nvSpPr>
          <p:cNvPr id="23" name="Shape 20"/>
          <p:cNvSpPr/>
          <p:nvPr/>
        </p:nvSpPr>
        <p:spPr>
          <a:xfrm>
            <a:off x="548640" y="5779008"/>
            <a:ext cx="11091672" cy="566928"/>
          </a:xfrm>
          <a:prstGeom prst="roundRect">
            <a:avLst>
              <a:gd name="adj" fmla="val 12903"/>
            </a:avLst>
          </a:prstGeom>
          <a:solidFill>
            <a:srgbClr val="E5F5EF"/>
          </a:solidFill>
          <a:ln/>
        </p:spPr>
        <p:txBody>
          <a:bodyPr/>
          <a:lstStyle/>
          <a:p>
            <a:endParaRPr lang="en-US"/>
          </a:p>
        </p:txBody>
      </p:sp>
      <p:sp>
        <p:nvSpPr>
          <p:cNvPr id="24" name="Text 21"/>
          <p:cNvSpPr/>
          <p:nvPr/>
        </p:nvSpPr>
        <p:spPr>
          <a:xfrm>
            <a:off x="777240" y="5779008"/>
            <a:ext cx="10634472" cy="566928"/>
          </a:xfrm>
          <a:prstGeom prst="rect">
            <a:avLst/>
          </a:prstGeom>
          <a:noFill/>
          <a:ln/>
        </p:spPr>
        <p:txBody>
          <a:bodyPr wrap="square" lIns="0" tIns="0" rIns="0" bIns="0" rtlCol="0" anchor="ctr"/>
          <a:lstStyle/>
          <a:p>
            <a:pPr marL="0" indent="0">
              <a:buNone/>
            </a:pPr>
            <a:r>
              <a:rPr lang="en-US" sz="1400" b="1" dirty="0">
                <a:solidFill>
                  <a:srgbClr val="0B7A55"/>
                </a:solidFill>
                <a:latin typeface="Calibri" pitchFamily="34" charset="0"/>
                <a:ea typeface="Calibri" pitchFamily="34" charset="-122"/>
                <a:cs typeface="Calibri" pitchFamily="34" charset="-120"/>
              </a:rPr>
              <a:t>Same symptom, different bottleneck — that is why kernel-level evidence is sometimes required to disambiguate.</a:t>
            </a:r>
            <a:endParaRPr lang="en-US" sz="1400" dirty="0"/>
          </a:p>
        </p:txBody>
      </p:sp>
      <p:sp>
        <p:nvSpPr>
          <p:cNvPr id="25" name="Text 22"/>
          <p:cNvSpPr/>
          <p:nvPr/>
        </p:nvSpPr>
        <p:spPr>
          <a:xfrm>
            <a:off x="548640" y="6473952"/>
            <a:ext cx="6858000" cy="274320"/>
          </a:xfrm>
          <a:prstGeom prst="rect">
            <a:avLst/>
          </a:prstGeom>
          <a:noFill/>
          <a:ln/>
        </p:spPr>
        <p:txBody>
          <a:bodyPr wrap="square" lIns="0" tIns="0" rIns="0" bIns="0" rtlCol="0" anchor="ctr"/>
          <a:lstStyle/>
          <a:p>
            <a:pPr marL="0" indent="0">
              <a:buNone/>
            </a:pPr>
            <a:r>
              <a:rPr lang="en-US" sz="900" dirty="0">
                <a:solidFill>
                  <a:srgbClr val="6A7280"/>
                </a:solidFill>
                <a:latin typeface="Calibri" pitchFamily="34" charset="0"/>
                <a:ea typeface="Calibri" pitchFamily="34" charset="-122"/>
                <a:cs typeface="Calibri" pitchFamily="34" charset="-120"/>
              </a:rPr>
              <a:t>Stop When Stable — Adaptive Trace Collection for Modern Software Systems</a:t>
            </a:r>
            <a:endParaRPr lang="en-US" sz="900" dirty="0"/>
          </a:p>
        </p:txBody>
      </p:sp>
      <p:sp>
        <p:nvSpPr>
          <p:cNvPr id="26" name="Text 23"/>
          <p:cNvSpPr/>
          <p:nvPr/>
        </p:nvSpPr>
        <p:spPr>
          <a:xfrm>
            <a:off x="11091672" y="6473952"/>
            <a:ext cx="548640" cy="274320"/>
          </a:xfrm>
          <a:prstGeom prst="rect">
            <a:avLst/>
          </a:prstGeom>
          <a:noFill/>
          <a:ln/>
        </p:spPr>
        <p:txBody>
          <a:bodyPr wrap="square" lIns="0" tIns="0" rIns="0" bIns="0" rtlCol="0" anchor="ctr"/>
          <a:lstStyle/>
          <a:p>
            <a:pPr marL="0" indent="0" algn="r">
              <a:buNone/>
            </a:pPr>
            <a:r>
              <a:rPr lang="en-US" sz="900" dirty="0">
                <a:solidFill>
                  <a:srgbClr val="6A7280"/>
                </a:solidFill>
                <a:latin typeface="Calibri" pitchFamily="34" charset="0"/>
                <a:ea typeface="Calibri" pitchFamily="34" charset="-122"/>
                <a:cs typeface="Calibri" pitchFamily="34" charset="-120"/>
              </a:rPr>
              <a:t>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3" name="Text 0"/>
          <p:cNvSpPr/>
          <p:nvPr/>
        </p:nvSpPr>
        <p:spPr>
          <a:xfrm>
            <a:off x="548640" y="384048"/>
            <a:ext cx="11091672" cy="274320"/>
          </a:xfrm>
          <a:prstGeom prst="rect">
            <a:avLst/>
          </a:prstGeom>
          <a:noFill/>
          <a:ln/>
        </p:spPr>
        <p:txBody>
          <a:bodyPr wrap="square" lIns="0" tIns="0" rIns="0" bIns="0" rtlCol="0" anchor="ctr"/>
          <a:lstStyle/>
          <a:p>
            <a:pPr marL="0" indent="0">
              <a:buNone/>
            </a:pPr>
            <a:r>
              <a:rPr lang="en-US" sz="1200" b="1" kern="0" spc="200" dirty="0">
                <a:solidFill>
                  <a:srgbClr val="0E9F6E"/>
                </a:solidFill>
                <a:latin typeface="Calibri" pitchFamily="34" charset="0"/>
                <a:ea typeface="Calibri" pitchFamily="34" charset="-122"/>
                <a:cs typeface="Calibri" pitchFamily="34" charset="-120"/>
              </a:rPr>
              <a:t>DESIGN</a:t>
            </a:r>
            <a:endParaRPr lang="en-US" sz="1200" dirty="0"/>
          </a:p>
        </p:txBody>
      </p:sp>
      <p:sp>
        <p:nvSpPr>
          <p:cNvPr id="4" name="Text 1"/>
          <p:cNvSpPr/>
          <p:nvPr/>
        </p:nvSpPr>
        <p:spPr>
          <a:xfrm>
            <a:off x="548640" y="658368"/>
            <a:ext cx="11091672" cy="640080"/>
          </a:xfrm>
          <a:prstGeom prst="rect">
            <a:avLst/>
          </a:prstGeom>
          <a:noFill/>
          <a:ln/>
        </p:spPr>
        <p:txBody>
          <a:bodyPr wrap="square" lIns="0" tIns="0" rIns="0" bIns="0" rtlCol="0" anchor="ctr"/>
          <a:lstStyle/>
          <a:p>
            <a:pPr marL="0" indent="0">
              <a:buNone/>
            </a:pPr>
            <a:r>
              <a:rPr lang="en-US" sz="3200" b="1" dirty="0">
                <a:solidFill>
                  <a:srgbClr val="20242C"/>
                </a:solidFill>
                <a:latin typeface="Cambria" pitchFamily="34" charset="0"/>
                <a:ea typeface="Cambria" pitchFamily="34" charset="-122"/>
                <a:cs typeface="Cambria" pitchFamily="34" charset="-120"/>
              </a:rPr>
              <a:t>Three Evidence Tiers, Ordered by Cost</a:t>
            </a:r>
            <a:endParaRPr lang="en-US" sz="3200" dirty="0"/>
          </a:p>
        </p:txBody>
      </p:sp>
      <p:sp>
        <p:nvSpPr>
          <p:cNvPr id="5" name="Shape 2"/>
          <p:cNvSpPr/>
          <p:nvPr/>
        </p:nvSpPr>
        <p:spPr>
          <a:xfrm>
            <a:off x="548640" y="1645920"/>
            <a:ext cx="11091672" cy="1005840"/>
          </a:xfrm>
          <a:prstGeom prst="roundRect">
            <a:avLst>
              <a:gd name="adj" fmla="val 9091"/>
            </a:avLst>
          </a:prstGeom>
          <a:solidFill>
            <a:srgbClr val="E5F5EF"/>
          </a:solidFill>
          <a:ln/>
        </p:spPr>
        <p:txBody>
          <a:bodyPr/>
          <a:lstStyle/>
          <a:p>
            <a:endParaRPr lang="en-US"/>
          </a:p>
        </p:txBody>
      </p:sp>
      <p:sp>
        <p:nvSpPr>
          <p:cNvPr id="6" name="Shape 3"/>
          <p:cNvSpPr/>
          <p:nvPr/>
        </p:nvSpPr>
        <p:spPr>
          <a:xfrm>
            <a:off x="777240" y="1874520"/>
            <a:ext cx="548640" cy="548640"/>
          </a:xfrm>
          <a:prstGeom prst="ellipse">
            <a:avLst/>
          </a:prstGeom>
          <a:solidFill>
            <a:srgbClr val="0E9F6E"/>
          </a:solidFill>
          <a:ln/>
        </p:spPr>
        <p:txBody>
          <a:bodyPr/>
          <a:lstStyle/>
          <a:p>
            <a:endParaRPr lang="en-US"/>
          </a:p>
        </p:txBody>
      </p:sp>
      <p:sp>
        <p:nvSpPr>
          <p:cNvPr id="7" name="Text 4"/>
          <p:cNvSpPr/>
          <p:nvPr/>
        </p:nvSpPr>
        <p:spPr>
          <a:xfrm>
            <a:off x="777240" y="1874520"/>
            <a:ext cx="548640" cy="548640"/>
          </a:xfrm>
          <a:prstGeom prst="rect">
            <a:avLst/>
          </a:prstGeom>
          <a:noFill/>
          <a:ln/>
        </p:spPr>
        <p:txBody>
          <a:bodyPr wrap="square" lIns="0" tIns="0" rIns="0" bIns="0" rtlCol="0" anchor="ctr"/>
          <a:lstStyle/>
          <a:p>
            <a:pPr marL="0" indent="0" algn="ctr">
              <a:buNone/>
            </a:pPr>
            <a:r>
              <a:rPr lang="en-US" sz="1700" b="1" dirty="0">
                <a:solidFill>
                  <a:srgbClr val="FFFFFF"/>
                </a:solidFill>
                <a:latin typeface="Cambria" pitchFamily="34" charset="0"/>
                <a:ea typeface="Cambria" pitchFamily="34" charset="-122"/>
                <a:cs typeface="Cambria" pitchFamily="34" charset="-120"/>
              </a:rPr>
              <a:t>T0</a:t>
            </a:r>
            <a:endParaRPr lang="en-US" sz="1700" dirty="0"/>
          </a:p>
        </p:txBody>
      </p:sp>
      <p:sp>
        <p:nvSpPr>
          <p:cNvPr id="8" name="Text 5"/>
          <p:cNvSpPr/>
          <p:nvPr/>
        </p:nvSpPr>
        <p:spPr>
          <a:xfrm>
            <a:off x="1554480" y="1755648"/>
            <a:ext cx="7315200" cy="457200"/>
          </a:xfrm>
          <a:prstGeom prst="rect">
            <a:avLst/>
          </a:prstGeom>
          <a:noFill/>
          <a:ln/>
        </p:spPr>
        <p:txBody>
          <a:bodyPr wrap="square" lIns="0" tIns="0" rIns="0" bIns="0" rtlCol="0" anchor="ctr"/>
          <a:lstStyle/>
          <a:p>
            <a:pPr marL="0" indent="0">
              <a:buNone/>
            </a:pPr>
            <a:r>
              <a:rPr lang="en-US" sz="1600" b="1" dirty="0">
                <a:solidFill>
                  <a:srgbClr val="20242C"/>
                </a:solidFill>
                <a:latin typeface="Calibri" pitchFamily="34" charset="0"/>
                <a:ea typeface="Calibri" pitchFamily="34" charset="-122"/>
                <a:cs typeface="Calibri" pitchFamily="34" charset="-120"/>
              </a:rPr>
              <a:t>Request metrics   </a:t>
            </a:r>
            <a:r>
              <a:rPr lang="en-US" sz="1300" dirty="0">
                <a:solidFill>
                  <a:srgbClr val="6A7280"/>
                </a:solidFill>
                <a:latin typeface="Calibri" pitchFamily="34" charset="0"/>
                <a:ea typeface="Calibri" pitchFamily="34" charset="-122"/>
                <a:cs typeface="Calibri" pitchFamily="34" charset="-120"/>
              </a:rPr>
              <a:t>p50/p95 latency · throughput · queueing-delay proxy</a:t>
            </a:r>
            <a:endParaRPr lang="en-US" sz="1600" dirty="0"/>
          </a:p>
        </p:txBody>
      </p:sp>
      <p:sp>
        <p:nvSpPr>
          <p:cNvPr id="9" name="Text 6"/>
          <p:cNvSpPr/>
          <p:nvPr/>
        </p:nvSpPr>
        <p:spPr>
          <a:xfrm>
            <a:off x="1554480" y="2194560"/>
            <a:ext cx="7315200" cy="365760"/>
          </a:xfrm>
          <a:prstGeom prst="rect">
            <a:avLst/>
          </a:prstGeom>
          <a:noFill/>
          <a:ln/>
        </p:spPr>
        <p:txBody>
          <a:bodyPr wrap="square" lIns="0" tIns="0" rIns="0" bIns="0" rtlCol="0" anchor="ctr"/>
          <a:lstStyle/>
          <a:p>
            <a:pPr marL="0" indent="0">
              <a:buNone/>
            </a:pPr>
            <a:r>
              <a:rPr lang="en-US" sz="1250" dirty="0">
                <a:solidFill>
                  <a:srgbClr val="20242C"/>
                </a:solidFill>
                <a:latin typeface="Calibri" pitchFamily="34" charset="0"/>
                <a:ea typeface="Calibri" pitchFamily="34" charset="-122"/>
                <a:cs typeface="Calibri" pitchFamily="34" charset="-120"/>
              </a:rPr>
              <a:t>Always on, per request</a:t>
            </a:r>
            <a:endParaRPr lang="en-US" sz="1250" dirty="0"/>
          </a:p>
        </p:txBody>
      </p:sp>
      <p:sp>
        <p:nvSpPr>
          <p:cNvPr id="10" name="Text 7"/>
          <p:cNvSpPr/>
          <p:nvPr/>
        </p:nvSpPr>
        <p:spPr>
          <a:xfrm>
            <a:off x="9720072" y="1956816"/>
            <a:ext cx="1691640" cy="384048"/>
          </a:xfrm>
          <a:prstGeom prst="rect">
            <a:avLst/>
          </a:prstGeom>
          <a:noFill/>
          <a:ln/>
        </p:spPr>
        <p:txBody>
          <a:bodyPr wrap="square" lIns="0" tIns="0" rIns="0" bIns="0" rtlCol="0" anchor="ctr"/>
          <a:lstStyle/>
          <a:p>
            <a:pPr marL="0" indent="0" algn="ctr">
              <a:buNone/>
            </a:pPr>
            <a:r>
              <a:rPr lang="en-US" sz="1200" b="1" kern="0" spc="100" dirty="0">
                <a:solidFill>
                  <a:srgbClr val="0E9F6E"/>
                </a:solidFill>
                <a:latin typeface="Calibri" pitchFamily="34" charset="0"/>
                <a:ea typeface="Calibri" pitchFamily="34" charset="-122"/>
                <a:cs typeface="Calibri" pitchFamily="34" charset="-120"/>
              </a:rPr>
              <a:t>NEGLIGIBLE</a:t>
            </a:r>
            <a:endParaRPr lang="en-US" sz="1200" dirty="0"/>
          </a:p>
        </p:txBody>
      </p:sp>
      <p:sp>
        <p:nvSpPr>
          <p:cNvPr id="11" name="Shape 8"/>
          <p:cNvSpPr/>
          <p:nvPr/>
        </p:nvSpPr>
        <p:spPr>
          <a:xfrm>
            <a:off x="548640" y="2880360"/>
            <a:ext cx="11091672" cy="1005840"/>
          </a:xfrm>
          <a:prstGeom prst="roundRect">
            <a:avLst>
              <a:gd name="adj" fmla="val 9091"/>
            </a:avLst>
          </a:prstGeom>
          <a:solidFill>
            <a:srgbClr val="FBF1E2"/>
          </a:solidFill>
          <a:ln/>
        </p:spPr>
        <p:txBody>
          <a:bodyPr/>
          <a:lstStyle/>
          <a:p>
            <a:endParaRPr lang="en-US"/>
          </a:p>
        </p:txBody>
      </p:sp>
      <p:sp>
        <p:nvSpPr>
          <p:cNvPr id="12" name="Shape 9"/>
          <p:cNvSpPr/>
          <p:nvPr/>
        </p:nvSpPr>
        <p:spPr>
          <a:xfrm>
            <a:off x="777240" y="3108960"/>
            <a:ext cx="548640" cy="548640"/>
          </a:xfrm>
          <a:prstGeom prst="ellipse">
            <a:avLst/>
          </a:prstGeom>
          <a:solidFill>
            <a:srgbClr val="C97A0A"/>
          </a:solidFill>
          <a:ln/>
        </p:spPr>
        <p:txBody>
          <a:bodyPr/>
          <a:lstStyle/>
          <a:p>
            <a:endParaRPr lang="en-US"/>
          </a:p>
        </p:txBody>
      </p:sp>
      <p:sp>
        <p:nvSpPr>
          <p:cNvPr id="13" name="Text 10"/>
          <p:cNvSpPr/>
          <p:nvPr/>
        </p:nvSpPr>
        <p:spPr>
          <a:xfrm>
            <a:off x="777240" y="3108960"/>
            <a:ext cx="548640" cy="548640"/>
          </a:xfrm>
          <a:prstGeom prst="rect">
            <a:avLst/>
          </a:prstGeom>
          <a:noFill/>
          <a:ln/>
        </p:spPr>
        <p:txBody>
          <a:bodyPr wrap="square" lIns="0" tIns="0" rIns="0" bIns="0" rtlCol="0" anchor="ctr"/>
          <a:lstStyle/>
          <a:p>
            <a:pPr marL="0" indent="0" algn="ctr">
              <a:buNone/>
            </a:pPr>
            <a:r>
              <a:rPr lang="en-US" sz="1700" b="1" dirty="0">
                <a:solidFill>
                  <a:srgbClr val="FFFFFF"/>
                </a:solidFill>
                <a:latin typeface="Cambria" pitchFamily="34" charset="0"/>
                <a:ea typeface="Cambria" pitchFamily="34" charset="-122"/>
                <a:cs typeface="Cambria" pitchFamily="34" charset="-120"/>
              </a:rPr>
              <a:t>T1</a:t>
            </a:r>
            <a:endParaRPr lang="en-US" sz="1700" dirty="0"/>
          </a:p>
        </p:txBody>
      </p:sp>
      <p:sp>
        <p:nvSpPr>
          <p:cNvPr id="14" name="Text 11"/>
          <p:cNvSpPr/>
          <p:nvPr/>
        </p:nvSpPr>
        <p:spPr>
          <a:xfrm>
            <a:off x="1554480" y="2990088"/>
            <a:ext cx="7315200" cy="457200"/>
          </a:xfrm>
          <a:prstGeom prst="rect">
            <a:avLst/>
          </a:prstGeom>
          <a:noFill/>
          <a:ln/>
        </p:spPr>
        <p:txBody>
          <a:bodyPr wrap="square" lIns="0" tIns="0" rIns="0" bIns="0" rtlCol="0" anchor="ctr"/>
          <a:lstStyle/>
          <a:p>
            <a:pPr marL="0" indent="0">
              <a:buNone/>
            </a:pPr>
            <a:r>
              <a:rPr lang="en-US" sz="1600" b="1" dirty="0">
                <a:solidFill>
                  <a:srgbClr val="20242C"/>
                </a:solidFill>
                <a:latin typeface="Calibri" pitchFamily="34" charset="0"/>
                <a:ea typeface="Calibri" pitchFamily="34" charset="-122"/>
                <a:cs typeface="Calibri" pitchFamily="34" charset="-120"/>
              </a:rPr>
              <a:t>GPU counters   </a:t>
            </a:r>
            <a:r>
              <a:rPr lang="en-US" sz="1300" dirty="0">
                <a:solidFill>
                  <a:srgbClr val="6A7280"/>
                </a:solidFill>
                <a:latin typeface="Calibri" pitchFamily="34" charset="0"/>
                <a:ea typeface="Calibri" pitchFamily="34" charset="-122"/>
                <a:cs typeface="Calibri" pitchFamily="34" charset="-120"/>
              </a:rPr>
              <a:t>GPU utilization · memory · SM clock · power draw</a:t>
            </a:r>
            <a:endParaRPr lang="en-US" sz="1600" dirty="0"/>
          </a:p>
        </p:txBody>
      </p:sp>
      <p:sp>
        <p:nvSpPr>
          <p:cNvPr id="15" name="Text 12"/>
          <p:cNvSpPr/>
          <p:nvPr/>
        </p:nvSpPr>
        <p:spPr>
          <a:xfrm>
            <a:off x="1554480" y="3429000"/>
            <a:ext cx="7315200" cy="365760"/>
          </a:xfrm>
          <a:prstGeom prst="rect">
            <a:avLst/>
          </a:prstGeom>
          <a:noFill/>
          <a:ln/>
        </p:spPr>
        <p:txBody>
          <a:bodyPr wrap="square" lIns="0" tIns="0" rIns="0" bIns="0" rtlCol="0" anchor="ctr"/>
          <a:lstStyle/>
          <a:p>
            <a:pPr marL="0" indent="0">
              <a:buNone/>
            </a:pPr>
            <a:r>
              <a:rPr lang="en-US" sz="1250" dirty="0">
                <a:solidFill>
                  <a:srgbClr val="20242C"/>
                </a:solidFill>
                <a:latin typeface="Calibri" pitchFamily="34" charset="0"/>
                <a:ea typeface="Calibri" pitchFamily="34" charset="-122"/>
                <a:cs typeface="Calibri" pitchFamily="34" charset="-120"/>
              </a:rPr>
              <a:t>Always on, NVML polling (0.5 s)</a:t>
            </a:r>
            <a:endParaRPr lang="en-US" sz="1250" dirty="0"/>
          </a:p>
        </p:txBody>
      </p:sp>
      <p:sp>
        <p:nvSpPr>
          <p:cNvPr id="16" name="Text 13"/>
          <p:cNvSpPr/>
          <p:nvPr/>
        </p:nvSpPr>
        <p:spPr>
          <a:xfrm>
            <a:off x="9720072" y="3191256"/>
            <a:ext cx="1691640" cy="384048"/>
          </a:xfrm>
          <a:prstGeom prst="rect">
            <a:avLst/>
          </a:prstGeom>
          <a:noFill/>
          <a:ln/>
        </p:spPr>
        <p:txBody>
          <a:bodyPr wrap="square" lIns="0" tIns="0" rIns="0" bIns="0" rtlCol="0" anchor="ctr"/>
          <a:lstStyle/>
          <a:p>
            <a:pPr marL="0" indent="0" algn="ctr">
              <a:buNone/>
            </a:pPr>
            <a:r>
              <a:rPr lang="en-US" sz="1200" b="1" kern="0" spc="100" dirty="0">
                <a:solidFill>
                  <a:srgbClr val="C97A0A"/>
                </a:solidFill>
                <a:latin typeface="Calibri" pitchFamily="34" charset="0"/>
                <a:ea typeface="Calibri" pitchFamily="34" charset="-122"/>
                <a:cs typeface="Calibri" pitchFamily="34" charset="-120"/>
              </a:rPr>
              <a:t>NEGLIGIBLE</a:t>
            </a:r>
            <a:endParaRPr lang="en-US" sz="1200" dirty="0"/>
          </a:p>
        </p:txBody>
      </p:sp>
      <p:sp>
        <p:nvSpPr>
          <p:cNvPr id="17" name="Shape 14"/>
          <p:cNvSpPr/>
          <p:nvPr/>
        </p:nvSpPr>
        <p:spPr>
          <a:xfrm>
            <a:off x="548640" y="4114800"/>
            <a:ext cx="11091672" cy="1005840"/>
          </a:xfrm>
          <a:prstGeom prst="roundRect">
            <a:avLst>
              <a:gd name="adj" fmla="val 9091"/>
            </a:avLst>
          </a:prstGeom>
          <a:solidFill>
            <a:srgbClr val="F9E9E9"/>
          </a:solidFill>
          <a:ln/>
        </p:spPr>
        <p:txBody>
          <a:bodyPr/>
          <a:lstStyle/>
          <a:p>
            <a:endParaRPr lang="en-US"/>
          </a:p>
        </p:txBody>
      </p:sp>
      <p:sp>
        <p:nvSpPr>
          <p:cNvPr id="18" name="Shape 15"/>
          <p:cNvSpPr/>
          <p:nvPr/>
        </p:nvSpPr>
        <p:spPr>
          <a:xfrm>
            <a:off x="777240" y="4343400"/>
            <a:ext cx="548640" cy="548640"/>
          </a:xfrm>
          <a:prstGeom prst="ellipse">
            <a:avLst/>
          </a:prstGeom>
          <a:solidFill>
            <a:srgbClr val="C94A4A"/>
          </a:solidFill>
          <a:ln/>
        </p:spPr>
        <p:txBody>
          <a:bodyPr/>
          <a:lstStyle/>
          <a:p>
            <a:endParaRPr lang="en-US"/>
          </a:p>
        </p:txBody>
      </p:sp>
      <p:sp>
        <p:nvSpPr>
          <p:cNvPr id="19" name="Text 16"/>
          <p:cNvSpPr/>
          <p:nvPr/>
        </p:nvSpPr>
        <p:spPr>
          <a:xfrm>
            <a:off x="777240" y="4343400"/>
            <a:ext cx="548640" cy="548640"/>
          </a:xfrm>
          <a:prstGeom prst="rect">
            <a:avLst/>
          </a:prstGeom>
          <a:noFill/>
          <a:ln/>
        </p:spPr>
        <p:txBody>
          <a:bodyPr wrap="square" lIns="0" tIns="0" rIns="0" bIns="0" rtlCol="0" anchor="ctr"/>
          <a:lstStyle/>
          <a:p>
            <a:pPr marL="0" indent="0" algn="ctr">
              <a:buNone/>
            </a:pPr>
            <a:r>
              <a:rPr lang="en-US" sz="1700" b="1" dirty="0">
                <a:solidFill>
                  <a:srgbClr val="FFFFFF"/>
                </a:solidFill>
                <a:latin typeface="Cambria" pitchFamily="34" charset="0"/>
                <a:ea typeface="Cambria" pitchFamily="34" charset="-122"/>
                <a:cs typeface="Cambria" pitchFamily="34" charset="-120"/>
              </a:rPr>
              <a:t>T2</a:t>
            </a:r>
            <a:endParaRPr lang="en-US" sz="1700" dirty="0"/>
          </a:p>
        </p:txBody>
      </p:sp>
      <p:sp>
        <p:nvSpPr>
          <p:cNvPr id="20" name="Text 17"/>
          <p:cNvSpPr/>
          <p:nvPr/>
        </p:nvSpPr>
        <p:spPr>
          <a:xfrm>
            <a:off x="1554480" y="4224528"/>
            <a:ext cx="7315200" cy="457200"/>
          </a:xfrm>
          <a:prstGeom prst="rect">
            <a:avLst/>
          </a:prstGeom>
          <a:noFill/>
          <a:ln/>
        </p:spPr>
        <p:txBody>
          <a:bodyPr wrap="square" lIns="0" tIns="0" rIns="0" bIns="0" rtlCol="0" anchor="ctr"/>
          <a:lstStyle/>
          <a:p>
            <a:pPr marL="0" indent="0">
              <a:buNone/>
            </a:pPr>
            <a:r>
              <a:rPr lang="en-US" sz="1600" b="1" dirty="0">
                <a:solidFill>
                  <a:srgbClr val="20242C"/>
                </a:solidFill>
                <a:latin typeface="Calibri" pitchFamily="34" charset="0"/>
                <a:ea typeface="Calibri" pitchFamily="34" charset="-122"/>
                <a:cs typeface="Calibri" pitchFamily="34" charset="-120"/>
              </a:rPr>
              <a:t>Kernel evidence   </a:t>
            </a:r>
            <a:r>
              <a:rPr lang="en-US" sz="1300" dirty="0">
                <a:solidFill>
                  <a:srgbClr val="6A7280"/>
                </a:solidFill>
                <a:latin typeface="Calibri" pitchFamily="34" charset="0"/>
                <a:ea typeface="Calibri" pitchFamily="34" charset="-122"/>
                <a:cs typeface="Calibri" pitchFamily="34" charset="-120"/>
              </a:rPr>
              <a:t>kernel timing · duration distribution · launch frequency</a:t>
            </a:r>
            <a:endParaRPr lang="en-US" sz="1600" dirty="0"/>
          </a:p>
        </p:txBody>
      </p:sp>
      <p:sp>
        <p:nvSpPr>
          <p:cNvPr id="21" name="Text 18"/>
          <p:cNvSpPr/>
          <p:nvPr/>
        </p:nvSpPr>
        <p:spPr>
          <a:xfrm>
            <a:off x="1554480" y="4663440"/>
            <a:ext cx="7315200" cy="365760"/>
          </a:xfrm>
          <a:prstGeom prst="rect">
            <a:avLst/>
          </a:prstGeom>
          <a:noFill/>
          <a:ln/>
        </p:spPr>
        <p:txBody>
          <a:bodyPr wrap="square" lIns="0" tIns="0" rIns="0" bIns="0" rtlCol="0" anchor="ctr"/>
          <a:lstStyle/>
          <a:p>
            <a:pPr marL="0" indent="0">
              <a:buNone/>
            </a:pPr>
            <a:r>
              <a:rPr lang="en-US" sz="1250" dirty="0">
                <a:solidFill>
                  <a:srgbClr val="20242C"/>
                </a:solidFill>
                <a:latin typeface="Calibri" pitchFamily="34" charset="0"/>
                <a:ea typeface="Calibri" pitchFamily="34" charset="-122"/>
                <a:cs typeface="Calibri" pitchFamily="34" charset="-120"/>
              </a:rPr>
              <a:t>Short Nsight Systems burst</a:t>
            </a:r>
            <a:endParaRPr lang="en-US" sz="1250" dirty="0"/>
          </a:p>
        </p:txBody>
      </p:sp>
      <p:sp>
        <p:nvSpPr>
          <p:cNvPr id="22" name="Text 19"/>
          <p:cNvSpPr/>
          <p:nvPr/>
        </p:nvSpPr>
        <p:spPr>
          <a:xfrm>
            <a:off x="9720072" y="4425696"/>
            <a:ext cx="1691640" cy="384048"/>
          </a:xfrm>
          <a:prstGeom prst="rect">
            <a:avLst/>
          </a:prstGeom>
          <a:noFill/>
          <a:ln/>
        </p:spPr>
        <p:txBody>
          <a:bodyPr wrap="square" lIns="0" tIns="0" rIns="0" bIns="0" rtlCol="0" anchor="ctr"/>
          <a:lstStyle/>
          <a:p>
            <a:pPr marL="0" indent="0" algn="ctr">
              <a:buNone/>
            </a:pPr>
            <a:r>
              <a:rPr lang="en-US" sz="1200" b="1" kern="0" spc="100" dirty="0">
                <a:solidFill>
                  <a:srgbClr val="C94A4A"/>
                </a:solidFill>
                <a:latin typeface="Calibri" pitchFamily="34" charset="0"/>
                <a:ea typeface="Calibri" pitchFamily="34" charset="-122"/>
                <a:cs typeface="Calibri" pitchFamily="34" charset="-120"/>
              </a:rPr>
              <a:t>HIGH</a:t>
            </a:r>
            <a:endParaRPr lang="en-US" sz="1200" dirty="0"/>
          </a:p>
        </p:txBody>
      </p:sp>
      <p:sp>
        <p:nvSpPr>
          <p:cNvPr id="23" name="Shape 20"/>
          <p:cNvSpPr/>
          <p:nvPr/>
        </p:nvSpPr>
        <p:spPr>
          <a:xfrm>
            <a:off x="548640" y="5779008"/>
            <a:ext cx="11091672" cy="566928"/>
          </a:xfrm>
          <a:prstGeom prst="roundRect">
            <a:avLst>
              <a:gd name="adj" fmla="val 12903"/>
            </a:avLst>
          </a:prstGeom>
          <a:solidFill>
            <a:srgbClr val="E5F5EF"/>
          </a:solidFill>
          <a:ln/>
        </p:spPr>
        <p:txBody>
          <a:bodyPr/>
          <a:lstStyle/>
          <a:p>
            <a:endParaRPr lang="en-US"/>
          </a:p>
        </p:txBody>
      </p:sp>
      <p:sp>
        <p:nvSpPr>
          <p:cNvPr id="24" name="Text 21"/>
          <p:cNvSpPr/>
          <p:nvPr/>
        </p:nvSpPr>
        <p:spPr>
          <a:xfrm>
            <a:off x="777240" y="5779008"/>
            <a:ext cx="10634472" cy="566928"/>
          </a:xfrm>
          <a:prstGeom prst="rect">
            <a:avLst/>
          </a:prstGeom>
          <a:noFill/>
          <a:ln/>
        </p:spPr>
        <p:txBody>
          <a:bodyPr wrap="square" lIns="0" tIns="0" rIns="0" bIns="0" rtlCol="0" anchor="ctr"/>
          <a:lstStyle/>
          <a:p>
            <a:pPr marL="0" indent="0">
              <a:buNone/>
            </a:pPr>
            <a:r>
              <a:rPr lang="en-US" sz="1400" b="1" dirty="0">
                <a:solidFill>
                  <a:srgbClr val="0B7A55"/>
                </a:solidFill>
                <a:latin typeface="Calibri" pitchFamily="34" charset="0"/>
                <a:ea typeface="Calibri" pitchFamily="34" charset="-122"/>
                <a:cs typeface="Calibri" pitchFamily="34" charset="-120"/>
              </a:rPr>
              <a:t>T0/T1 stay on continuously; T2 is activated only during suspicious episodes and stopped when the diagnosis stabilizes.</a:t>
            </a:r>
            <a:endParaRPr lang="en-US" sz="1400" dirty="0"/>
          </a:p>
        </p:txBody>
      </p:sp>
      <p:sp>
        <p:nvSpPr>
          <p:cNvPr id="25" name="Text 22"/>
          <p:cNvSpPr/>
          <p:nvPr/>
        </p:nvSpPr>
        <p:spPr>
          <a:xfrm>
            <a:off x="548640" y="6473952"/>
            <a:ext cx="6858000" cy="274320"/>
          </a:xfrm>
          <a:prstGeom prst="rect">
            <a:avLst/>
          </a:prstGeom>
          <a:noFill/>
          <a:ln/>
        </p:spPr>
        <p:txBody>
          <a:bodyPr wrap="square" lIns="0" tIns="0" rIns="0" bIns="0" rtlCol="0" anchor="ctr"/>
          <a:lstStyle/>
          <a:p>
            <a:pPr marL="0" indent="0">
              <a:buNone/>
            </a:pPr>
            <a:r>
              <a:rPr lang="en-US" sz="900" dirty="0">
                <a:solidFill>
                  <a:srgbClr val="6A7280"/>
                </a:solidFill>
                <a:latin typeface="Calibri" pitchFamily="34" charset="0"/>
                <a:ea typeface="Calibri" pitchFamily="34" charset="-122"/>
                <a:cs typeface="Calibri" pitchFamily="34" charset="-120"/>
              </a:rPr>
              <a:t>Stop When Stable — Adaptive Trace Collection for Modern Software Systems</a:t>
            </a:r>
            <a:endParaRPr lang="en-US" sz="900" dirty="0"/>
          </a:p>
        </p:txBody>
      </p:sp>
      <p:sp>
        <p:nvSpPr>
          <p:cNvPr id="26" name="Text 23"/>
          <p:cNvSpPr/>
          <p:nvPr/>
        </p:nvSpPr>
        <p:spPr>
          <a:xfrm>
            <a:off x="11091672" y="6473952"/>
            <a:ext cx="548640" cy="274320"/>
          </a:xfrm>
          <a:prstGeom prst="rect">
            <a:avLst/>
          </a:prstGeom>
          <a:noFill/>
          <a:ln/>
        </p:spPr>
        <p:txBody>
          <a:bodyPr wrap="square" lIns="0" tIns="0" rIns="0" bIns="0" rtlCol="0" anchor="ctr"/>
          <a:lstStyle/>
          <a:p>
            <a:pPr marL="0" indent="0" algn="r">
              <a:buNone/>
            </a:pPr>
            <a:r>
              <a:rPr lang="en-US" sz="900" dirty="0">
                <a:solidFill>
                  <a:srgbClr val="6A7280"/>
                </a:solidFill>
                <a:latin typeface="Calibri" pitchFamily="34" charset="0"/>
                <a:ea typeface="Calibri" pitchFamily="34" charset="-122"/>
                <a:cs typeface="Calibri" pitchFamily="34" charset="-120"/>
              </a:rPr>
              <a:t>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3" name="Text 0"/>
          <p:cNvSpPr/>
          <p:nvPr/>
        </p:nvSpPr>
        <p:spPr>
          <a:xfrm>
            <a:off x="548640" y="384048"/>
            <a:ext cx="11091672" cy="274320"/>
          </a:xfrm>
          <a:prstGeom prst="rect">
            <a:avLst/>
          </a:prstGeom>
          <a:noFill/>
          <a:ln/>
        </p:spPr>
        <p:txBody>
          <a:bodyPr wrap="square" lIns="0" tIns="0" rIns="0" bIns="0" rtlCol="0" anchor="ctr"/>
          <a:lstStyle/>
          <a:p>
            <a:pPr marL="0" indent="0">
              <a:buNone/>
            </a:pPr>
            <a:r>
              <a:rPr lang="en-US" sz="1200" b="1" kern="0" spc="200" dirty="0">
                <a:solidFill>
                  <a:srgbClr val="0E9F6E"/>
                </a:solidFill>
                <a:latin typeface="Calibri" pitchFamily="34" charset="0"/>
                <a:ea typeface="Calibri" pitchFamily="34" charset="-122"/>
                <a:cs typeface="Calibri" pitchFamily="34" charset="-120"/>
              </a:rPr>
              <a:t>DESIGN</a:t>
            </a:r>
            <a:endParaRPr lang="en-US" sz="1200" dirty="0"/>
          </a:p>
        </p:txBody>
      </p:sp>
      <p:sp>
        <p:nvSpPr>
          <p:cNvPr id="4" name="Text 1"/>
          <p:cNvSpPr/>
          <p:nvPr/>
        </p:nvSpPr>
        <p:spPr>
          <a:xfrm>
            <a:off x="548640" y="658368"/>
            <a:ext cx="11091672" cy="640080"/>
          </a:xfrm>
          <a:prstGeom prst="rect">
            <a:avLst/>
          </a:prstGeom>
          <a:noFill/>
          <a:ln/>
        </p:spPr>
        <p:txBody>
          <a:bodyPr wrap="square" lIns="0" tIns="0" rIns="0" bIns="0" rtlCol="0" anchor="ctr"/>
          <a:lstStyle/>
          <a:p>
            <a:pPr marL="0" indent="0">
              <a:buNone/>
            </a:pPr>
            <a:r>
              <a:rPr lang="en-US" sz="3200" b="1" dirty="0">
                <a:solidFill>
                  <a:srgbClr val="20242C"/>
                </a:solidFill>
                <a:latin typeface="Cambria" pitchFamily="34" charset="0"/>
                <a:ea typeface="Cambria" pitchFamily="34" charset="-122"/>
                <a:cs typeface="Cambria" pitchFamily="34" charset="-120"/>
              </a:rPr>
              <a:t>Controller: A Five-State Loop Over Evidence Windows</a:t>
            </a:r>
            <a:endParaRPr lang="en-US" sz="3200" dirty="0"/>
          </a:p>
        </p:txBody>
      </p:sp>
      <p:sp>
        <p:nvSpPr>
          <p:cNvPr id="5" name="Shape 2"/>
          <p:cNvSpPr/>
          <p:nvPr/>
        </p:nvSpPr>
        <p:spPr>
          <a:xfrm>
            <a:off x="548640" y="2468880"/>
            <a:ext cx="1874520" cy="777240"/>
          </a:xfrm>
          <a:prstGeom prst="roundRect">
            <a:avLst>
              <a:gd name="adj" fmla="val 14118"/>
            </a:avLst>
          </a:prstGeom>
          <a:solidFill>
            <a:srgbClr val="E5F5EF"/>
          </a:solidFill>
          <a:ln w="19050">
            <a:solidFill>
              <a:srgbClr val="0E9F6E"/>
            </a:solidFill>
            <a:prstDash val="solid"/>
          </a:ln>
        </p:spPr>
        <p:txBody>
          <a:bodyPr/>
          <a:lstStyle/>
          <a:p>
            <a:endParaRPr lang="en-US"/>
          </a:p>
        </p:txBody>
      </p:sp>
      <p:sp>
        <p:nvSpPr>
          <p:cNvPr id="6" name="Text 3"/>
          <p:cNvSpPr/>
          <p:nvPr/>
        </p:nvSpPr>
        <p:spPr>
          <a:xfrm>
            <a:off x="548640" y="2468880"/>
            <a:ext cx="1874520" cy="777240"/>
          </a:xfrm>
          <a:prstGeom prst="rect">
            <a:avLst/>
          </a:prstGeom>
          <a:noFill/>
          <a:ln/>
        </p:spPr>
        <p:txBody>
          <a:bodyPr wrap="square" lIns="0" tIns="0" rIns="0" bIns="0" rtlCol="0" anchor="ctr"/>
          <a:lstStyle/>
          <a:p>
            <a:pPr marL="0" indent="0" algn="ctr">
              <a:buNone/>
            </a:pPr>
            <a:r>
              <a:rPr lang="en-US" sz="1400" b="1" kern="0" spc="100" dirty="0">
                <a:solidFill>
                  <a:srgbClr val="0E9F6E"/>
                </a:solidFill>
                <a:latin typeface="Calibri" pitchFamily="34" charset="0"/>
                <a:ea typeface="Calibri" pitchFamily="34" charset="-122"/>
                <a:cs typeface="Calibri" pitchFamily="34" charset="-120"/>
              </a:rPr>
              <a:t>IDLE</a:t>
            </a:r>
            <a:endParaRPr lang="en-US" sz="1400" dirty="0"/>
          </a:p>
        </p:txBody>
      </p:sp>
      <p:sp>
        <p:nvSpPr>
          <p:cNvPr id="7" name="Shape 4"/>
          <p:cNvSpPr/>
          <p:nvPr/>
        </p:nvSpPr>
        <p:spPr>
          <a:xfrm>
            <a:off x="2468880" y="2852928"/>
            <a:ext cx="338328" cy="0"/>
          </a:xfrm>
          <a:prstGeom prst="line">
            <a:avLst/>
          </a:prstGeom>
          <a:noFill/>
          <a:ln w="28575">
            <a:solidFill>
              <a:srgbClr val="6A7280"/>
            </a:solidFill>
            <a:prstDash val="solid"/>
            <a:tailEnd type="triangle"/>
          </a:ln>
        </p:spPr>
        <p:txBody>
          <a:bodyPr/>
          <a:lstStyle/>
          <a:p>
            <a:endParaRPr lang="en-US"/>
          </a:p>
        </p:txBody>
      </p:sp>
      <p:sp>
        <p:nvSpPr>
          <p:cNvPr id="8" name="Text 5"/>
          <p:cNvSpPr/>
          <p:nvPr/>
        </p:nvSpPr>
        <p:spPr>
          <a:xfrm>
            <a:off x="2194560" y="2011680"/>
            <a:ext cx="886968" cy="365760"/>
          </a:xfrm>
          <a:prstGeom prst="rect">
            <a:avLst/>
          </a:prstGeom>
          <a:noFill/>
          <a:ln/>
        </p:spPr>
        <p:txBody>
          <a:bodyPr wrap="square" lIns="0" tIns="0" rIns="0" bIns="0" rtlCol="0" anchor="ctr"/>
          <a:lstStyle/>
          <a:p>
            <a:pPr marL="0" indent="0" algn="ctr">
              <a:buNone/>
            </a:pPr>
            <a:r>
              <a:rPr lang="en-US" sz="1050" dirty="0">
                <a:solidFill>
                  <a:srgbClr val="6A7280"/>
                </a:solidFill>
                <a:latin typeface="Calibri" pitchFamily="34" charset="0"/>
                <a:ea typeface="Calibri" pitchFamily="34" charset="-122"/>
                <a:cs typeface="Calibri" pitchFamily="34" charset="-120"/>
              </a:rPr>
              <a:t>anomaly detected</a:t>
            </a:r>
            <a:endParaRPr lang="en-US" sz="1050" dirty="0"/>
          </a:p>
        </p:txBody>
      </p:sp>
      <p:sp>
        <p:nvSpPr>
          <p:cNvPr id="9" name="Shape 6"/>
          <p:cNvSpPr/>
          <p:nvPr/>
        </p:nvSpPr>
        <p:spPr>
          <a:xfrm>
            <a:off x="2852928" y="2468880"/>
            <a:ext cx="1874520" cy="777240"/>
          </a:xfrm>
          <a:prstGeom prst="roundRect">
            <a:avLst>
              <a:gd name="adj" fmla="val 14118"/>
            </a:avLst>
          </a:prstGeom>
          <a:solidFill>
            <a:srgbClr val="FBF1E2"/>
          </a:solidFill>
          <a:ln w="19050">
            <a:solidFill>
              <a:srgbClr val="C97A0A"/>
            </a:solidFill>
            <a:prstDash val="solid"/>
          </a:ln>
        </p:spPr>
        <p:txBody>
          <a:bodyPr/>
          <a:lstStyle/>
          <a:p>
            <a:endParaRPr lang="en-US"/>
          </a:p>
        </p:txBody>
      </p:sp>
      <p:sp>
        <p:nvSpPr>
          <p:cNvPr id="10" name="Text 7"/>
          <p:cNvSpPr/>
          <p:nvPr/>
        </p:nvSpPr>
        <p:spPr>
          <a:xfrm>
            <a:off x="2852928" y="2468880"/>
            <a:ext cx="1874520" cy="777240"/>
          </a:xfrm>
          <a:prstGeom prst="rect">
            <a:avLst/>
          </a:prstGeom>
          <a:noFill/>
          <a:ln/>
        </p:spPr>
        <p:txBody>
          <a:bodyPr wrap="square" lIns="0" tIns="0" rIns="0" bIns="0" rtlCol="0" anchor="ctr"/>
          <a:lstStyle/>
          <a:p>
            <a:pPr marL="0" indent="0" algn="ctr">
              <a:buNone/>
            </a:pPr>
            <a:r>
              <a:rPr lang="en-US" sz="1400" b="1" kern="0" spc="100" dirty="0">
                <a:solidFill>
                  <a:srgbClr val="C97A0A"/>
                </a:solidFill>
                <a:latin typeface="Calibri" pitchFamily="34" charset="0"/>
                <a:ea typeface="Calibri" pitchFamily="34" charset="-122"/>
                <a:cs typeface="Calibri" pitchFamily="34" charset="-120"/>
              </a:rPr>
              <a:t>SUSPICIOUS</a:t>
            </a:r>
            <a:endParaRPr lang="en-US" sz="1400" dirty="0"/>
          </a:p>
        </p:txBody>
      </p:sp>
      <p:sp>
        <p:nvSpPr>
          <p:cNvPr id="11" name="Shape 8"/>
          <p:cNvSpPr/>
          <p:nvPr/>
        </p:nvSpPr>
        <p:spPr>
          <a:xfrm>
            <a:off x="4773168" y="2852928"/>
            <a:ext cx="338328" cy="0"/>
          </a:xfrm>
          <a:prstGeom prst="line">
            <a:avLst/>
          </a:prstGeom>
          <a:noFill/>
          <a:ln w="28575">
            <a:solidFill>
              <a:srgbClr val="6A7280"/>
            </a:solidFill>
            <a:prstDash val="solid"/>
            <a:tailEnd type="triangle"/>
          </a:ln>
        </p:spPr>
        <p:txBody>
          <a:bodyPr/>
          <a:lstStyle/>
          <a:p>
            <a:endParaRPr lang="en-US"/>
          </a:p>
        </p:txBody>
      </p:sp>
      <p:sp>
        <p:nvSpPr>
          <p:cNvPr id="12" name="Text 9"/>
          <p:cNvSpPr/>
          <p:nvPr/>
        </p:nvSpPr>
        <p:spPr>
          <a:xfrm>
            <a:off x="4498848" y="2011680"/>
            <a:ext cx="886968" cy="365760"/>
          </a:xfrm>
          <a:prstGeom prst="rect">
            <a:avLst/>
          </a:prstGeom>
          <a:noFill/>
          <a:ln/>
        </p:spPr>
        <p:txBody>
          <a:bodyPr wrap="square" lIns="0" tIns="0" rIns="0" bIns="0" rtlCol="0" anchor="ctr"/>
          <a:lstStyle/>
          <a:p>
            <a:pPr marL="0" indent="0" algn="ctr">
              <a:buNone/>
            </a:pPr>
            <a:r>
              <a:rPr lang="en-US" sz="1050" dirty="0">
                <a:solidFill>
                  <a:srgbClr val="6A7280"/>
                </a:solidFill>
                <a:latin typeface="Calibri" pitchFamily="34" charset="0"/>
                <a:ea typeface="Calibri" pitchFamily="34" charset="-122"/>
                <a:cs typeface="Calibri" pitchFamily="34" charset="-120"/>
              </a:rPr>
              <a:t>T2 triggered</a:t>
            </a:r>
            <a:endParaRPr lang="en-US" sz="1050" dirty="0"/>
          </a:p>
        </p:txBody>
      </p:sp>
      <p:sp>
        <p:nvSpPr>
          <p:cNvPr id="13" name="Shape 10"/>
          <p:cNvSpPr/>
          <p:nvPr/>
        </p:nvSpPr>
        <p:spPr>
          <a:xfrm>
            <a:off x="5157216" y="2468880"/>
            <a:ext cx="1874520" cy="777240"/>
          </a:xfrm>
          <a:prstGeom prst="roundRect">
            <a:avLst>
              <a:gd name="adj" fmla="val 14118"/>
            </a:avLst>
          </a:prstGeom>
          <a:solidFill>
            <a:srgbClr val="F9E9E9"/>
          </a:solidFill>
          <a:ln w="19050">
            <a:solidFill>
              <a:srgbClr val="C94A4A"/>
            </a:solidFill>
            <a:prstDash val="solid"/>
          </a:ln>
        </p:spPr>
        <p:txBody>
          <a:bodyPr/>
          <a:lstStyle/>
          <a:p>
            <a:endParaRPr lang="en-US"/>
          </a:p>
        </p:txBody>
      </p:sp>
      <p:sp>
        <p:nvSpPr>
          <p:cNvPr id="14" name="Text 11"/>
          <p:cNvSpPr/>
          <p:nvPr/>
        </p:nvSpPr>
        <p:spPr>
          <a:xfrm>
            <a:off x="5157216" y="2468880"/>
            <a:ext cx="1874520" cy="777240"/>
          </a:xfrm>
          <a:prstGeom prst="rect">
            <a:avLst/>
          </a:prstGeom>
          <a:noFill/>
          <a:ln/>
        </p:spPr>
        <p:txBody>
          <a:bodyPr wrap="square" lIns="0" tIns="0" rIns="0" bIns="0" rtlCol="0" anchor="ctr"/>
          <a:lstStyle/>
          <a:p>
            <a:pPr marL="0" indent="0" algn="ctr">
              <a:buNone/>
            </a:pPr>
            <a:r>
              <a:rPr lang="en-US" sz="1400" b="1" kern="0" spc="100" dirty="0">
                <a:solidFill>
                  <a:srgbClr val="C94A4A"/>
                </a:solidFill>
                <a:latin typeface="Calibri" pitchFamily="34" charset="0"/>
                <a:ea typeface="Calibri" pitchFamily="34" charset="-122"/>
                <a:cs typeface="Calibri" pitchFamily="34" charset="-120"/>
              </a:rPr>
              <a:t>TRACING</a:t>
            </a:r>
            <a:endParaRPr lang="en-US" sz="1400" dirty="0"/>
          </a:p>
        </p:txBody>
      </p:sp>
      <p:sp>
        <p:nvSpPr>
          <p:cNvPr id="15" name="Shape 12"/>
          <p:cNvSpPr/>
          <p:nvPr/>
        </p:nvSpPr>
        <p:spPr>
          <a:xfrm>
            <a:off x="7077456" y="2852928"/>
            <a:ext cx="338328" cy="0"/>
          </a:xfrm>
          <a:prstGeom prst="line">
            <a:avLst/>
          </a:prstGeom>
          <a:noFill/>
          <a:ln w="28575">
            <a:solidFill>
              <a:srgbClr val="6A7280"/>
            </a:solidFill>
            <a:prstDash val="solid"/>
            <a:tailEnd type="triangle"/>
          </a:ln>
        </p:spPr>
        <p:txBody>
          <a:bodyPr/>
          <a:lstStyle/>
          <a:p>
            <a:endParaRPr lang="en-US"/>
          </a:p>
        </p:txBody>
      </p:sp>
      <p:sp>
        <p:nvSpPr>
          <p:cNvPr id="16" name="Text 13"/>
          <p:cNvSpPr/>
          <p:nvPr/>
        </p:nvSpPr>
        <p:spPr>
          <a:xfrm>
            <a:off x="6803136" y="2011680"/>
            <a:ext cx="886968" cy="365760"/>
          </a:xfrm>
          <a:prstGeom prst="rect">
            <a:avLst/>
          </a:prstGeom>
          <a:noFill/>
          <a:ln/>
        </p:spPr>
        <p:txBody>
          <a:bodyPr wrap="square" lIns="0" tIns="0" rIns="0" bIns="0" rtlCol="0" anchor="ctr"/>
          <a:lstStyle/>
          <a:p>
            <a:pPr marL="0" indent="0" algn="ctr">
              <a:buNone/>
            </a:pPr>
            <a:r>
              <a:rPr lang="en-US" sz="1050" dirty="0">
                <a:solidFill>
                  <a:srgbClr val="6A7280"/>
                </a:solidFill>
                <a:latin typeface="Calibri" pitchFamily="34" charset="0"/>
                <a:ea typeface="Calibri" pitchFamily="34" charset="-122"/>
                <a:cs typeface="Calibri" pitchFamily="34" charset="-120"/>
              </a:rPr>
              <a:t>burst complete</a:t>
            </a:r>
            <a:endParaRPr lang="en-US" sz="1050" dirty="0"/>
          </a:p>
        </p:txBody>
      </p:sp>
      <p:sp>
        <p:nvSpPr>
          <p:cNvPr id="17" name="Shape 14"/>
          <p:cNvSpPr/>
          <p:nvPr/>
        </p:nvSpPr>
        <p:spPr>
          <a:xfrm>
            <a:off x="7461504" y="2468880"/>
            <a:ext cx="1874520" cy="777240"/>
          </a:xfrm>
          <a:prstGeom prst="roundRect">
            <a:avLst>
              <a:gd name="adj" fmla="val 14118"/>
            </a:avLst>
          </a:prstGeom>
          <a:solidFill>
            <a:srgbClr val="FBF1E2"/>
          </a:solidFill>
          <a:ln w="19050">
            <a:solidFill>
              <a:srgbClr val="C97A0A"/>
            </a:solidFill>
            <a:prstDash val="solid"/>
          </a:ln>
        </p:spPr>
        <p:txBody>
          <a:bodyPr/>
          <a:lstStyle/>
          <a:p>
            <a:endParaRPr lang="en-US"/>
          </a:p>
        </p:txBody>
      </p:sp>
      <p:sp>
        <p:nvSpPr>
          <p:cNvPr id="18" name="Text 15"/>
          <p:cNvSpPr/>
          <p:nvPr/>
        </p:nvSpPr>
        <p:spPr>
          <a:xfrm>
            <a:off x="7461504" y="2468880"/>
            <a:ext cx="1874520" cy="777240"/>
          </a:xfrm>
          <a:prstGeom prst="rect">
            <a:avLst/>
          </a:prstGeom>
          <a:noFill/>
          <a:ln/>
        </p:spPr>
        <p:txBody>
          <a:bodyPr wrap="square" lIns="0" tIns="0" rIns="0" bIns="0" rtlCol="0" anchor="ctr"/>
          <a:lstStyle/>
          <a:p>
            <a:pPr marL="0" indent="0" algn="ctr">
              <a:buNone/>
            </a:pPr>
            <a:r>
              <a:rPr lang="en-US" sz="1400" b="1" kern="0" spc="100" dirty="0">
                <a:solidFill>
                  <a:srgbClr val="C97A0A"/>
                </a:solidFill>
                <a:latin typeface="Calibri" pitchFamily="34" charset="0"/>
                <a:ea typeface="Calibri" pitchFamily="34" charset="-122"/>
                <a:cs typeface="Calibri" pitchFamily="34" charset="-120"/>
              </a:rPr>
              <a:t>EVALUATING</a:t>
            </a:r>
            <a:endParaRPr lang="en-US" sz="1400" dirty="0"/>
          </a:p>
        </p:txBody>
      </p:sp>
      <p:sp>
        <p:nvSpPr>
          <p:cNvPr id="19" name="Shape 16"/>
          <p:cNvSpPr/>
          <p:nvPr/>
        </p:nvSpPr>
        <p:spPr>
          <a:xfrm>
            <a:off x="9381744" y="2852928"/>
            <a:ext cx="338328" cy="0"/>
          </a:xfrm>
          <a:prstGeom prst="line">
            <a:avLst/>
          </a:prstGeom>
          <a:noFill/>
          <a:ln w="28575">
            <a:solidFill>
              <a:srgbClr val="6A7280"/>
            </a:solidFill>
            <a:prstDash val="solid"/>
            <a:tailEnd type="triangle"/>
          </a:ln>
        </p:spPr>
        <p:txBody>
          <a:bodyPr/>
          <a:lstStyle/>
          <a:p>
            <a:endParaRPr lang="en-US"/>
          </a:p>
        </p:txBody>
      </p:sp>
      <p:sp>
        <p:nvSpPr>
          <p:cNvPr id="20" name="Text 17"/>
          <p:cNvSpPr/>
          <p:nvPr/>
        </p:nvSpPr>
        <p:spPr>
          <a:xfrm>
            <a:off x="9107424" y="2011680"/>
            <a:ext cx="886968" cy="365760"/>
          </a:xfrm>
          <a:prstGeom prst="rect">
            <a:avLst/>
          </a:prstGeom>
          <a:noFill/>
          <a:ln/>
        </p:spPr>
        <p:txBody>
          <a:bodyPr wrap="square" lIns="0" tIns="0" rIns="0" bIns="0" rtlCol="0" anchor="ctr"/>
          <a:lstStyle/>
          <a:p>
            <a:pPr marL="0" indent="0" algn="ctr">
              <a:buNone/>
            </a:pPr>
            <a:r>
              <a:rPr lang="en-US" sz="1050" dirty="0">
                <a:solidFill>
                  <a:srgbClr val="6A7280"/>
                </a:solidFill>
                <a:latin typeface="Calibri" pitchFamily="34" charset="0"/>
                <a:ea typeface="Calibri" pitchFamily="34" charset="-122"/>
                <a:cs typeface="Calibri" pitchFamily="34" charset="-120"/>
              </a:rPr>
              <a:t>stop</a:t>
            </a:r>
            <a:endParaRPr lang="en-US" sz="1050" dirty="0"/>
          </a:p>
        </p:txBody>
      </p:sp>
      <p:sp>
        <p:nvSpPr>
          <p:cNvPr id="21" name="Shape 18"/>
          <p:cNvSpPr/>
          <p:nvPr/>
        </p:nvSpPr>
        <p:spPr>
          <a:xfrm>
            <a:off x="9765792" y="2468880"/>
            <a:ext cx="1874520" cy="777240"/>
          </a:xfrm>
          <a:prstGeom prst="roundRect">
            <a:avLst>
              <a:gd name="adj" fmla="val 14118"/>
            </a:avLst>
          </a:prstGeom>
          <a:solidFill>
            <a:srgbClr val="E5F5EF"/>
          </a:solidFill>
          <a:ln w="19050">
            <a:solidFill>
              <a:srgbClr val="0E9F6E"/>
            </a:solidFill>
            <a:prstDash val="solid"/>
          </a:ln>
        </p:spPr>
        <p:txBody>
          <a:bodyPr/>
          <a:lstStyle/>
          <a:p>
            <a:endParaRPr lang="en-US"/>
          </a:p>
        </p:txBody>
      </p:sp>
      <p:sp>
        <p:nvSpPr>
          <p:cNvPr id="22" name="Text 19"/>
          <p:cNvSpPr/>
          <p:nvPr/>
        </p:nvSpPr>
        <p:spPr>
          <a:xfrm>
            <a:off x="9765792" y="2468880"/>
            <a:ext cx="1874520" cy="777240"/>
          </a:xfrm>
          <a:prstGeom prst="rect">
            <a:avLst/>
          </a:prstGeom>
          <a:noFill/>
          <a:ln/>
        </p:spPr>
        <p:txBody>
          <a:bodyPr wrap="square" lIns="0" tIns="0" rIns="0" bIns="0" rtlCol="0" anchor="ctr"/>
          <a:lstStyle/>
          <a:p>
            <a:pPr marL="0" indent="0" algn="ctr">
              <a:buNone/>
            </a:pPr>
            <a:r>
              <a:rPr lang="en-US" sz="1400" b="1" kern="0" spc="100" dirty="0">
                <a:solidFill>
                  <a:srgbClr val="0E9F6E"/>
                </a:solidFill>
                <a:latin typeface="Calibri" pitchFamily="34" charset="0"/>
                <a:ea typeface="Calibri" pitchFamily="34" charset="-122"/>
                <a:cs typeface="Calibri" pitchFamily="34" charset="-120"/>
              </a:rPr>
              <a:t>RECOVERED</a:t>
            </a:r>
            <a:endParaRPr lang="en-US" sz="1400" dirty="0"/>
          </a:p>
        </p:txBody>
      </p:sp>
      <p:sp>
        <p:nvSpPr>
          <p:cNvPr id="23" name="Shape 20"/>
          <p:cNvSpPr/>
          <p:nvPr/>
        </p:nvSpPr>
        <p:spPr>
          <a:xfrm>
            <a:off x="6094476" y="3291840"/>
            <a:ext cx="2304288" cy="0"/>
          </a:xfrm>
          <a:prstGeom prst="line">
            <a:avLst/>
          </a:prstGeom>
          <a:noFill/>
          <a:ln w="25400">
            <a:solidFill>
              <a:srgbClr val="C94A4A"/>
            </a:solidFill>
            <a:prstDash val="dash"/>
          </a:ln>
        </p:spPr>
        <p:txBody>
          <a:bodyPr/>
          <a:lstStyle/>
          <a:p>
            <a:endParaRPr lang="en-US"/>
          </a:p>
        </p:txBody>
      </p:sp>
      <p:sp>
        <p:nvSpPr>
          <p:cNvPr id="24" name="Shape 21"/>
          <p:cNvSpPr/>
          <p:nvPr/>
        </p:nvSpPr>
        <p:spPr>
          <a:xfrm>
            <a:off x="6095390" y="3703320"/>
            <a:ext cx="0" cy="0"/>
          </a:xfrm>
          <a:prstGeom prst="line">
            <a:avLst/>
          </a:prstGeom>
          <a:noFill/>
          <a:ln w="28575">
            <a:solidFill>
              <a:srgbClr val="C94A4A"/>
            </a:solidFill>
            <a:prstDash val="solid"/>
            <a:tailEnd type="triangle"/>
          </a:ln>
        </p:spPr>
        <p:txBody>
          <a:bodyPr/>
          <a:lstStyle/>
          <a:p>
            <a:endParaRPr lang="en-US"/>
          </a:p>
        </p:txBody>
      </p:sp>
      <p:sp>
        <p:nvSpPr>
          <p:cNvPr id="25" name="Shape 22"/>
          <p:cNvSpPr/>
          <p:nvPr/>
        </p:nvSpPr>
        <p:spPr>
          <a:xfrm>
            <a:off x="8398764" y="3291840"/>
            <a:ext cx="0" cy="411480"/>
          </a:xfrm>
          <a:prstGeom prst="line">
            <a:avLst/>
          </a:prstGeom>
          <a:noFill/>
          <a:ln w="25400">
            <a:solidFill>
              <a:srgbClr val="C94A4A"/>
            </a:solidFill>
            <a:prstDash val="dash"/>
          </a:ln>
        </p:spPr>
        <p:txBody>
          <a:bodyPr/>
          <a:lstStyle/>
          <a:p>
            <a:endParaRPr lang="en-US"/>
          </a:p>
        </p:txBody>
      </p:sp>
      <p:sp>
        <p:nvSpPr>
          <p:cNvPr id="26" name="Shape 23"/>
          <p:cNvSpPr/>
          <p:nvPr/>
        </p:nvSpPr>
        <p:spPr>
          <a:xfrm>
            <a:off x="6094476" y="3703320"/>
            <a:ext cx="2304288" cy="0"/>
          </a:xfrm>
          <a:prstGeom prst="line">
            <a:avLst/>
          </a:prstGeom>
          <a:noFill/>
          <a:ln w="25400">
            <a:solidFill>
              <a:srgbClr val="C94A4A"/>
            </a:solidFill>
            <a:prstDash val="dash"/>
          </a:ln>
        </p:spPr>
        <p:txBody>
          <a:bodyPr/>
          <a:lstStyle/>
          <a:p>
            <a:endParaRPr lang="en-US"/>
          </a:p>
        </p:txBody>
      </p:sp>
      <p:sp>
        <p:nvSpPr>
          <p:cNvPr id="27" name="Text 24"/>
          <p:cNvSpPr/>
          <p:nvPr/>
        </p:nvSpPr>
        <p:spPr>
          <a:xfrm>
            <a:off x="6094476" y="3749040"/>
            <a:ext cx="2304288" cy="320040"/>
          </a:xfrm>
          <a:prstGeom prst="rect">
            <a:avLst/>
          </a:prstGeom>
          <a:noFill/>
          <a:ln/>
        </p:spPr>
        <p:txBody>
          <a:bodyPr wrap="square" lIns="0" tIns="0" rIns="0" bIns="0" rtlCol="0" anchor="ctr"/>
          <a:lstStyle/>
          <a:p>
            <a:pPr marL="0" indent="0" algn="ctr">
              <a:buNone/>
            </a:pPr>
            <a:r>
              <a:rPr lang="en-US" sz="1100" b="1" dirty="0">
                <a:solidFill>
                  <a:srgbClr val="C94A4A"/>
                </a:solidFill>
                <a:latin typeface="Calibri" pitchFamily="34" charset="0"/>
                <a:ea typeface="Calibri" pitchFamily="34" charset="-122"/>
                <a:cs typeface="Calibri" pitchFamily="34" charset="-120"/>
              </a:rPr>
              <a:t>continue — launch another burst</a:t>
            </a:r>
            <a:endParaRPr lang="en-US" sz="1100" dirty="0"/>
          </a:p>
        </p:txBody>
      </p:sp>
      <p:sp>
        <p:nvSpPr>
          <p:cNvPr id="28" name="Shape 25"/>
          <p:cNvSpPr/>
          <p:nvPr/>
        </p:nvSpPr>
        <p:spPr>
          <a:xfrm>
            <a:off x="1485900" y="1600200"/>
            <a:ext cx="9217152" cy="0"/>
          </a:xfrm>
          <a:prstGeom prst="line">
            <a:avLst/>
          </a:prstGeom>
          <a:noFill/>
          <a:ln w="25400">
            <a:solidFill>
              <a:srgbClr val="0E9F6E"/>
            </a:solidFill>
            <a:prstDash val="dash"/>
          </a:ln>
        </p:spPr>
        <p:txBody>
          <a:bodyPr/>
          <a:lstStyle/>
          <a:p>
            <a:endParaRPr lang="en-US"/>
          </a:p>
        </p:txBody>
      </p:sp>
      <p:sp>
        <p:nvSpPr>
          <p:cNvPr id="29" name="Shape 26"/>
          <p:cNvSpPr/>
          <p:nvPr/>
        </p:nvSpPr>
        <p:spPr>
          <a:xfrm>
            <a:off x="10703052" y="1600200"/>
            <a:ext cx="0" cy="457200"/>
          </a:xfrm>
          <a:prstGeom prst="line">
            <a:avLst/>
          </a:prstGeom>
          <a:noFill/>
          <a:ln w="25400">
            <a:solidFill>
              <a:srgbClr val="0E9F6E"/>
            </a:solidFill>
            <a:prstDash val="dash"/>
          </a:ln>
        </p:spPr>
        <p:txBody>
          <a:bodyPr/>
          <a:lstStyle/>
          <a:p>
            <a:endParaRPr lang="en-US"/>
          </a:p>
        </p:txBody>
      </p:sp>
      <p:sp>
        <p:nvSpPr>
          <p:cNvPr id="30" name="Shape 27"/>
          <p:cNvSpPr/>
          <p:nvPr/>
        </p:nvSpPr>
        <p:spPr>
          <a:xfrm>
            <a:off x="1485900" y="2011680"/>
            <a:ext cx="0" cy="402336"/>
          </a:xfrm>
          <a:prstGeom prst="line">
            <a:avLst/>
          </a:prstGeom>
          <a:noFill/>
          <a:ln w="28575">
            <a:solidFill>
              <a:srgbClr val="0E9F6E"/>
            </a:solidFill>
            <a:prstDash val="solid"/>
            <a:tailEnd type="triangle"/>
          </a:ln>
        </p:spPr>
        <p:txBody>
          <a:bodyPr/>
          <a:lstStyle/>
          <a:p>
            <a:endParaRPr lang="en-US"/>
          </a:p>
        </p:txBody>
      </p:sp>
      <p:sp>
        <p:nvSpPr>
          <p:cNvPr id="31" name="Shape 28"/>
          <p:cNvSpPr/>
          <p:nvPr/>
        </p:nvSpPr>
        <p:spPr>
          <a:xfrm>
            <a:off x="1485900" y="1600200"/>
            <a:ext cx="0" cy="411480"/>
          </a:xfrm>
          <a:prstGeom prst="line">
            <a:avLst/>
          </a:prstGeom>
          <a:noFill/>
          <a:ln w="25400">
            <a:solidFill>
              <a:srgbClr val="0E9F6E"/>
            </a:solidFill>
            <a:prstDash val="dash"/>
          </a:ln>
        </p:spPr>
        <p:txBody>
          <a:bodyPr/>
          <a:lstStyle/>
          <a:p>
            <a:endParaRPr lang="en-US"/>
          </a:p>
        </p:txBody>
      </p:sp>
      <p:sp>
        <p:nvSpPr>
          <p:cNvPr id="32" name="Text 29"/>
          <p:cNvSpPr/>
          <p:nvPr/>
        </p:nvSpPr>
        <p:spPr>
          <a:xfrm>
            <a:off x="2857500" y="1261872"/>
            <a:ext cx="6473952" cy="320040"/>
          </a:xfrm>
          <a:prstGeom prst="rect">
            <a:avLst/>
          </a:prstGeom>
          <a:noFill/>
          <a:ln/>
        </p:spPr>
        <p:txBody>
          <a:bodyPr wrap="square" lIns="0" tIns="0" rIns="0" bIns="0" rtlCol="0" anchor="ctr"/>
          <a:lstStyle/>
          <a:p>
            <a:pPr marL="0" indent="0" algn="ctr">
              <a:buNone/>
            </a:pPr>
            <a:r>
              <a:rPr lang="en-US" sz="1100" b="1" dirty="0">
                <a:solidFill>
                  <a:srgbClr val="0B7A55"/>
                </a:solidFill>
                <a:latin typeface="Calibri" pitchFamily="34" charset="0"/>
                <a:ea typeface="Calibri" pitchFamily="34" charset="-122"/>
                <a:cs typeface="Calibri" pitchFamily="34" charset="-120"/>
              </a:rPr>
              <a:t>signals + diagnosis stable ≥ 2 windows — reset budget</a:t>
            </a:r>
            <a:endParaRPr lang="en-US" sz="1100" dirty="0"/>
          </a:p>
        </p:txBody>
      </p:sp>
      <p:sp>
        <p:nvSpPr>
          <p:cNvPr id="33" name="Text 30"/>
          <p:cNvSpPr/>
          <p:nvPr/>
        </p:nvSpPr>
        <p:spPr>
          <a:xfrm>
            <a:off x="548640" y="4434840"/>
            <a:ext cx="11091672" cy="1188720"/>
          </a:xfrm>
          <a:prstGeom prst="rect">
            <a:avLst/>
          </a:prstGeom>
          <a:noFill/>
          <a:ln/>
        </p:spPr>
        <p:txBody>
          <a:bodyPr wrap="square" lIns="0" tIns="0" rIns="0" bIns="0" rtlCol="0" anchor="t"/>
          <a:lstStyle/>
          <a:p>
            <a:pPr marL="152400" indent="-152400">
              <a:lnSpc>
                <a:spcPct val="108000"/>
              </a:lnSpc>
              <a:spcAft>
                <a:spcPts val="1000"/>
              </a:spcAft>
              <a:buSzPct val="100000"/>
              <a:buChar char="•"/>
            </a:pPr>
            <a:r>
              <a:rPr lang="en-US" sz="1450" dirty="0">
                <a:solidFill>
                  <a:srgbClr val="20242C"/>
                </a:solidFill>
                <a:latin typeface="Calibri" pitchFamily="34" charset="0"/>
                <a:ea typeface="Calibri" pitchFamily="34" charset="-122"/>
                <a:cs typeface="Calibri" pitchFamily="34" charset="-120"/>
              </a:rPr>
              <a:t>T2 fires only when a window is suspicious and the current diagnosis is absent, ambiguous, or unstable.</a:t>
            </a:r>
            <a:endParaRPr lang="en-US" sz="1450" dirty="0"/>
          </a:p>
          <a:p>
            <a:pPr marL="152400" indent="-152400">
              <a:lnSpc>
                <a:spcPct val="108000"/>
              </a:lnSpc>
              <a:spcAft>
                <a:spcPts val="1000"/>
              </a:spcAft>
              <a:buSzPct val="100000"/>
              <a:buChar char="•"/>
            </a:pPr>
            <a:r>
              <a:rPr lang="en-US" sz="1450" dirty="0">
                <a:solidFill>
                  <a:srgbClr val="20242C"/>
                </a:solidFill>
                <a:latin typeface="Calibri" pitchFamily="34" charset="0"/>
                <a:ea typeface="Calibri" pitchFamily="34" charset="-122"/>
                <a:cs typeface="Calibri" pitchFamily="34" charset="-120"/>
              </a:rPr>
              <a:t>After each burst: classify the bottleneck, then ask whether another burst is likely to change the answer. Budget: at most 6 bursts per episode.</a:t>
            </a:r>
            <a:endParaRPr lang="en-US" sz="1450" dirty="0"/>
          </a:p>
        </p:txBody>
      </p:sp>
      <p:sp>
        <p:nvSpPr>
          <p:cNvPr id="34" name="Text 31"/>
          <p:cNvSpPr/>
          <p:nvPr/>
        </p:nvSpPr>
        <p:spPr>
          <a:xfrm>
            <a:off x="548640" y="6473952"/>
            <a:ext cx="6858000" cy="274320"/>
          </a:xfrm>
          <a:prstGeom prst="rect">
            <a:avLst/>
          </a:prstGeom>
          <a:noFill/>
          <a:ln/>
        </p:spPr>
        <p:txBody>
          <a:bodyPr wrap="square" lIns="0" tIns="0" rIns="0" bIns="0" rtlCol="0" anchor="ctr"/>
          <a:lstStyle/>
          <a:p>
            <a:pPr marL="0" indent="0">
              <a:buNone/>
            </a:pPr>
            <a:r>
              <a:rPr lang="en-US" sz="900" dirty="0">
                <a:solidFill>
                  <a:srgbClr val="6A7280"/>
                </a:solidFill>
                <a:latin typeface="Calibri" pitchFamily="34" charset="0"/>
                <a:ea typeface="Calibri" pitchFamily="34" charset="-122"/>
                <a:cs typeface="Calibri" pitchFamily="34" charset="-120"/>
              </a:rPr>
              <a:t>Stop When Stable — Adaptive Trace Collection for Modern Software Systems</a:t>
            </a:r>
            <a:endParaRPr lang="en-US" sz="900" dirty="0"/>
          </a:p>
        </p:txBody>
      </p:sp>
      <p:sp>
        <p:nvSpPr>
          <p:cNvPr id="35" name="Text 32"/>
          <p:cNvSpPr/>
          <p:nvPr/>
        </p:nvSpPr>
        <p:spPr>
          <a:xfrm>
            <a:off x="11091672" y="6473952"/>
            <a:ext cx="548640" cy="274320"/>
          </a:xfrm>
          <a:prstGeom prst="rect">
            <a:avLst/>
          </a:prstGeom>
          <a:noFill/>
          <a:ln/>
        </p:spPr>
        <p:txBody>
          <a:bodyPr wrap="square" lIns="0" tIns="0" rIns="0" bIns="0" rtlCol="0" anchor="ctr"/>
          <a:lstStyle/>
          <a:p>
            <a:pPr marL="0" indent="0" algn="r">
              <a:buNone/>
            </a:pPr>
            <a:r>
              <a:rPr lang="en-US" sz="900" dirty="0">
                <a:solidFill>
                  <a:srgbClr val="6A7280"/>
                </a:solidFill>
                <a:latin typeface="Calibri" pitchFamily="34" charset="0"/>
                <a:ea typeface="Calibri" pitchFamily="34" charset="-122"/>
                <a:cs typeface="Calibri" pitchFamily="34" charset="-120"/>
              </a:rPr>
              <a:t>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3" name="Text 0"/>
          <p:cNvSpPr/>
          <p:nvPr/>
        </p:nvSpPr>
        <p:spPr>
          <a:xfrm>
            <a:off x="548640" y="384048"/>
            <a:ext cx="11091672" cy="274320"/>
          </a:xfrm>
          <a:prstGeom prst="rect">
            <a:avLst/>
          </a:prstGeom>
          <a:noFill/>
          <a:ln/>
        </p:spPr>
        <p:txBody>
          <a:bodyPr wrap="square" lIns="0" tIns="0" rIns="0" bIns="0" rtlCol="0" anchor="ctr"/>
          <a:lstStyle/>
          <a:p>
            <a:pPr marL="0" indent="0">
              <a:buNone/>
            </a:pPr>
            <a:r>
              <a:rPr lang="en-US" sz="1200" b="1" kern="0" spc="200" dirty="0">
                <a:solidFill>
                  <a:srgbClr val="0E9F6E"/>
                </a:solidFill>
                <a:latin typeface="Calibri" pitchFamily="34" charset="0"/>
                <a:ea typeface="Calibri" pitchFamily="34" charset="-122"/>
                <a:cs typeface="Calibri" pitchFamily="34" charset="-120"/>
              </a:rPr>
              <a:t>EVALUATION</a:t>
            </a:r>
            <a:endParaRPr lang="en-US" sz="1200" dirty="0"/>
          </a:p>
        </p:txBody>
      </p:sp>
      <p:sp>
        <p:nvSpPr>
          <p:cNvPr id="4" name="Text 1"/>
          <p:cNvSpPr/>
          <p:nvPr/>
        </p:nvSpPr>
        <p:spPr>
          <a:xfrm>
            <a:off x="548640" y="658368"/>
            <a:ext cx="11091672" cy="640080"/>
          </a:xfrm>
          <a:prstGeom prst="rect">
            <a:avLst/>
          </a:prstGeom>
          <a:noFill/>
          <a:ln/>
        </p:spPr>
        <p:txBody>
          <a:bodyPr wrap="square" lIns="0" tIns="0" rIns="0" bIns="0" rtlCol="0" anchor="ctr"/>
          <a:lstStyle/>
          <a:p>
            <a:pPr marL="0" indent="0">
              <a:buNone/>
            </a:pPr>
            <a:r>
              <a:rPr lang="en-US" sz="3200" b="1" dirty="0">
                <a:solidFill>
                  <a:srgbClr val="20242C"/>
                </a:solidFill>
                <a:latin typeface="Cambria" pitchFamily="34" charset="0"/>
                <a:ea typeface="Cambria" pitchFamily="34" charset="-122"/>
                <a:cs typeface="Cambria" pitchFamily="34" charset="-120"/>
              </a:rPr>
              <a:t>Five Research Questions</a:t>
            </a:r>
            <a:endParaRPr lang="en-US" sz="3200" dirty="0"/>
          </a:p>
        </p:txBody>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548640" y="1645920"/>
          <a:ext cx="11091672" cy="2852928"/>
        </p:xfrm>
        <a:graphic>
          <a:graphicData uri="http://schemas.openxmlformats.org/drawingml/2006/table">
            <a:tbl>
              <a:tblPr/>
              <a:tblGrid>
                <a:gridCol w="914400">
                  <a:extLst>
                    <a:ext uri="{9D8B030D-6E8A-4147-A177-3AD203B41FA5}">
                      <a16:colId xmlns:a16="http://schemas.microsoft.com/office/drawing/2014/main" val="20000"/>
                    </a:ext>
                  </a:extLst>
                </a:gridCol>
                <a:gridCol w="6062472">
                  <a:extLst>
                    <a:ext uri="{9D8B030D-6E8A-4147-A177-3AD203B41FA5}">
                      <a16:colId xmlns:a16="http://schemas.microsoft.com/office/drawing/2014/main" val="20001"/>
                    </a:ext>
                  </a:extLst>
                </a:gridCol>
                <a:gridCol w="4114800">
                  <a:extLst>
                    <a:ext uri="{9D8B030D-6E8A-4147-A177-3AD203B41FA5}">
                      <a16:colId xmlns:a16="http://schemas.microsoft.com/office/drawing/2014/main" val="20002"/>
                    </a:ext>
                  </a:extLst>
                </a:gridCol>
              </a:tblGrid>
              <a:tr h="475488">
                <a:tc>
                  <a:txBody>
                    <a:bodyPr/>
                    <a:lstStyle/>
                    <a:p>
                      <a:pPr marL="0" indent="0">
                        <a:buNone/>
                      </a:pPr>
                      <a:r>
                        <a:rPr lang="en-US" sz="1350" b="1" dirty="0">
                          <a:solidFill>
                            <a:srgbClr val="FFFFFF"/>
                          </a:solidFill>
                          <a:latin typeface="Calibri" pitchFamily="34" charset="0"/>
                          <a:ea typeface="Calibri" pitchFamily="34" charset="-122"/>
                          <a:cs typeface="Calibri" pitchFamily="34" charset="-120"/>
                        </a:rPr>
                        <a:t>RQ</a:t>
                      </a:r>
                      <a:endParaRPr lang="en-US" sz="1350" dirty="0">
                        <a:latin typeface="Calibri" charset="0"/>
                        <a:ea typeface="Calibri" charset="0"/>
                        <a:cs typeface="Calibri" charset="0"/>
                      </a:endParaRPr>
                    </a:p>
                  </a:txBody>
                  <a:tcPr marL="76200" marR="76200" marT="76200" marB="762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171B22"/>
                    </a:solidFill>
                  </a:tcPr>
                </a:tc>
                <a:tc>
                  <a:txBody>
                    <a:bodyPr/>
                    <a:lstStyle/>
                    <a:p>
                      <a:pPr marL="0" indent="0">
                        <a:buNone/>
                      </a:pPr>
                      <a:r>
                        <a:rPr lang="en-US" sz="1350" b="1" dirty="0">
                          <a:solidFill>
                            <a:srgbClr val="FFFFFF"/>
                          </a:solidFill>
                          <a:latin typeface="Calibri" pitchFamily="34" charset="0"/>
                          <a:ea typeface="Calibri" pitchFamily="34" charset="-122"/>
                          <a:cs typeface="Calibri" pitchFamily="34" charset="-120"/>
                        </a:rPr>
                        <a:t>Question</a:t>
                      </a:r>
                      <a:endParaRPr lang="en-US" sz="1350" dirty="0">
                        <a:latin typeface="Calibri" charset="0"/>
                        <a:ea typeface="Calibri" charset="0"/>
                        <a:cs typeface="Calibri" charset="0"/>
                      </a:endParaRPr>
                    </a:p>
                  </a:txBody>
                  <a:tcPr marL="76200" marR="76200" marT="76200" marB="762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171B22"/>
                    </a:solidFill>
                  </a:tcPr>
                </a:tc>
                <a:tc>
                  <a:txBody>
                    <a:bodyPr/>
                    <a:lstStyle/>
                    <a:p>
                      <a:pPr marL="0" indent="0">
                        <a:buNone/>
                      </a:pPr>
                      <a:r>
                        <a:rPr lang="en-US" sz="1350" b="1" dirty="0">
                          <a:solidFill>
                            <a:srgbClr val="FFFFFF"/>
                          </a:solidFill>
                          <a:latin typeface="Calibri" pitchFamily="34" charset="0"/>
                          <a:ea typeface="Calibri" pitchFamily="34" charset="-122"/>
                          <a:cs typeface="Calibri" pitchFamily="34" charset="-120"/>
                        </a:rPr>
                        <a:t>Main metric</a:t>
                      </a:r>
                      <a:endParaRPr lang="en-US" sz="1350" dirty="0">
                        <a:latin typeface="Calibri" charset="0"/>
                        <a:ea typeface="Calibri" charset="0"/>
                        <a:cs typeface="Calibri" charset="0"/>
                      </a:endParaRPr>
                    </a:p>
                  </a:txBody>
                  <a:tcPr marL="76200" marR="76200" marT="76200" marB="762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171B22"/>
                    </a:solidFill>
                  </a:tcPr>
                </a:tc>
                <a:extLst>
                  <a:ext uri="{0D108BD9-81ED-4DB2-BD59-A6C34878D82A}">
                    <a16:rowId xmlns:a16="http://schemas.microsoft.com/office/drawing/2014/main" val="10000"/>
                  </a:ext>
                </a:extLst>
              </a:tr>
              <a:tr h="475488">
                <a:tc>
                  <a:txBody>
                    <a:bodyPr/>
                    <a:lstStyle/>
                    <a:p>
                      <a:pPr marL="0" indent="0">
                        <a:buNone/>
                      </a:pPr>
                      <a:r>
                        <a:rPr lang="en-US" sz="1350" dirty="0">
                          <a:solidFill>
                            <a:srgbClr val="20242C"/>
                          </a:solidFill>
                          <a:latin typeface="Calibri" pitchFamily="34" charset="0"/>
                          <a:ea typeface="Calibri" pitchFamily="34" charset="-122"/>
                          <a:cs typeface="Calibri" pitchFamily="34" charset="-120"/>
                        </a:rPr>
                        <a:t>RQ1</a:t>
                      </a:r>
                      <a:endParaRPr lang="en-US" sz="1350" dirty="0">
                        <a:latin typeface="Calibri" charset="0"/>
                        <a:ea typeface="Calibri" charset="0"/>
                        <a:cs typeface="Calibri" charset="0"/>
                      </a:endParaRPr>
                    </a:p>
                  </a:txBody>
                  <a:tcPr marL="76200" marR="76200" marT="76200" marB="762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FFFFFF"/>
                    </a:solidFill>
                  </a:tcPr>
                </a:tc>
                <a:tc>
                  <a:txBody>
                    <a:bodyPr/>
                    <a:lstStyle/>
                    <a:p>
                      <a:pPr marL="0" indent="0">
                        <a:buNone/>
                      </a:pPr>
                      <a:r>
                        <a:rPr lang="en-US" sz="1350" dirty="0">
                          <a:solidFill>
                            <a:srgbClr val="20242C"/>
                          </a:solidFill>
                          <a:latin typeface="Calibri" pitchFamily="34" charset="0"/>
                          <a:ea typeface="Calibri" pitchFamily="34" charset="-122"/>
                          <a:cs typeface="Calibri" pitchFamily="34" charset="-120"/>
                        </a:rPr>
                        <a:t>Can the controller stop after enough evidence?</a:t>
                      </a:r>
                      <a:endParaRPr lang="en-US" sz="1350" dirty="0">
                        <a:latin typeface="Calibri" charset="0"/>
                        <a:ea typeface="Calibri" charset="0"/>
                        <a:cs typeface="Calibri" charset="0"/>
                      </a:endParaRPr>
                    </a:p>
                  </a:txBody>
                  <a:tcPr marL="76200" marR="76200" marT="76200" marB="762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FFFFFF"/>
                    </a:solidFill>
                  </a:tcPr>
                </a:tc>
                <a:tc>
                  <a:txBody>
                    <a:bodyPr/>
                    <a:lstStyle/>
                    <a:p>
                      <a:pPr marL="0" indent="0">
                        <a:buNone/>
                      </a:pPr>
                      <a:r>
                        <a:rPr lang="en-US" sz="1350" dirty="0">
                          <a:solidFill>
                            <a:srgbClr val="20242C"/>
                          </a:solidFill>
                          <a:latin typeface="Calibri" pitchFamily="34" charset="0"/>
                          <a:ea typeface="Calibri" pitchFamily="34" charset="-122"/>
                          <a:cs typeface="Calibri" pitchFamily="34" charset="-120"/>
                        </a:rPr>
                        <a:t>trace time saved + match rate</a:t>
                      </a:r>
                      <a:endParaRPr lang="en-US" sz="1350" dirty="0">
                        <a:latin typeface="Calibri" charset="0"/>
                        <a:ea typeface="Calibri" charset="0"/>
                        <a:cs typeface="Calibri" charset="0"/>
                      </a:endParaRPr>
                    </a:p>
                  </a:txBody>
                  <a:tcPr marL="76200" marR="76200" marT="76200" marB="762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75488">
                <a:tc>
                  <a:txBody>
                    <a:bodyPr/>
                    <a:lstStyle/>
                    <a:p>
                      <a:pPr marL="0" indent="0">
                        <a:buNone/>
                      </a:pPr>
                      <a:r>
                        <a:rPr lang="en-US" sz="1350" dirty="0">
                          <a:solidFill>
                            <a:srgbClr val="20242C"/>
                          </a:solidFill>
                          <a:latin typeface="Calibri" pitchFamily="34" charset="0"/>
                          <a:ea typeface="Calibri" pitchFamily="34" charset="-122"/>
                          <a:cs typeface="Calibri" pitchFamily="34" charset="-120"/>
                        </a:rPr>
                        <a:t>RQ2</a:t>
                      </a:r>
                      <a:endParaRPr lang="en-US" sz="1350" dirty="0">
                        <a:latin typeface="Calibri" charset="0"/>
                        <a:ea typeface="Calibri" charset="0"/>
                        <a:cs typeface="Calibri" charset="0"/>
                      </a:endParaRPr>
                    </a:p>
                  </a:txBody>
                  <a:tcPr marL="76200" marR="76200" marT="76200" marB="762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FFFFFF"/>
                    </a:solidFill>
                  </a:tcPr>
                </a:tc>
                <a:tc>
                  <a:txBody>
                    <a:bodyPr/>
                    <a:lstStyle/>
                    <a:p>
                      <a:pPr marL="0" indent="0">
                        <a:buNone/>
                      </a:pPr>
                      <a:r>
                        <a:rPr lang="en-US" sz="1350" dirty="0">
                          <a:solidFill>
                            <a:srgbClr val="20242C"/>
                          </a:solidFill>
                          <a:latin typeface="Calibri" pitchFamily="34" charset="0"/>
                          <a:ea typeface="Calibri" pitchFamily="34" charset="-122"/>
                          <a:cs typeface="Calibri" pitchFamily="34" charset="-120"/>
                        </a:rPr>
                        <a:t>How accurate is automatic vs. fixed-window tracing?</a:t>
                      </a:r>
                      <a:endParaRPr lang="en-US" sz="1350" dirty="0">
                        <a:latin typeface="Calibri" charset="0"/>
                        <a:ea typeface="Calibri" charset="0"/>
                        <a:cs typeface="Calibri" charset="0"/>
                      </a:endParaRPr>
                    </a:p>
                  </a:txBody>
                  <a:tcPr marL="76200" marR="76200" marT="76200" marB="762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FFFFFF"/>
                    </a:solidFill>
                  </a:tcPr>
                </a:tc>
                <a:tc>
                  <a:txBody>
                    <a:bodyPr/>
                    <a:lstStyle/>
                    <a:p>
                      <a:pPr marL="0" indent="0">
                        <a:buNone/>
                      </a:pPr>
                      <a:r>
                        <a:rPr lang="en-US" sz="1350" dirty="0">
                          <a:solidFill>
                            <a:srgbClr val="20242C"/>
                          </a:solidFill>
                          <a:latin typeface="Calibri" pitchFamily="34" charset="0"/>
                          <a:ea typeface="Calibri" pitchFamily="34" charset="-122"/>
                          <a:cs typeface="Calibri" pitchFamily="34" charset="-120"/>
                        </a:rPr>
                        <a:t>expected-label agreement</a:t>
                      </a:r>
                      <a:endParaRPr lang="en-US" sz="1350" dirty="0">
                        <a:latin typeface="Calibri" charset="0"/>
                        <a:ea typeface="Calibri" charset="0"/>
                        <a:cs typeface="Calibri" charset="0"/>
                      </a:endParaRPr>
                    </a:p>
                  </a:txBody>
                  <a:tcPr marL="76200" marR="76200" marT="76200" marB="762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475488">
                <a:tc>
                  <a:txBody>
                    <a:bodyPr/>
                    <a:lstStyle/>
                    <a:p>
                      <a:pPr marL="0" indent="0">
                        <a:buNone/>
                      </a:pPr>
                      <a:r>
                        <a:rPr lang="en-US" sz="1350" dirty="0">
                          <a:solidFill>
                            <a:srgbClr val="20242C"/>
                          </a:solidFill>
                          <a:latin typeface="Calibri" pitchFamily="34" charset="0"/>
                          <a:ea typeface="Calibri" pitchFamily="34" charset="-122"/>
                          <a:cs typeface="Calibri" pitchFamily="34" charset="-120"/>
                        </a:rPr>
                        <a:t>RQ3</a:t>
                      </a:r>
                      <a:endParaRPr lang="en-US" sz="1350" dirty="0">
                        <a:latin typeface="Calibri" charset="0"/>
                        <a:ea typeface="Calibri" charset="0"/>
                        <a:cs typeface="Calibri" charset="0"/>
                      </a:endParaRPr>
                    </a:p>
                  </a:txBody>
                  <a:tcPr marL="76200" marR="76200" marT="76200" marB="762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FFFFFF"/>
                    </a:solidFill>
                  </a:tcPr>
                </a:tc>
                <a:tc>
                  <a:txBody>
                    <a:bodyPr/>
                    <a:lstStyle/>
                    <a:p>
                      <a:pPr marL="0" indent="0">
                        <a:buNone/>
                      </a:pPr>
                      <a:r>
                        <a:rPr lang="en-US" sz="1350" dirty="0">
                          <a:solidFill>
                            <a:srgbClr val="20242C"/>
                          </a:solidFill>
                          <a:latin typeface="Calibri" pitchFamily="34" charset="0"/>
                          <a:ea typeface="Calibri" pitchFamily="34" charset="-122"/>
                          <a:cs typeface="Calibri" pitchFamily="34" charset="-120"/>
                        </a:rPr>
                        <a:t>What overhead / profiler-cost savings appear?</a:t>
                      </a:r>
                      <a:endParaRPr lang="en-US" sz="1350" dirty="0">
                        <a:latin typeface="Calibri" charset="0"/>
                        <a:ea typeface="Calibri" charset="0"/>
                        <a:cs typeface="Calibri" charset="0"/>
                      </a:endParaRPr>
                    </a:p>
                  </a:txBody>
                  <a:tcPr marL="76200" marR="76200" marT="76200" marB="762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FFFFFF"/>
                    </a:solidFill>
                  </a:tcPr>
                </a:tc>
                <a:tc>
                  <a:txBody>
                    <a:bodyPr/>
                    <a:lstStyle/>
                    <a:p>
                      <a:pPr marL="0" indent="0">
                        <a:buNone/>
                      </a:pPr>
                      <a:r>
                        <a:rPr lang="en-US" sz="1350" dirty="0">
                          <a:solidFill>
                            <a:srgbClr val="20242C"/>
                          </a:solidFill>
                          <a:latin typeface="Calibri" pitchFamily="34" charset="0"/>
                          <a:ea typeface="Calibri" pitchFamily="34" charset="-122"/>
                          <a:cs typeface="Calibri" pitchFamily="34" charset="-120"/>
                        </a:rPr>
                        <a:t>profiler duration, kernels, p95 latency</a:t>
                      </a:r>
                      <a:endParaRPr lang="en-US" sz="1350" dirty="0">
                        <a:latin typeface="Calibri" charset="0"/>
                        <a:ea typeface="Calibri" charset="0"/>
                        <a:cs typeface="Calibri" charset="0"/>
                      </a:endParaRPr>
                    </a:p>
                  </a:txBody>
                  <a:tcPr marL="76200" marR="76200" marT="76200" marB="762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75488">
                <a:tc>
                  <a:txBody>
                    <a:bodyPr/>
                    <a:lstStyle/>
                    <a:p>
                      <a:pPr marL="0" indent="0">
                        <a:buNone/>
                      </a:pPr>
                      <a:r>
                        <a:rPr lang="en-US" sz="1350" dirty="0">
                          <a:solidFill>
                            <a:srgbClr val="20242C"/>
                          </a:solidFill>
                          <a:latin typeface="Calibri" pitchFamily="34" charset="0"/>
                          <a:ea typeface="Calibri" pitchFamily="34" charset="-122"/>
                          <a:cs typeface="Calibri" pitchFamily="34" charset="-120"/>
                        </a:rPr>
                        <a:t>RQ4</a:t>
                      </a:r>
                      <a:endParaRPr lang="en-US" sz="1350" dirty="0">
                        <a:latin typeface="Calibri" charset="0"/>
                        <a:ea typeface="Calibri" charset="0"/>
                        <a:cs typeface="Calibri" charset="0"/>
                      </a:endParaRPr>
                    </a:p>
                  </a:txBody>
                  <a:tcPr marL="76200" marR="76200" marT="76200" marB="762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FFFFFF"/>
                    </a:solidFill>
                  </a:tcPr>
                </a:tc>
                <a:tc>
                  <a:txBody>
                    <a:bodyPr/>
                    <a:lstStyle/>
                    <a:p>
                      <a:pPr marL="0" indent="0">
                        <a:buNone/>
                      </a:pPr>
                      <a:r>
                        <a:rPr lang="en-US" sz="1350" dirty="0">
                          <a:solidFill>
                            <a:srgbClr val="20242C"/>
                          </a:solidFill>
                          <a:latin typeface="Calibri" pitchFamily="34" charset="0"/>
                          <a:ea typeface="Calibri" pitchFamily="34" charset="-122"/>
                          <a:cs typeface="Calibri" pitchFamily="34" charset="-120"/>
                        </a:rPr>
                        <a:t>Which stopping policies work best?</a:t>
                      </a:r>
                      <a:endParaRPr lang="en-US" sz="1350" dirty="0">
                        <a:latin typeface="Calibri" charset="0"/>
                        <a:ea typeface="Calibri" charset="0"/>
                        <a:cs typeface="Calibri" charset="0"/>
                      </a:endParaRPr>
                    </a:p>
                  </a:txBody>
                  <a:tcPr marL="76200" marR="76200" marT="76200" marB="762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FFFFFF"/>
                    </a:solidFill>
                  </a:tcPr>
                </a:tc>
                <a:tc>
                  <a:txBody>
                    <a:bodyPr/>
                    <a:lstStyle/>
                    <a:p>
                      <a:pPr marL="0" indent="0">
                        <a:buNone/>
                      </a:pPr>
                      <a:r>
                        <a:rPr lang="en-US" sz="1350" dirty="0">
                          <a:solidFill>
                            <a:srgbClr val="20242C"/>
                          </a:solidFill>
                          <a:latin typeface="Calibri" pitchFamily="34" charset="0"/>
                          <a:ea typeface="Calibri" pitchFamily="34" charset="-122"/>
                          <a:cs typeface="Calibri" pitchFamily="34" charset="-120"/>
                        </a:rPr>
                        <a:t>accuracy, premature stops, re-escalation</a:t>
                      </a:r>
                      <a:endParaRPr lang="en-US" sz="1350" dirty="0">
                        <a:latin typeface="Calibri" charset="0"/>
                        <a:ea typeface="Calibri" charset="0"/>
                        <a:cs typeface="Calibri" charset="0"/>
                      </a:endParaRPr>
                    </a:p>
                  </a:txBody>
                  <a:tcPr marL="76200" marR="76200" marT="76200" marB="762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475488">
                <a:tc>
                  <a:txBody>
                    <a:bodyPr/>
                    <a:lstStyle/>
                    <a:p>
                      <a:pPr marL="0" indent="0">
                        <a:buNone/>
                      </a:pPr>
                      <a:r>
                        <a:rPr lang="en-US" sz="1350" dirty="0">
                          <a:solidFill>
                            <a:srgbClr val="20242C"/>
                          </a:solidFill>
                          <a:latin typeface="Calibri" pitchFamily="34" charset="0"/>
                          <a:ea typeface="Calibri" pitchFamily="34" charset="-122"/>
                          <a:cs typeface="Calibri" pitchFamily="34" charset="-120"/>
                        </a:rPr>
                        <a:t>RQ5</a:t>
                      </a:r>
                      <a:endParaRPr lang="en-US" sz="1350" dirty="0">
                        <a:latin typeface="Calibri" charset="0"/>
                        <a:ea typeface="Calibri" charset="0"/>
                        <a:cs typeface="Calibri" charset="0"/>
                      </a:endParaRPr>
                    </a:p>
                  </a:txBody>
                  <a:tcPr marL="76200" marR="76200" marT="76200" marB="762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FFFFFF"/>
                    </a:solidFill>
                  </a:tcPr>
                </a:tc>
                <a:tc>
                  <a:txBody>
                    <a:bodyPr/>
                    <a:lstStyle/>
                    <a:p>
                      <a:pPr marL="0" indent="0">
                        <a:buNone/>
                      </a:pPr>
                      <a:r>
                        <a:rPr lang="en-US" sz="1350" dirty="0">
                          <a:solidFill>
                            <a:srgbClr val="20242C"/>
                          </a:solidFill>
                          <a:latin typeface="Calibri" pitchFamily="34" charset="0"/>
                          <a:ea typeface="Calibri" pitchFamily="34" charset="-122"/>
                          <a:cs typeface="Calibri" pitchFamily="34" charset="-120"/>
                        </a:rPr>
                        <a:t>Which signals are safest for stopping?</a:t>
                      </a:r>
                      <a:endParaRPr lang="en-US" sz="1350" dirty="0">
                        <a:latin typeface="Calibri" charset="0"/>
                        <a:ea typeface="Calibri" charset="0"/>
                        <a:cs typeface="Calibri" charset="0"/>
                      </a:endParaRPr>
                    </a:p>
                  </a:txBody>
                  <a:tcPr marL="76200" marR="76200" marT="76200" marB="762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FFFFFF"/>
                    </a:solidFill>
                  </a:tcPr>
                </a:tc>
                <a:tc>
                  <a:txBody>
                    <a:bodyPr/>
                    <a:lstStyle/>
                    <a:p>
                      <a:pPr marL="0" indent="0">
                        <a:buNone/>
                      </a:pPr>
                      <a:r>
                        <a:rPr lang="en-US" sz="1350" dirty="0">
                          <a:solidFill>
                            <a:srgbClr val="20242C"/>
                          </a:solidFill>
                          <a:latin typeface="Calibri" pitchFamily="34" charset="0"/>
                          <a:ea typeface="Calibri" pitchFamily="34" charset="-122"/>
                          <a:cs typeface="Calibri" pitchFamily="34" charset="-120"/>
                        </a:rPr>
                        <a:t>precision, F1, ambiguity safety</a:t>
                      </a:r>
                      <a:endParaRPr lang="en-US" sz="1350" dirty="0">
                        <a:latin typeface="Calibri" charset="0"/>
                        <a:ea typeface="Calibri" charset="0"/>
                        <a:cs typeface="Calibri" charset="0"/>
                      </a:endParaRPr>
                    </a:p>
                  </a:txBody>
                  <a:tcPr marL="76200" marR="76200" marT="76200" marB="76200" anchor="ctr">
                    <a:lnL w="12700" cap="flat" cmpd="sng" algn="ctr">
                      <a:solidFill>
                        <a:srgbClr val="E3E5E9"/>
                      </a:solidFill>
                      <a:prstDash val="solid"/>
                      <a:round/>
                      <a:headEnd type="none" w="med" len="med"/>
                      <a:tailEnd type="none" w="med" len="med"/>
                    </a:lnL>
                    <a:lnR w="12700" cap="flat" cmpd="sng" algn="ctr">
                      <a:solidFill>
                        <a:srgbClr val="E3E5E9"/>
                      </a:solidFill>
                      <a:prstDash val="solid"/>
                      <a:round/>
                      <a:headEnd type="none" w="med" len="med"/>
                      <a:tailEnd type="none" w="med" len="med"/>
                    </a:lnR>
                    <a:lnT w="12700" cap="flat" cmpd="sng" algn="ctr">
                      <a:solidFill>
                        <a:srgbClr val="E3E5E9"/>
                      </a:solidFill>
                      <a:prstDash val="solid"/>
                      <a:round/>
                      <a:headEnd type="none" w="med" len="med"/>
                      <a:tailEnd type="none" w="med" len="med"/>
                    </a:lnT>
                    <a:lnB w="12700" cap="flat" cmpd="sng" algn="ctr">
                      <a:solidFill>
                        <a:srgbClr val="E3E5E9"/>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sp>
        <p:nvSpPr>
          <p:cNvPr id="6" name="Shape 2"/>
          <p:cNvSpPr/>
          <p:nvPr/>
        </p:nvSpPr>
        <p:spPr>
          <a:xfrm>
            <a:off x="548640" y="1645920"/>
            <a:ext cx="0" cy="0"/>
          </a:xfrm>
          <a:prstGeom prst="rect">
            <a:avLst/>
          </a:prstGeom>
          <a:noFill/>
          <a:ln/>
        </p:spPr>
        <p:txBody>
          <a:bodyPr/>
          <a:lstStyle/>
          <a:p>
            <a:endParaRPr lang="en-US"/>
          </a:p>
        </p:txBody>
      </p:sp>
      <p:sp>
        <p:nvSpPr>
          <p:cNvPr id="7" name="Shape 3"/>
          <p:cNvSpPr/>
          <p:nvPr/>
        </p:nvSpPr>
        <p:spPr>
          <a:xfrm>
            <a:off x="548640" y="5029200"/>
            <a:ext cx="1645920" cy="384048"/>
          </a:xfrm>
          <a:prstGeom prst="roundRect">
            <a:avLst>
              <a:gd name="adj" fmla="val 50000"/>
            </a:avLst>
          </a:prstGeom>
          <a:solidFill>
            <a:srgbClr val="F4F5F7"/>
          </a:solidFill>
          <a:ln/>
        </p:spPr>
        <p:txBody>
          <a:bodyPr/>
          <a:lstStyle/>
          <a:p>
            <a:endParaRPr lang="en-US"/>
          </a:p>
        </p:txBody>
      </p:sp>
      <p:sp>
        <p:nvSpPr>
          <p:cNvPr id="8" name="Text 4"/>
          <p:cNvSpPr/>
          <p:nvPr/>
        </p:nvSpPr>
        <p:spPr>
          <a:xfrm>
            <a:off x="548640" y="5029200"/>
            <a:ext cx="1645920" cy="384048"/>
          </a:xfrm>
          <a:prstGeom prst="rect">
            <a:avLst/>
          </a:prstGeom>
          <a:noFill/>
          <a:ln/>
        </p:spPr>
        <p:txBody>
          <a:bodyPr wrap="square" lIns="0" tIns="0" rIns="0" bIns="0" rtlCol="0" anchor="ctr"/>
          <a:lstStyle/>
          <a:p>
            <a:pPr marL="0" indent="0" algn="ctr">
              <a:buNone/>
            </a:pPr>
            <a:r>
              <a:rPr lang="en-US" sz="1200" b="1" dirty="0">
                <a:solidFill>
                  <a:srgbClr val="20242C"/>
                </a:solidFill>
                <a:latin typeface="Calibri" pitchFamily="34" charset="0"/>
                <a:ea typeface="Calibri" pitchFamily="34" charset="-122"/>
                <a:cs typeface="Calibri" pitchFamily="34" charset="-120"/>
              </a:rPr>
              <a:t>NVIDIA L4 + A100</a:t>
            </a:r>
            <a:endParaRPr lang="en-US" sz="1200" dirty="0"/>
          </a:p>
        </p:txBody>
      </p:sp>
      <p:sp>
        <p:nvSpPr>
          <p:cNvPr id="9" name="Shape 5"/>
          <p:cNvSpPr/>
          <p:nvPr/>
        </p:nvSpPr>
        <p:spPr>
          <a:xfrm>
            <a:off x="2468880" y="5029200"/>
            <a:ext cx="1298448" cy="384048"/>
          </a:xfrm>
          <a:prstGeom prst="roundRect">
            <a:avLst>
              <a:gd name="adj" fmla="val 50000"/>
            </a:avLst>
          </a:prstGeom>
          <a:solidFill>
            <a:srgbClr val="F4F5F7"/>
          </a:solidFill>
          <a:ln/>
        </p:spPr>
        <p:txBody>
          <a:bodyPr/>
          <a:lstStyle/>
          <a:p>
            <a:endParaRPr lang="en-US"/>
          </a:p>
        </p:txBody>
      </p:sp>
      <p:sp>
        <p:nvSpPr>
          <p:cNvPr id="2" name="Text 6"/>
          <p:cNvSpPr/>
          <p:nvPr/>
        </p:nvSpPr>
        <p:spPr>
          <a:xfrm>
            <a:off x="2468880" y="5029200"/>
            <a:ext cx="1298448" cy="384048"/>
          </a:xfrm>
          <a:prstGeom prst="rect">
            <a:avLst/>
          </a:prstGeom>
          <a:noFill/>
          <a:ln/>
        </p:spPr>
        <p:txBody>
          <a:bodyPr wrap="square" lIns="0" tIns="0" rIns="0" bIns="0" rtlCol="0" anchor="ctr"/>
          <a:lstStyle/>
          <a:p>
            <a:pPr marL="0" indent="0" algn="ctr">
              <a:buNone/>
            </a:pPr>
            <a:r>
              <a:rPr lang="en-US" sz="1200" b="1" dirty="0">
                <a:solidFill>
                  <a:srgbClr val="20242C"/>
                </a:solidFill>
                <a:latin typeface="Calibri" pitchFamily="34" charset="0"/>
                <a:ea typeface="Calibri" pitchFamily="34" charset="-122"/>
                <a:cs typeface="Calibri" pitchFamily="34" charset="-120"/>
              </a:rPr>
              <a:t>vLLM v0.10.2</a:t>
            </a:r>
            <a:endParaRPr lang="en-US" sz="1200" dirty="0"/>
          </a:p>
        </p:txBody>
      </p:sp>
      <p:sp>
        <p:nvSpPr>
          <p:cNvPr id="11" name="Shape 7"/>
          <p:cNvSpPr/>
          <p:nvPr/>
        </p:nvSpPr>
        <p:spPr>
          <a:xfrm>
            <a:off x="4041648" y="5029200"/>
            <a:ext cx="1906524" cy="384048"/>
          </a:xfrm>
          <a:prstGeom prst="roundRect">
            <a:avLst>
              <a:gd name="adj" fmla="val 50000"/>
            </a:avLst>
          </a:prstGeom>
          <a:solidFill>
            <a:srgbClr val="F4F5F7"/>
          </a:solidFill>
          <a:ln/>
        </p:spPr>
        <p:txBody>
          <a:bodyPr/>
          <a:lstStyle/>
          <a:p>
            <a:endParaRPr lang="en-US"/>
          </a:p>
        </p:txBody>
      </p:sp>
      <p:sp>
        <p:nvSpPr>
          <p:cNvPr id="12" name="Text 8"/>
          <p:cNvSpPr/>
          <p:nvPr/>
        </p:nvSpPr>
        <p:spPr>
          <a:xfrm>
            <a:off x="4041648" y="5029200"/>
            <a:ext cx="1906524" cy="384048"/>
          </a:xfrm>
          <a:prstGeom prst="rect">
            <a:avLst/>
          </a:prstGeom>
          <a:noFill/>
          <a:ln/>
        </p:spPr>
        <p:txBody>
          <a:bodyPr wrap="square" lIns="0" tIns="0" rIns="0" bIns="0" rtlCol="0" anchor="ctr"/>
          <a:lstStyle/>
          <a:p>
            <a:pPr marL="0" indent="0" algn="ctr">
              <a:buNone/>
            </a:pPr>
            <a:r>
              <a:rPr lang="en-US" sz="1200" b="1" dirty="0">
                <a:solidFill>
                  <a:srgbClr val="20242C"/>
                </a:solidFill>
                <a:latin typeface="Calibri" pitchFamily="34" charset="0"/>
                <a:ea typeface="Calibri" pitchFamily="34" charset="-122"/>
                <a:cs typeface="Calibri" pitchFamily="34" charset="-120"/>
              </a:rPr>
              <a:t>Qwen2.5-7B-Instruct</a:t>
            </a:r>
            <a:endParaRPr lang="en-US" sz="1200" dirty="0"/>
          </a:p>
        </p:txBody>
      </p:sp>
      <p:sp>
        <p:nvSpPr>
          <p:cNvPr id="13" name="Shape 9"/>
          <p:cNvSpPr/>
          <p:nvPr/>
        </p:nvSpPr>
        <p:spPr>
          <a:xfrm>
            <a:off x="6222492" y="5029200"/>
            <a:ext cx="1906524" cy="384048"/>
          </a:xfrm>
          <a:prstGeom prst="roundRect">
            <a:avLst>
              <a:gd name="adj" fmla="val 50000"/>
            </a:avLst>
          </a:prstGeom>
          <a:solidFill>
            <a:srgbClr val="F4F5F7"/>
          </a:solidFill>
          <a:ln/>
        </p:spPr>
        <p:txBody>
          <a:bodyPr/>
          <a:lstStyle/>
          <a:p>
            <a:endParaRPr lang="en-US"/>
          </a:p>
        </p:txBody>
      </p:sp>
      <p:sp>
        <p:nvSpPr>
          <p:cNvPr id="14" name="Text 10"/>
          <p:cNvSpPr/>
          <p:nvPr/>
        </p:nvSpPr>
        <p:spPr>
          <a:xfrm>
            <a:off x="6222492" y="5029200"/>
            <a:ext cx="1906524" cy="384048"/>
          </a:xfrm>
          <a:prstGeom prst="rect">
            <a:avLst/>
          </a:prstGeom>
          <a:noFill/>
          <a:ln/>
        </p:spPr>
        <p:txBody>
          <a:bodyPr wrap="square" lIns="0" tIns="0" rIns="0" bIns="0" rtlCol="0" anchor="ctr"/>
          <a:lstStyle/>
          <a:p>
            <a:pPr marL="0" indent="0" algn="ctr">
              <a:buNone/>
            </a:pPr>
            <a:r>
              <a:rPr lang="en-US" sz="1200" b="1" dirty="0">
                <a:solidFill>
                  <a:srgbClr val="20242C"/>
                </a:solidFill>
                <a:latin typeface="Calibri" pitchFamily="34" charset="0"/>
                <a:ea typeface="Calibri" pitchFamily="34" charset="-122"/>
                <a:cs typeface="Calibri" pitchFamily="34" charset="-120"/>
              </a:rPr>
              <a:t>6 serving scenarios</a:t>
            </a:r>
            <a:endParaRPr lang="en-US" sz="1200" dirty="0"/>
          </a:p>
        </p:txBody>
      </p:sp>
      <p:sp>
        <p:nvSpPr>
          <p:cNvPr id="15" name="Shape 11"/>
          <p:cNvSpPr/>
          <p:nvPr/>
        </p:nvSpPr>
        <p:spPr>
          <a:xfrm>
            <a:off x="8403336" y="5029200"/>
            <a:ext cx="1732788" cy="384048"/>
          </a:xfrm>
          <a:prstGeom prst="roundRect">
            <a:avLst>
              <a:gd name="adj" fmla="val 50000"/>
            </a:avLst>
          </a:prstGeom>
          <a:solidFill>
            <a:srgbClr val="F4F5F7"/>
          </a:solidFill>
          <a:ln/>
        </p:spPr>
        <p:txBody>
          <a:bodyPr/>
          <a:lstStyle/>
          <a:p>
            <a:endParaRPr lang="en-US"/>
          </a:p>
        </p:txBody>
      </p:sp>
      <p:sp>
        <p:nvSpPr>
          <p:cNvPr id="16" name="Text 12"/>
          <p:cNvSpPr/>
          <p:nvPr/>
        </p:nvSpPr>
        <p:spPr>
          <a:xfrm>
            <a:off x="8403336" y="5029200"/>
            <a:ext cx="1732788" cy="384048"/>
          </a:xfrm>
          <a:prstGeom prst="rect">
            <a:avLst/>
          </a:prstGeom>
          <a:noFill/>
          <a:ln/>
        </p:spPr>
        <p:txBody>
          <a:bodyPr wrap="square" lIns="0" tIns="0" rIns="0" bIns="0" rtlCol="0" anchor="ctr"/>
          <a:lstStyle/>
          <a:p>
            <a:pPr marL="0" indent="0" algn="ctr">
              <a:buNone/>
            </a:pPr>
            <a:r>
              <a:rPr lang="en-US" sz="1200" b="1" dirty="0">
                <a:solidFill>
                  <a:srgbClr val="20242C"/>
                </a:solidFill>
                <a:latin typeface="Calibri" pitchFamily="34" charset="0"/>
                <a:ea typeface="Calibri" pitchFamily="34" charset="-122"/>
                <a:cs typeface="Calibri" pitchFamily="34" charset="-120"/>
              </a:rPr>
              <a:t>3 microbenchmarks</a:t>
            </a:r>
            <a:endParaRPr lang="en-US" sz="1200" dirty="0"/>
          </a:p>
        </p:txBody>
      </p:sp>
      <p:sp>
        <p:nvSpPr>
          <p:cNvPr id="17" name="Text 13"/>
          <p:cNvSpPr/>
          <p:nvPr/>
        </p:nvSpPr>
        <p:spPr>
          <a:xfrm>
            <a:off x="548640" y="4681728"/>
            <a:ext cx="2743200" cy="274320"/>
          </a:xfrm>
          <a:prstGeom prst="rect">
            <a:avLst/>
          </a:prstGeom>
          <a:noFill/>
          <a:ln/>
        </p:spPr>
        <p:txBody>
          <a:bodyPr wrap="square" lIns="0" tIns="0" rIns="0" bIns="0" rtlCol="0" anchor="ctr"/>
          <a:lstStyle/>
          <a:p>
            <a:pPr marL="0" indent="0">
              <a:buNone/>
            </a:pPr>
            <a:r>
              <a:rPr lang="en-US" sz="1100" b="1" kern="0" spc="200" dirty="0">
                <a:solidFill>
                  <a:srgbClr val="6A7280"/>
                </a:solidFill>
                <a:latin typeface="Calibri" pitchFamily="34" charset="0"/>
                <a:ea typeface="Calibri" pitchFamily="34" charset="-122"/>
                <a:cs typeface="Calibri" pitchFamily="34" charset="-120"/>
              </a:rPr>
              <a:t>SETUP</a:t>
            </a:r>
            <a:endParaRPr lang="en-US" sz="1100" dirty="0"/>
          </a:p>
        </p:txBody>
      </p:sp>
      <p:sp>
        <p:nvSpPr>
          <p:cNvPr id="18" name="Shape 14"/>
          <p:cNvSpPr/>
          <p:nvPr/>
        </p:nvSpPr>
        <p:spPr>
          <a:xfrm>
            <a:off x="548640" y="5779008"/>
            <a:ext cx="11091672" cy="566928"/>
          </a:xfrm>
          <a:prstGeom prst="roundRect">
            <a:avLst>
              <a:gd name="adj" fmla="val 12903"/>
            </a:avLst>
          </a:prstGeom>
          <a:solidFill>
            <a:srgbClr val="E5F5EF"/>
          </a:solidFill>
          <a:ln/>
        </p:spPr>
        <p:txBody>
          <a:bodyPr/>
          <a:lstStyle/>
          <a:p>
            <a:endParaRPr lang="en-US"/>
          </a:p>
        </p:txBody>
      </p:sp>
      <p:sp>
        <p:nvSpPr>
          <p:cNvPr id="19" name="Text 15"/>
          <p:cNvSpPr/>
          <p:nvPr/>
        </p:nvSpPr>
        <p:spPr>
          <a:xfrm>
            <a:off x="777240" y="5779008"/>
            <a:ext cx="10634472" cy="566928"/>
          </a:xfrm>
          <a:prstGeom prst="rect">
            <a:avLst/>
          </a:prstGeom>
          <a:noFill/>
          <a:ln/>
        </p:spPr>
        <p:txBody>
          <a:bodyPr wrap="square" lIns="0" tIns="0" rIns="0" bIns="0" rtlCol="0" anchor="ctr"/>
          <a:lstStyle/>
          <a:p>
            <a:pPr marL="0" indent="0">
              <a:buNone/>
            </a:pPr>
            <a:r>
              <a:rPr lang="en-US" sz="1400" b="1" dirty="0">
                <a:solidFill>
                  <a:srgbClr val="0B7A55"/>
                </a:solidFill>
                <a:latin typeface="Calibri" pitchFamily="34" charset="0"/>
                <a:ea typeface="Calibri" pitchFamily="34" charset="-122"/>
                <a:cs typeface="Calibri" pitchFamily="34" charset="-120"/>
              </a:rPr>
              <a:t>Microbenchmarks on both GPUs give controlled bottlenecks; the vLLM serving scenarios provide the realistic, ambiguous cases.</a:t>
            </a:r>
            <a:endParaRPr lang="en-US" sz="1400" dirty="0"/>
          </a:p>
        </p:txBody>
      </p:sp>
      <p:sp>
        <p:nvSpPr>
          <p:cNvPr id="20" name="Text 16"/>
          <p:cNvSpPr/>
          <p:nvPr/>
        </p:nvSpPr>
        <p:spPr>
          <a:xfrm>
            <a:off x="548640" y="6473952"/>
            <a:ext cx="6858000" cy="274320"/>
          </a:xfrm>
          <a:prstGeom prst="rect">
            <a:avLst/>
          </a:prstGeom>
          <a:noFill/>
          <a:ln/>
        </p:spPr>
        <p:txBody>
          <a:bodyPr wrap="square" lIns="0" tIns="0" rIns="0" bIns="0" rtlCol="0" anchor="ctr"/>
          <a:lstStyle/>
          <a:p>
            <a:pPr marL="0" indent="0">
              <a:buNone/>
            </a:pPr>
            <a:r>
              <a:rPr lang="en-US" sz="900" dirty="0">
                <a:solidFill>
                  <a:srgbClr val="6A7280"/>
                </a:solidFill>
                <a:latin typeface="Calibri" pitchFamily="34" charset="0"/>
                <a:ea typeface="Calibri" pitchFamily="34" charset="-122"/>
                <a:cs typeface="Calibri" pitchFamily="34" charset="-120"/>
              </a:rPr>
              <a:t>Stop When Stable — Adaptive Trace Collection for Modern Software Systems</a:t>
            </a:r>
            <a:endParaRPr lang="en-US" sz="900" dirty="0"/>
          </a:p>
        </p:txBody>
      </p:sp>
      <p:sp>
        <p:nvSpPr>
          <p:cNvPr id="21" name="Text 17"/>
          <p:cNvSpPr/>
          <p:nvPr/>
        </p:nvSpPr>
        <p:spPr>
          <a:xfrm>
            <a:off x="11091672" y="6473952"/>
            <a:ext cx="548640" cy="274320"/>
          </a:xfrm>
          <a:prstGeom prst="rect">
            <a:avLst/>
          </a:prstGeom>
          <a:noFill/>
          <a:ln/>
        </p:spPr>
        <p:txBody>
          <a:bodyPr wrap="square" lIns="0" tIns="0" rIns="0" bIns="0" rtlCol="0" anchor="ctr"/>
          <a:lstStyle/>
          <a:p>
            <a:pPr marL="0" indent="0" algn="r">
              <a:buNone/>
            </a:pPr>
            <a:r>
              <a:rPr lang="en-US" sz="900" dirty="0">
                <a:solidFill>
                  <a:srgbClr val="6A7280"/>
                </a:solidFill>
                <a:latin typeface="Calibri" pitchFamily="34" charset="0"/>
                <a:ea typeface="Calibri" pitchFamily="34" charset="-122"/>
                <a:cs typeface="Calibri" pitchFamily="34" charset="-120"/>
              </a:rPr>
              <a:t>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TotalTime>
  <Words>4385</Words>
  <Application>Microsoft Macintosh PowerPoint</Application>
  <PresentationFormat>Widescreen</PresentationFormat>
  <Paragraphs>371</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Sneh Patel</cp:lastModifiedBy>
  <cp:revision>3</cp:revision>
  <dcterms:created xsi:type="dcterms:W3CDTF">2026-07-10T06:02:40Z</dcterms:created>
  <dcterms:modified xsi:type="dcterms:W3CDTF">2026-07-10T06:17:55Z</dcterms:modified>
</cp:coreProperties>
</file>