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8" r:id="rId6"/>
    <p:sldId id="262" r:id="rId7"/>
    <p:sldId id="263" r:id="rId8"/>
    <p:sldId id="266" r:id="rId9"/>
    <p:sldId id="267" r:id="rId10"/>
    <p:sldId id="269" r:id="rId11"/>
    <p:sldId id="270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E14D38-2FD1-E4A5-692C-B401778EE195}" name="Dorostkar, Farzam" initials="DF" userId="Dorostkar, Farzam" providerId="None"/>
  <p188:author id="{A1A3A753-417E-43B2-FFAB-6E4A44A89155}" name="Ali Entezari" initials="AE" userId="S::ali.entezari@etud.polymtl.ca::0431baf2-804e-470c-a678-09d909b7b6f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22"/>
    <p:restoredTop sz="94677"/>
  </p:normalViewPr>
  <p:slideViewPr>
    <p:cSldViewPr snapToGrid="0">
      <p:cViewPr varScale="1">
        <p:scale>
          <a:sx n="210" d="100"/>
          <a:sy n="210" d="100"/>
        </p:scale>
        <p:origin x="45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D5F6A-097F-D141-927E-AFC365CBE48E}" type="datetimeFigureOut">
              <a:rPr lang="en-US" smtClean="0"/>
              <a:t>7/9/26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5B89E-2E8B-BD42-BEF7-7E70B646E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0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08D48-3BBA-23FE-5C11-859BA3B76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773024-4274-91AC-94CE-10CDB8824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5A864-AACB-0B93-CA06-8BCC1F361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01728-6F9C-D019-9824-9B731031A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B89E-2E8B-BD42-BEF7-7E70B646EB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8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5B89E-2E8B-BD42-BEF7-7E70B646EB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5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E5F4-97B9-1A4B-BE77-D4997CAE64A8}" type="datetime1">
              <a:rPr lang="en-CA" smtClean="0"/>
              <a:t>2026-07-09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3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2B920-96D6-EB4F-850D-1B0FFA192293}" type="datetime1">
              <a:rPr lang="en-CA" smtClean="0"/>
              <a:t>2026-07-09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6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9D4E-380B-CD47-91BA-D2635735F2F4}" type="datetime1">
              <a:rPr lang="en-CA" smtClean="0"/>
              <a:t>2026-07-09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8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D2F7-8EDE-294D-9C6C-7834798D2158}" type="datetime1">
              <a:rPr lang="en-CA" smtClean="0"/>
              <a:t>2026-07-09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6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E957-F5E0-FB40-99B1-C81F49BE1746}" type="datetime1">
              <a:rPr lang="en-CA" smtClean="0"/>
              <a:t>2026-07-09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4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A155B-1753-7748-BB8C-830071611569}" type="datetime1">
              <a:rPr lang="en-CA" smtClean="0"/>
              <a:t>2026-07-09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89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2DD32-4506-AD45-89A9-7A94A6DC180A}" type="datetime1">
              <a:rPr lang="en-CA" smtClean="0"/>
              <a:t>2026-07-09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17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73F3-58D8-FB4F-B07B-225F3DCB2CC7}" type="datetime1">
              <a:rPr lang="en-CA" smtClean="0"/>
              <a:t>2026-07-09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9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6A3D-EC80-B445-AD9F-0255C3480FEB}" type="datetime1">
              <a:rPr lang="en-CA" smtClean="0"/>
              <a:t>2026-07-09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76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76CE-39FF-0944-B7D8-508DB55FC3A4}" type="datetime1">
              <a:rPr lang="en-CA" smtClean="0"/>
              <a:t>2026-07-09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95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BC2C0-3202-6040-9253-DD795635F7AC}" type="datetime1">
              <a:rPr lang="en-CA" smtClean="0"/>
              <a:t>2026-07-09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09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66183F2-939E-5F46-BF6C-45F590A56F1E}" type="datetime1">
              <a:rPr lang="en-CA" smtClean="0"/>
              <a:t>2026-07-10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FBAB5B-D796-55D3-ED05-2DBEB71AF9A0}"/>
              </a:ext>
            </a:extLst>
          </p:cNvPr>
          <p:cNvSpPr/>
          <p:nvPr userDrawn="1"/>
        </p:nvSpPr>
        <p:spPr>
          <a:xfrm>
            <a:off x="10281424" y="0"/>
            <a:ext cx="1910576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0EF28DA-5790-189E-F313-613AD165BD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4493"/>
            <a:ext cx="1792370" cy="64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group of gears with a pin point&#10;&#10;AI-generated content may be incorrect.">
            <a:extLst>
              <a:ext uri="{FF2B5EF4-FFF2-40B4-BE49-F238E27FC236}">
                <a16:creationId xmlns:a16="http://schemas.microsoft.com/office/drawing/2014/main" id="{A7BB2E52-CB31-D361-982A-6840FF788CC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75" b="90000" l="2406" r="99038">
                        <a14:foregroundMark x1="6736" y1="37917" x2="8661" y2="46250"/>
                        <a14:foregroundMark x1="2887" y1="50625" x2="2406" y2="58958"/>
                        <a14:foregroundMark x1="48115" y1="63125" x2="48196" y2="74375"/>
                        <a14:foregroundMark x1="35204" y1="7292" x2="36728" y2="6875"/>
                        <a14:foregroundMark x1="72334" y1="34375" x2="75942" y2="54167"/>
                        <a14:foregroundMark x1="86608" y1="30625" x2="89655" y2="57917"/>
                        <a14:foregroundMark x1="93825" y1="35417" x2="95750" y2="36667"/>
                        <a14:foregroundMark x1="99038" y1="15417" x2="99038" y2="15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5129" y="-1"/>
            <a:ext cx="1792370" cy="6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3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1C640-E605-356D-35F5-1A7492D7C3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1371" r="9740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E6E552-7CCA-230D-B7ED-47E5665C8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561" y="1281880"/>
            <a:ext cx="11076877" cy="2236264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Trigger-based Dynamic Tracing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C8EF0-BF55-3A28-9172-6A864E91C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793937"/>
            <a:ext cx="7588155" cy="1414091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Ali Entezari – July 10, 2026</a:t>
            </a:r>
          </a:p>
          <a:p>
            <a:r>
              <a:rPr lang="en-US" sz="2200" dirty="0">
                <a:solidFill>
                  <a:srgbClr val="FFFFFF"/>
                </a:solidFill>
              </a:rPr>
              <a:t>Supervisiors: Prof. Heng Li, Mohammad Nassiri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141ECF-6436-BAA5-32BF-5D15FB97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792370" cy="64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32A1AA-8C25-FAF0-EECA-A655262B7A7E}"/>
              </a:ext>
            </a:extLst>
          </p:cNvPr>
          <p:cNvSpPr txBox="1"/>
          <p:nvPr/>
        </p:nvSpPr>
        <p:spPr>
          <a:xfrm>
            <a:off x="5640660" y="2613549"/>
            <a:ext cx="34141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Dynamic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5C94C1-41A1-9C5A-D688-402E01C40847}"/>
              </a:ext>
            </a:extLst>
          </p:cNvPr>
          <p:cNvSpPr txBox="1"/>
          <p:nvPr/>
        </p:nvSpPr>
        <p:spPr>
          <a:xfrm>
            <a:off x="5640660" y="2594814"/>
            <a:ext cx="34141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Dynamic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E85EAA4-BFC9-698D-2114-E6F8125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C057153-B650-4DEB-B370-79DDCFDCE934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 descr="A group of gears with a pin point&#10;&#10;AI-generated content may be incorrect.">
            <a:extLst>
              <a:ext uri="{FF2B5EF4-FFF2-40B4-BE49-F238E27FC236}">
                <a16:creationId xmlns:a16="http://schemas.microsoft.com/office/drawing/2014/main" id="{79609D90-9521-C57B-509A-5CE3E9218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0000" l="2406" r="99038">
                        <a14:foregroundMark x1="6736" y1="37917" x2="8661" y2="46250"/>
                        <a14:foregroundMark x1="2887" y1="50625" x2="2406" y2="58958"/>
                        <a14:foregroundMark x1="48115" y1="63125" x2="48196" y2="74375"/>
                        <a14:foregroundMark x1="35204" y1="7292" x2="36728" y2="6875"/>
                        <a14:foregroundMark x1="72334" y1="34375" x2="75942" y2="54167"/>
                        <a14:foregroundMark x1="86608" y1="30625" x2="89655" y2="57917"/>
                        <a14:foregroundMark x1="93825" y1="35417" x2="95750" y2="36667"/>
                        <a14:foregroundMark x1="99038" y1="15417" x2="99038" y2="15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5129" y="-1"/>
            <a:ext cx="1792370" cy="6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28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xit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6D0BD-EE78-1DCD-7D94-35E81F2C9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53578" cy="1132258"/>
          </a:xfrm>
        </p:spPr>
        <p:txBody>
          <a:bodyPr/>
          <a:lstStyle/>
          <a:p>
            <a:r>
              <a:rPr lang="en-US" dirty="0"/>
              <a:t>Video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EBEF8-FE01-7178-3DB4-1EFF1500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10</a:t>
            </a:fld>
            <a:endParaRPr lang="en-US"/>
          </a:p>
        </p:txBody>
      </p:sp>
      <p:pic>
        <p:nvPicPr>
          <p:cNvPr id="5" name="2026-07-10 00-38-52">
            <a:hlinkClick r:id="" action="ppaction://media"/>
            <a:extLst>
              <a:ext uri="{FF2B5EF4-FFF2-40B4-BE49-F238E27FC236}">
                <a16:creationId xmlns:a16="http://schemas.microsoft.com/office/drawing/2014/main" id="{320B00A7-B958-8092-9DF0-F6DDDAB576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145" y="566129"/>
            <a:ext cx="10529709" cy="592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0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82A17-8943-F0A5-E600-8ECDF3745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Trace Analysis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D141BE-AD66-B77D-44BF-A546D8208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640" t="9048" r="6265" b="35706"/>
          <a:stretch>
            <a:fillRect/>
          </a:stretch>
        </p:blipFill>
        <p:spPr>
          <a:xfrm>
            <a:off x="4808971" y="200853"/>
            <a:ext cx="6457255" cy="40494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BE5D7-CCD8-908F-ABCA-F0C2D7C37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01B0D3-AB39-48C4-1FC2-DF6DE7E7A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89" y="5146339"/>
            <a:ext cx="11641820" cy="724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AF6AB-BFC5-70B5-B788-1F662340F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89" y="4415394"/>
            <a:ext cx="11641820" cy="73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03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EA0B61-8D09-8D78-4DAF-DDDA09EBF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D3C5E4-B6E9-F0CE-EC16-425C0B73E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4BD2D-D1DA-ABC6-59F7-F65B7CB09B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1371" r="9740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E851C8-8CD1-841E-1254-ED1298F2D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561" y="1281880"/>
            <a:ext cx="11076877" cy="2236264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Thanks / Q?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6C1E82B-4EC4-C8B5-E299-3517EF919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C057153-B650-4DEB-B370-79DDCFDCE9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72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4C9E2-D831-4D57-43A1-473870DB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Condition-based CFG Tracer (Recap)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F2E00-977D-F761-A57B-38A9AC333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err="1"/>
              <a:t>Softwere</a:t>
            </a:r>
            <a:r>
              <a:rPr lang="en-US" dirty="0"/>
              <a:t>-based (</a:t>
            </a:r>
            <a:r>
              <a:rPr lang="en-US" dirty="0" err="1"/>
              <a:t>Libpatch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2- layered probe tracing strategy</a:t>
            </a:r>
          </a:p>
          <a:p>
            <a:pPr lvl="1"/>
            <a:r>
              <a:rPr lang="en-US" dirty="0"/>
              <a:t>Low overhead on standby mode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A7FB6-9E03-B054-1EE0-9D819D01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6656B1-E634-F1BD-0796-893A82074D91}"/>
              </a:ext>
            </a:extLst>
          </p:cNvPr>
          <p:cNvGrpSpPr/>
          <p:nvPr/>
        </p:nvGrpSpPr>
        <p:grpSpPr>
          <a:xfrm>
            <a:off x="10713198" y="1114769"/>
            <a:ext cx="1106053" cy="903249"/>
            <a:chOff x="10713198" y="1114769"/>
            <a:chExt cx="1106053" cy="90324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C97A6C9-FFFF-0020-E356-5A9AC31EACB3}"/>
                </a:ext>
              </a:extLst>
            </p:cNvPr>
            <p:cNvSpPr/>
            <p:nvPr/>
          </p:nvSpPr>
          <p:spPr>
            <a:xfrm>
              <a:off x="10814601" y="1114769"/>
              <a:ext cx="903249" cy="903249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58A89C-E0EB-0968-EDFE-65D1326A84EC}"/>
                </a:ext>
              </a:extLst>
            </p:cNvPr>
            <p:cNvSpPr txBox="1"/>
            <p:nvPr/>
          </p:nvSpPr>
          <p:spPr>
            <a:xfrm>
              <a:off x="10713198" y="1381727"/>
              <a:ext cx="1106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RECAP</a:t>
              </a:r>
            </a:p>
          </p:txBody>
        </p:sp>
      </p:grpSp>
      <p:pic>
        <p:nvPicPr>
          <p:cNvPr id="4098" name="Picture 2" descr="855 Code Injection Stock Vectors and Vector Art | Shutterstock">
            <a:extLst>
              <a:ext uri="{FF2B5EF4-FFF2-40B4-BE49-F238E27FC236}">
                <a16:creationId xmlns:a16="http://schemas.microsoft.com/office/drawing/2014/main" id="{EEA204D9-4143-B425-4278-D90CF3BA0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3"/>
          <a:stretch>
            <a:fillRect/>
          </a:stretch>
        </p:blipFill>
        <p:spPr bwMode="auto">
          <a:xfrm>
            <a:off x="6902606" y="4135464"/>
            <a:ext cx="3112516" cy="220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397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DD4F-E8DE-1DFA-341B-EA53E0CC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2-Layered Probe Tracing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91287-4355-7B29-E777-3680663D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Functions in c - DEV Community">
            <a:extLst>
              <a:ext uri="{FF2B5EF4-FFF2-40B4-BE49-F238E27FC236}">
                <a16:creationId xmlns:a16="http://schemas.microsoft.com/office/drawing/2014/main" id="{5687A211-B98C-A975-783C-43135EAAA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4" t="11382" r="14079" b="11057"/>
          <a:stretch>
            <a:fillRect/>
          </a:stretch>
        </p:blipFill>
        <p:spPr bwMode="auto">
          <a:xfrm>
            <a:off x="1923249" y="1851123"/>
            <a:ext cx="3105949" cy="401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70ADAC4-5B78-654C-8014-BA4F1A0EAF6F}"/>
              </a:ext>
            </a:extLst>
          </p:cNvPr>
          <p:cNvGrpSpPr/>
          <p:nvPr/>
        </p:nvGrpSpPr>
        <p:grpSpPr>
          <a:xfrm>
            <a:off x="5698273" y="2107226"/>
            <a:ext cx="3836020" cy="1754326"/>
            <a:chOff x="5698273" y="1114768"/>
            <a:chExt cx="3836020" cy="175432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B2DDFBB-F04E-5726-B455-C7A7F07A32D9}"/>
                </a:ext>
              </a:extLst>
            </p:cNvPr>
            <p:cNvSpPr/>
            <p:nvPr/>
          </p:nvSpPr>
          <p:spPr>
            <a:xfrm>
              <a:off x="5698273" y="1114769"/>
              <a:ext cx="3836020" cy="153922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55E574-2C03-CE68-133C-87A5907681AB}"/>
                </a:ext>
              </a:extLst>
            </p:cNvPr>
            <p:cNvSpPr txBox="1"/>
            <p:nvPr/>
          </p:nvSpPr>
          <p:spPr>
            <a:xfrm>
              <a:off x="5832088" y="1114768"/>
              <a:ext cx="35014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Probe type 1: (Trigger check)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- Hooked to function entry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bg1"/>
                  </a:solidFill>
                </a:rPr>
                <a:t>Checks function </a:t>
              </a:r>
              <a:r>
                <a:rPr lang="en-US" dirty="0" err="1">
                  <a:solidFill>
                    <a:schemeClr val="bg1"/>
                  </a:solidFill>
                </a:rPr>
                <a:t>args</a:t>
              </a:r>
              <a:r>
                <a:rPr lang="en-US" dirty="0">
                  <a:solidFill>
                    <a:schemeClr val="bg1"/>
                  </a:solidFill>
                </a:rPr>
                <a:t> for anomaly detection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bg1"/>
                  </a:solidFill>
                </a:rPr>
                <a:t>Low overhead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602FF21-7EFE-3773-C3CC-001BCC9648D6}"/>
              </a:ext>
            </a:extLst>
          </p:cNvPr>
          <p:cNvGrpSpPr/>
          <p:nvPr/>
        </p:nvGrpSpPr>
        <p:grpSpPr>
          <a:xfrm>
            <a:off x="5698273" y="3973921"/>
            <a:ext cx="3836020" cy="1754326"/>
            <a:chOff x="5698273" y="1114768"/>
            <a:chExt cx="3836020" cy="175432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88A0EDD-CC4D-B5A7-A788-81205BED9656}"/>
                </a:ext>
              </a:extLst>
            </p:cNvPr>
            <p:cNvSpPr/>
            <p:nvPr/>
          </p:nvSpPr>
          <p:spPr>
            <a:xfrm>
              <a:off x="5698273" y="1114769"/>
              <a:ext cx="3836020" cy="153922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DA0ECE-9646-6CDF-90DB-097B2F82F820}"/>
                </a:ext>
              </a:extLst>
            </p:cNvPr>
            <p:cNvSpPr txBox="1"/>
            <p:nvPr/>
          </p:nvSpPr>
          <p:spPr>
            <a:xfrm>
              <a:off x="5832088" y="1114768"/>
              <a:ext cx="35014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Probe type 2: (Tracer)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bg1"/>
                  </a:solidFill>
                </a:rPr>
                <a:t>Hooked to target address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bg1"/>
                  </a:solidFill>
                </a:rPr>
                <a:t>Does tracing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bg1"/>
                  </a:solidFill>
                </a:rPr>
                <a:t>Overhead depends on frequency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20F95C-8B2D-4460-082F-CB5E5503970D}"/>
              </a:ext>
            </a:extLst>
          </p:cNvPr>
          <p:cNvGrpSpPr/>
          <p:nvPr/>
        </p:nvGrpSpPr>
        <p:grpSpPr>
          <a:xfrm>
            <a:off x="10713198" y="1114769"/>
            <a:ext cx="1106053" cy="903249"/>
            <a:chOff x="10713198" y="1114769"/>
            <a:chExt cx="1106053" cy="90324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1899146-35E8-5E54-5A1B-0CA1407194F3}"/>
                </a:ext>
              </a:extLst>
            </p:cNvPr>
            <p:cNvSpPr/>
            <p:nvPr/>
          </p:nvSpPr>
          <p:spPr>
            <a:xfrm>
              <a:off x="10814601" y="1114769"/>
              <a:ext cx="903249" cy="903249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B397D7-6571-93B2-1C5B-448345A62402}"/>
                </a:ext>
              </a:extLst>
            </p:cNvPr>
            <p:cNvSpPr txBox="1"/>
            <p:nvPr/>
          </p:nvSpPr>
          <p:spPr>
            <a:xfrm>
              <a:off x="10713198" y="1381727"/>
              <a:ext cx="1106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RECAP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84721D0-1DF3-4272-A4E2-992DFEEAB217}"/>
              </a:ext>
            </a:extLst>
          </p:cNvPr>
          <p:cNvSpPr/>
          <p:nvPr/>
        </p:nvSpPr>
        <p:spPr>
          <a:xfrm>
            <a:off x="1990155" y="4549698"/>
            <a:ext cx="2124644" cy="1784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B4A2E22C-788F-B473-4E10-0D04599B0B2E}"/>
              </a:ext>
            </a:extLst>
          </p:cNvPr>
          <p:cNvCxnSpPr>
            <a:stCxn id="16" idx="3"/>
            <a:endCxn id="6" idx="1"/>
          </p:cNvCxnSpPr>
          <p:nvPr/>
        </p:nvCxnSpPr>
        <p:spPr>
          <a:xfrm flipV="1">
            <a:off x="4114799" y="2876838"/>
            <a:ext cx="1583474" cy="176207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85E9A12-65A4-E280-5287-2252DD207087}"/>
              </a:ext>
            </a:extLst>
          </p:cNvPr>
          <p:cNvSpPr/>
          <p:nvPr/>
        </p:nvSpPr>
        <p:spPr>
          <a:xfrm>
            <a:off x="1990155" y="3089202"/>
            <a:ext cx="1076430" cy="1784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AE0CD58B-FEB6-C98C-B608-6F65F0FA3EC1}"/>
              </a:ext>
            </a:extLst>
          </p:cNvPr>
          <p:cNvCxnSpPr>
            <a:cxnSpLocks/>
            <a:stCxn id="19" idx="3"/>
            <a:endCxn id="10" idx="1"/>
          </p:cNvCxnSpPr>
          <p:nvPr/>
        </p:nvCxnSpPr>
        <p:spPr>
          <a:xfrm>
            <a:off x="3066585" y="3178412"/>
            <a:ext cx="2631688" cy="1565121"/>
          </a:xfrm>
          <a:prstGeom prst="bentConnector3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168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DA493-BE8E-8CFE-B20E-E67E1D2C5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2-Layered Probe Tracing Use Case: DCFG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2E58E-546A-F317-9153-34B3EB78E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02BF55-D7D8-A584-3C3B-A512A11A5F93}"/>
              </a:ext>
            </a:extLst>
          </p:cNvPr>
          <p:cNvGrpSpPr/>
          <p:nvPr/>
        </p:nvGrpSpPr>
        <p:grpSpPr>
          <a:xfrm>
            <a:off x="10713198" y="1114769"/>
            <a:ext cx="1106053" cy="903249"/>
            <a:chOff x="10713198" y="1114769"/>
            <a:chExt cx="1106053" cy="90324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52F9D7C-76B3-D628-1AF7-7770AFD7C81C}"/>
                </a:ext>
              </a:extLst>
            </p:cNvPr>
            <p:cNvSpPr/>
            <p:nvPr/>
          </p:nvSpPr>
          <p:spPr>
            <a:xfrm>
              <a:off x="10814601" y="1114769"/>
              <a:ext cx="903249" cy="903249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0103EB-E00B-D181-B433-A319C7A17F62}"/>
                </a:ext>
              </a:extLst>
            </p:cNvPr>
            <p:cNvSpPr txBox="1"/>
            <p:nvPr/>
          </p:nvSpPr>
          <p:spPr>
            <a:xfrm>
              <a:off x="10713198" y="1381727"/>
              <a:ext cx="1106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RECAP</a:t>
              </a:r>
            </a:p>
          </p:txBody>
        </p:sp>
      </p:grpSp>
      <p:pic>
        <p:nvPicPr>
          <p:cNvPr id="8" name="Picture 7" descr="A screen shot of a computer code&#10;&#10;AI-generated content may be incorrect.">
            <a:extLst>
              <a:ext uri="{FF2B5EF4-FFF2-40B4-BE49-F238E27FC236}">
                <a16:creationId xmlns:a16="http://schemas.microsoft.com/office/drawing/2014/main" id="{7AA09461-DAED-66FF-FD67-FEFBDE341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552" y="1381727"/>
            <a:ext cx="4843263" cy="485914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250BE24-6FE1-53B4-03EE-B40C50DBF43E}"/>
              </a:ext>
            </a:extLst>
          </p:cNvPr>
          <p:cNvGrpSpPr/>
          <p:nvPr/>
        </p:nvGrpSpPr>
        <p:grpSpPr>
          <a:xfrm>
            <a:off x="474150" y="1674894"/>
            <a:ext cx="3635298" cy="369332"/>
            <a:chOff x="5698273" y="1114768"/>
            <a:chExt cx="3635298" cy="36933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3BBC296-3EE0-AB16-164B-368D0817B67D}"/>
                </a:ext>
              </a:extLst>
            </p:cNvPr>
            <p:cNvSpPr/>
            <p:nvPr/>
          </p:nvSpPr>
          <p:spPr>
            <a:xfrm>
              <a:off x="5698273" y="1114769"/>
              <a:ext cx="3635298" cy="36933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8C5516-DF53-E6C7-CE40-6AA4CB1C86E0}"/>
                </a:ext>
              </a:extLst>
            </p:cNvPr>
            <p:cNvSpPr txBox="1"/>
            <p:nvPr/>
          </p:nvSpPr>
          <p:spPr>
            <a:xfrm>
              <a:off x="5832088" y="1114768"/>
              <a:ext cx="3501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Probe type 1: (Trigger check)</a:t>
              </a:r>
            </a:p>
          </p:txBody>
        </p:sp>
      </p:grp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C69AA35B-F927-4FFE-FD23-ADEBAC6C4C91}"/>
              </a:ext>
            </a:extLst>
          </p:cNvPr>
          <p:cNvCxnSpPr>
            <a:cxnSpLocks/>
            <a:stCxn id="13" idx="1"/>
            <a:endCxn id="11" idx="3"/>
          </p:cNvCxnSpPr>
          <p:nvPr/>
        </p:nvCxnSpPr>
        <p:spPr>
          <a:xfrm rot="10800000">
            <a:off x="4109449" y="1859560"/>
            <a:ext cx="1588825" cy="48789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B5ACCF0-1763-7E85-8394-50417BFE1885}"/>
              </a:ext>
            </a:extLst>
          </p:cNvPr>
          <p:cNvSpPr/>
          <p:nvPr/>
        </p:nvSpPr>
        <p:spPr>
          <a:xfrm>
            <a:off x="5698273" y="2263941"/>
            <a:ext cx="3824868" cy="1670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B01D73-1B7D-BA20-3F0C-A91812E3E0C4}"/>
              </a:ext>
            </a:extLst>
          </p:cNvPr>
          <p:cNvGrpSpPr/>
          <p:nvPr/>
        </p:nvGrpSpPr>
        <p:grpSpPr>
          <a:xfrm>
            <a:off x="474150" y="2704275"/>
            <a:ext cx="3635298" cy="923330"/>
            <a:chOff x="5698273" y="1114768"/>
            <a:chExt cx="3635298" cy="92333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0B68EE7-CD1B-90DF-B311-C19FA374A2EE}"/>
                </a:ext>
              </a:extLst>
            </p:cNvPr>
            <p:cNvSpPr/>
            <p:nvPr/>
          </p:nvSpPr>
          <p:spPr>
            <a:xfrm>
              <a:off x="5698273" y="1114769"/>
              <a:ext cx="3635298" cy="923329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92CD512-3F57-6A71-D1BF-E962E8310E32}"/>
                </a:ext>
              </a:extLst>
            </p:cNvPr>
            <p:cNvSpPr txBox="1"/>
            <p:nvPr/>
          </p:nvSpPr>
          <p:spPr>
            <a:xfrm>
              <a:off x="5832088" y="1114768"/>
              <a:ext cx="35014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Probe type 2: (CFG Tracer)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Target: Jump instructions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Usage: Dynamic CFG Tracer</a:t>
              </a:r>
            </a:p>
          </p:txBody>
        </p:sp>
      </p:grp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0525F811-5694-B5E6-E3B1-98F6D0E1F9E9}"/>
              </a:ext>
            </a:extLst>
          </p:cNvPr>
          <p:cNvCxnSpPr>
            <a:cxnSpLocks/>
            <a:endCxn id="18" idx="3"/>
          </p:cNvCxnSpPr>
          <p:nvPr/>
        </p:nvCxnSpPr>
        <p:spPr>
          <a:xfrm rot="10800000" flipV="1">
            <a:off x="4109448" y="2704272"/>
            <a:ext cx="1986552" cy="461667"/>
          </a:xfrm>
          <a:prstGeom prst="bentConnector3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3E522EF1-3586-628F-7BAC-A1C6391749B1}"/>
              </a:ext>
            </a:extLst>
          </p:cNvPr>
          <p:cNvCxnSpPr>
            <a:cxnSpLocks/>
            <a:endCxn id="18" idx="3"/>
          </p:cNvCxnSpPr>
          <p:nvPr/>
        </p:nvCxnSpPr>
        <p:spPr>
          <a:xfrm rot="10800000" flipV="1">
            <a:off x="4109448" y="2930498"/>
            <a:ext cx="1986552" cy="235442"/>
          </a:xfrm>
          <a:prstGeom prst="bentConnector3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31954ACB-E879-BC8C-13BB-6E9B2B690E68}"/>
              </a:ext>
            </a:extLst>
          </p:cNvPr>
          <p:cNvCxnSpPr>
            <a:cxnSpLocks/>
            <a:endCxn id="18" idx="3"/>
          </p:cNvCxnSpPr>
          <p:nvPr/>
        </p:nvCxnSpPr>
        <p:spPr>
          <a:xfrm rot="10800000">
            <a:off x="4109448" y="3165941"/>
            <a:ext cx="1986552" cy="356817"/>
          </a:xfrm>
          <a:prstGeom prst="bentConnector3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57728F38-C284-A960-E304-92E0DE71D171}"/>
              </a:ext>
            </a:extLst>
          </p:cNvPr>
          <p:cNvCxnSpPr>
            <a:cxnSpLocks/>
            <a:endCxn id="18" idx="3"/>
          </p:cNvCxnSpPr>
          <p:nvPr/>
        </p:nvCxnSpPr>
        <p:spPr>
          <a:xfrm rot="10800000">
            <a:off x="4109448" y="3165941"/>
            <a:ext cx="1986552" cy="915367"/>
          </a:xfrm>
          <a:prstGeom prst="bentConnector3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385A8988-F666-657C-88DD-C7993CFB156E}"/>
              </a:ext>
            </a:extLst>
          </p:cNvPr>
          <p:cNvCxnSpPr>
            <a:cxnSpLocks/>
            <a:endCxn id="17" idx="3"/>
          </p:cNvCxnSpPr>
          <p:nvPr/>
        </p:nvCxnSpPr>
        <p:spPr>
          <a:xfrm rot="10800000">
            <a:off x="4109448" y="3165941"/>
            <a:ext cx="1986552" cy="1450664"/>
          </a:xfrm>
          <a:prstGeom prst="bentConnector3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970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145E1-5F0E-7D8D-E6B3-995A7FF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AD94-8A57-AC13-A57C-3F353A055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9668776" cy="1132258"/>
          </a:xfrm>
        </p:spPr>
        <p:txBody>
          <a:bodyPr/>
          <a:lstStyle/>
          <a:p>
            <a:r>
              <a:rPr lang="en-CA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764B3-EA00-2DE6-158E-C2DF5218A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Persistent tracing → </a:t>
            </a:r>
            <a:r>
              <a:rPr lang="en-CA" b="1" dirty="0"/>
              <a:t>runtime overhead</a:t>
            </a:r>
            <a:r>
              <a:rPr lang="en-CA" dirty="0"/>
              <a:t> </a:t>
            </a:r>
          </a:p>
          <a:p>
            <a:r>
              <a:rPr lang="en-CA" dirty="0"/>
              <a:t>Affects </a:t>
            </a:r>
            <a:r>
              <a:rPr lang="en-CA" b="1" dirty="0"/>
              <a:t>timing &amp; reliability</a:t>
            </a:r>
            <a:r>
              <a:rPr lang="en-CA" dirty="0"/>
              <a:t> (time-sensitive systems) </a:t>
            </a:r>
          </a:p>
          <a:p>
            <a:r>
              <a:rPr lang="en-CA" dirty="0"/>
              <a:t>Most execution = </a:t>
            </a:r>
            <a:r>
              <a:rPr lang="en-CA" b="1" dirty="0"/>
              <a:t>steady state</a:t>
            </a:r>
            <a:r>
              <a:rPr lang="en-CA" dirty="0"/>
              <a:t> → low tracing value </a:t>
            </a:r>
          </a:p>
          <a:p>
            <a:r>
              <a:rPr lang="en-CA" b="1" dirty="0"/>
              <a:t>Anomalies are rare</a:t>
            </a:r>
            <a:r>
              <a:rPr lang="en-CA" dirty="0"/>
              <a:t> </a:t>
            </a:r>
          </a:p>
          <a:p>
            <a:r>
              <a:rPr lang="en-CA" dirty="0"/>
              <a:t>Tracing is useful </a:t>
            </a:r>
            <a:r>
              <a:rPr lang="en-CA" b="1" dirty="0"/>
              <a:t>when issues occur</a:t>
            </a:r>
            <a:r>
              <a:rPr lang="en-CA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53CA1-9961-D6B3-5782-6FAEDF07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91C2CF-E476-DD8A-4328-281D4B0B58CF}"/>
              </a:ext>
            </a:extLst>
          </p:cNvPr>
          <p:cNvGrpSpPr/>
          <p:nvPr/>
        </p:nvGrpSpPr>
        <p:grpSpPr>
          <a:xfrm>
            <a:off x="10713198" y="1114769"/>
            <a:ext cx="1106053" cy="903249"/>
            <a:chOff x="10713198" y="1114769"/>
            <a:chExt cx="1106053" cy="90324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EB3E887-CB06-779C-6E5B-D478DC8D0152}"/>
                </a:ext>
              </a:extLst>
            </p:cNvPr>
            <p:cNvSpPr/>
            <p:nvPr/>
          </p:nvSpPr>
          <p:spPr>
            <a:xfrm>
              <a:off x="10814601" y="1114769"/>
              <a:ext cx="903249" cy="903249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CED3B6-003F-0CCA-2131-1916BAAA5F81}"/>
                </a:ext>
              </a:extLst>
            </p:cNvPr>
            <p:cNvSpPr txBox="1"/>
            <p:nvPr/>
          </p:nvSpPr>
          <p:spPr>
            <a:xfrm>
              <a:off x="10713198" y="1381727"/>
              <a:ext cx="1106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RECAP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133D90-60B6-58DB-A3E5-7C0103DD5781}"/>
              </a:ext>
            </a:extLst>
          </p:cNvPr>
          <p:cNvGrpSpPr/>
          <p:nvPr/>
        </p:nvGrpSpPr>
        <p:grpSpPr>
          <a:xfrm>
            <a:off x="10814599" y="3109197"/>
            <a:ext cx="903250" cy="903249"/>
            <a:chOff x="10814600" y="1114769"/>
            <a:chExt cx="903250" cy="90324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C9435B9-B22B-A10C-591B-EB24E7E13A1F}"/>
                </a:ext>
              </a:extLst>
            </p:cNvPr>
            <p:cNvSpPr/>
            <p:nvPr/>
          </p:nvSpPr>
          <p:spPr>
            <a:xfrm>
              <a:off x="10814601" y="1114769"/>
              <a:ext cx="903249" cy="90324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96552D-4358-891F-2044-CAEE56628B98}"/>
                </a:ext>
              </a:extLst>
            </p:cNvPr>
            <p:cNvSpPr txBox="1"/>
            <p:nvPr/>
          </p:nvSpPr>
          <p:spPr>
            <a:xfrm>
              <a:off x="10814600" y="1282256"/>
              <a:ext cx="9032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Motivation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093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F3B84-2DA1-4E7F-9695-AEE4F4312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F2136-2B21-5C08-8228-A6EE8E87D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9668776" cy="1132258"/>
          </a:xfrm>
        </p:spPr>
        <p:txBody>
          <a:bodyPr/>
          <a:lstStyle/>
          <a:p>
            <a:r>
              <a:rPr lang="en-US" dirty="0"/>
              <a:t>Trigger-Based Dynamic Tracing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B2879-CF34-67F5-EBAB-531E633F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37D7E1-5B78-945B-3706-E5AFA1EAF435}"/>
              </a:ext>
            </a:extLst>
          </p:cNvPr>
          <p:cNvGrpSpPr/>
          <p:nvPr/>
        </p:nvGrpSpPr>
        <p:grpSpPr>
          <a:xfrm>
            <a:off x="10713198" y="1114769"/>
            <a:ext cx="1106053" cy="903249"/>
            <a:chOff x="10713198" y="1114769"/>
            <a:chExt cx="1106053" cy="90324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598F1D9-EE4E-05B5-D7C4-9E0D55743CB3}"/>
                </a:ext>
              </a:extLst>
            </p:cNvPr>
            <p:cNvSpPr/>
            <p:nvPr/>
          </p:nvSpPr>
          <p:spPr>
            <a:xfrm>
              <a:off x="10814601" y="1114769"/>
              <a:ext cx="903249" cy="903249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76C073-9B2C-9888-0C26-693E42D172FF}"/>
                </a:ext>
              </a:extLst>
            </p:cNvPr>
            <p:cNvSpPr txBox="1"/>
            <p:nvPr/>
          </p:nvSpPr>
          <p:spPr>
            <a:xfrm>
              <a:off x="10713198" y="1381727"/>
              <a:ext cx="1106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RECAP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0DFFEBE-4233-98AA-1310-FCA33C4A4516}"/>
              </a:ext>
            </a:extLst>
          </p:cNvPr>
          <p:cNvGrpSpPr/>
          <p:nvPr/>
        </p:nvGrpSpPr>
        <p:grpSpPr>
          <a:xfrm>
            <a:off x="10814599" y="3109197"/>
            <a:ext cx="903250" cy="903249"/>
            <a:chOff x="10814600" y="1114769"/>
            <a:chExt cx="903250" cy="90324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92EC98C-B229-C49C-A403-C59610170075}"/>
                </a:ext>
              </a:extLst>
            </p:cNvPr>
            <p:cNvSpPr/>
            <p:nvPr/>
          </p:nvSpPr>
          <p:spPr>
            <a:xfrm>
              <a:off x="10814601" y="1114769"/>
              <a:ext cx="903249" cy="90324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0E7568-D6FC-D4A0-B801-BD33C82BAB2D}"/>
                </a:ext>
              </a:extLst>
            </p:cNvPr>
            <p:cNvSpPr txBox="1"/>
            <p:nvPr/>
          </p:nvSpPr>
          <p:spPr>
            <a:xfrm>
              <a:off x="10814600" y="1282256"/>
              <a:ext cx="9032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Motivation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F0848C-7761-9E97-E6C0-E36C1CBA86D7}"/>
              </a:ext>
            </a:extLst>
          </p:cNvPr>
          <p:cNvGrpSpPr/>
          <p:nvPr/>
        </p:nvGrpSpPr>
        <p:grpSpPr>
          <a:xfrm>
            <a:off x="10814599" y="5103624"/>
            <a:ext cx="903249" cy="903249"/>
            <a:chOff x="10814601" y="1114769"/>
            <a:chExt cx="903249" cy="90324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F2D97A1-A53B-7D9D-211D-FB9156E3C0F1}"/>
                </a:ext>
              </a:extLst>
            </p:cNvPr>
            <p:cNvSpPr/>
            <p:nvPr/>
          </p:nvSpPr>
          <p:spPr>
            <a:xfrm>
              <a:off x="10814601" y="1114769"/>
              <a:ext cx="903249" cy="90324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373779-2540-7E4D-31DE-EA4928F6366C}"/>
                </a:ext>
              </a:extLst>
            </p:cNvPr>
            <p:cNvSpPr txBox="1"/>
            <p:nvPr/>
          </p:nvSpPr>
          <p:spPr>
            <a:xfrm>
              <a:off x="10814601" y="1271586"/>
              <a:ext cx="903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SOLUTION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7C9CE7-2923-73E6-6B7E-160343D10AA1}"/>
              </a:ext>
            </a:extLst>
          </p:cNvPr>
          <p:cNvGrpSpPr/>
          <p:nvPr/>
        </p:nvGrpSpPr>
        <p:grpSpPr>
          <a:xfrm>
            <a:off x="5963814" y="1641515"/>
            <a:ext cx="3937423" cy="1754326"/>
            <a:chOff x="5698273" y="1114768"/>
            <a:chExt cx="3937423" cy="1754326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51E24CA-4FBF-02F6-A18E-619CB963D871}"/>
                </a:ext>
              </a:extLst>
            </p:cNvPr>
            <p:cNvSpPr/>
            <p:nvPr/>
          </p:nvSpPr>
          <p:spPr>
            <a:xfrm>
              <a:off x="5698273" y="1114769"/>
              <a:ext cx="3836020" cy="153922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252497-BD0A-9B16-ABCF-36D19A834C0C}"/>
                </a:ext>
              </a:extLst>
            </p:cNvPr>
            <p:cNvSpPr txBox="1"/>
            <p:nvPr/>
          </p:nvSpPr>
          <p:spPr>
            <a:xfrm>
              <a:off x="5744256" y="1114768"/>
              <a:ext cx="38914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Generic Trigger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dirty="0" err="1">
                  <a:solidFill>
                    <a:schemeClr val="bg1"/>
                  </a:solidFill>
                </a:rPr>
                <a:t>eBPF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dirty="0" err="1">
                  <a:solidFill>
                    <a:schemeClr val="bg1"/>
                  </a:solidFill>
                </a:rPr>
                <a:t>Inisde</a:t>
              </a:r>
              <a:r>
                <a:rPr lang="en-US" dirty="0">
                  <a:solidFill>
                    <a:schemeClr val="bg1"/>
                  </a:solidFill>
                </a:rPr>
                <a:t> function </a:t>
              </a:r>
              <a:r>
                <a:rPr lang="en-US" dirty="0" err="1">
                  <a:solidFill>
                    <a:schemeClr val="bg1"/>
                  </a:solidFill>
                </a:rPr>
                <a:t>arg</a:t>
              </a:r>
              <a:r>
                <a:rPr lang="en-US" dirty="0">
                  <a:solidFill>
                    <a:schemeClr val="bg1"/>
                  </a:solidFill>
                </a:rPr>
                <a:t> range check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bg1"/>
                  </a:solidFill>
                </a:rPr>
                <a:t>User (terminal, python, web)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bg1"/>
                  </a:solidFill>
                </a:rPr>
                <a:t>Etc.</a:t>
              </a:r>
            </a:p>
            <a:p>
              <a:pPr marL="285750" indent="-285750">
                <a:buFontTx/>
                <a:buChar char="-"/>
              </a:pP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8B0CDB-628E-E3B2-D07E-5AEB101A7488}"/>
              </a:ext>
            </a:extLst>
          </p:cNvPr>
          <p:cNvGrpSpPr/>
          <p:nvPr/>
        </p:nvGrpSpPr>
        <p:grpSpPr>
          <a:xfrm>
            <a:off x="5963814" y="3419241"/>
            <a:ext cx="3836020" cy="1754326"/>
            <a:chOff x="5698273" y="1114768"/>
            <a:chExt cx="3836020" cy="1754326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79EAE9D-4954-A3AC-91C9-E685A326451F}"/>
                </a:ext>
              </a:extLst>
            </p:cNvPr>
            <p:cNvSpPr/>
            <p:nvPr/>
          </p:nvSpPr>
          <p:spPr>
            <a:xfrm>
              <a:off x="5698273" y="1114769"/>
              <a:ext cx="3836020" cy="153922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EEC817-9148-AC54-03C0-73BC5220CEEE}"/>
                </a:ext>
              </a:extLst>
            </p:cNvPr>
            <p:cNvSpPr txBox="1"/>
            <p:nvPr/>
          </p:nvSpPr>
          <p:spPr>
            <a:xfrm>
              <a:off x="5832088" y="1114768"/>
              <a:ext cx="35014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Generic Tracer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>
                  <a:solidFill>
                    <a:schemeClr val="bg1"/>
                  </a:solidFill>
                </a:rPr>
                <a:t>Libpatch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dirty="0" err="1">
                  <a:solidFill>
                    <a:schemeClr val="bg1"/>
                  </a:solidFill>
                </a:rPr>
                <a:t>LTTng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bg1"/>
                  </a:solidFill>
                </a:rPr>
                <a:t>perf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>
                  <a:solidFill>
                    <a:schemeClr val="bg1"/>
                  </a:solidFill>
                </a:rPr>
                <a:t>uftrace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strace</a:t>
              </a:r>
              <a:r>
                <a:rPr lang="en-US" dirty="0">
                  <a:solidFill>
                    <a:schemeClr val="bg1"/>
                  </a:solidFill>
                </a:rPr>
                <a:t>, etc.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5F0D63-0DB7-121E-3D49-3EA0436E4131}"/>
              </a:ext>
            </a:extLst>
          </p:cNvPr>
          <p:cNvGrpSpPr/>
          <p:nvPr/>
        </p:nvGrpSpPr>
        <p:grpSpPr>
          <a:xfrm>
            <a:off x="5963814" y="5173569"/>
            <a:ext cx="4023626" cy="1777725"/>
            <a:chOff x="5698273" y="1114769"/>
            <a:chExt cx="4023626" cy="1777725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868EC79-D982-2E4B-C233-BFB131371687}"/>
                </a:ext>
              </a:extLst>
            </p:cNvPr>
            <p:cNvSpPr/>
            <p:nvPr/>
          </p:nvSpPr>
          <p:spPr>
            <a:xfrm>
              <a:off x="5698273" y="1114769"/>
              <a:ext cx="3836020" cy="153922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987A46-1471-33CE-96B8-2DB8A51A7AA7}"/>
                </a:ext>
              </a:extLst>
            </p:cNvPr>
            <p:cNvSpPr txBox="1"/>
            <p:nvPr/>
          </p:nvSpPr>
          <p:spPr>
            <a:xfrm>
              <a:off x="5830459" y="1138168"/>
              <a:ext cx="3891440" cy="175432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</a:rPr>
                <a:t>Analysis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Visualization: e.g. Trace Compass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AI-powered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bg1"/>
                  </a:solidFill>
                </a:rPr>
                <a:t>LLM / ML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bg1"/>
                  </a:solidFill>
                </a:rPr>
                <a:t>we can use trigger info!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7DD535C-51B4-9BAA-81F8-631C3E02760E}"/>
              </a:ext>
            </a:extLst>
          </p:cNvPr>
          <p:cNvSpPr txBox="1"/>
          <p:nvPr/>
        </p:nvSpPr>
        <p:spPr>
          <a:xfrm>
            <a:off x="3693337" y="2118738"/>
            <a:ext cx="1683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j-lt"/>
              </a:rPr>
              <a:t>Stage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72E40C-AADC-79DF-D8E8-F44D09AC8B98}"/>
              </a:ext>
            </a:extLst>
          </p:cNvPr>
          <p:cNvSpPr txBox="1"/>
          <p:nvPr/>
        </p:nvSpPr>
        <p:spPr>
          <a:xfrm>
            <a:off x="3693337" y="3896464"/>
            <a:ext cx="1823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j-lt"/>
              </a:rPr>
              <a:t>Stage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1795AF-EF99-4522-AC8C-756118EE4B86}"/>
              </a:ext>
            </a:extLst>
          </p:cNvPr>
          <p:cNvSpPr txBox="1"/>
          <p:nvPr/>
        </p:nvSpPr>
        <p:spPr>
          <a:xfrm>
            <a:off x="3692667" y="5650790"/>
            <a:ext cx="1823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j-lt"/>
              </a:rPr>
              <a:t>Stage 3</a:t>
            </a:r>
          </a:p>
        </p:txBody>
      </p:sp>
    </p:spTree>
    <p:extLst>
      <p:ext uri="{BB962C8B-B14F-4D97-AF65-F5344CB8AC3E}">
        <p14:creationId xmlns:p14="http://schemas.microsoft.com/office/powerpoint/2010/main" val="3125843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1680C-2B90-E015-26EA-2F1312B28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F542EB97-5E89-87F4-0711-2BE25569428C}"/>
              </a:ext>
            </a:extLst>
          </p:cNvPr>
          <p:cNvGrpSpPr/>
          <p:nvPr/>
        </p:nvGrpSpPr>
        <p:grpSpPr>
          <a:xfrm>
            <a:off x="3241013" y="3968634"/>
            <a:ext cx="3836020" cy="1754326"/>
            <a:chOff x="5698273" y="1114768"/>
            <a:chExt cx="3836020" cy="1754326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9D753097-07AE-7E90-032D-4459936F9E7B}"/>
                </a:ext>
              </a:extLst>
            </p:cNvPr>
            <p:cNvSpPr/>
            <p:nvPr/>
          </p:nvSpPr>
          <p:spPr>
            <a:xfrm>
              <a:off x="5698273" y="1114769"/>
              <a:ext cx="3836020" cy="153922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39F1B27-DE23-3EB0-26D8-F17292FF2B2A}"/>
                </a:ext>
              </a:extLst>
            </p:cNvPr>
            <p:cNvSpPr txBox="1"/>
            <p:nvPr/>
          </p:nvSpPr>
          <p:spPr>
            <a:xfrm>
              <a:off x="5832088" y="1114768"/>
              <a:ext cx="35014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Generic Tracer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>
                  <a:solidFill>
                    <a:schemeClr val="bg1"/>
                  </a:solidFill>
                </a:rPr>
                <a:t>Libpatch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dirty="0" err="1">
                  <a:solidFill>
                    <a:schemeClr val="bg1"/>
                  </a:solidFill>
                </a:rPr>
                <a:t>LTTng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bg1"/>
                  </a:solidFill>
                </a:rPr>
                <a:t>perf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>
                  <a:solidFill>
                    <a:schemeClr val="bg1"/>
                  </a:solidFill>
                </a:rPr>
                <a:t>uftrace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strace</a:t>
              </a:r>
              <a:r>
                <a:rPr lang="en-US" dirty="0">
                  <a:solidFill>
                    <a:schemeClr val="bg1"/>
                  </a:solidFill>
                </a:rPr>
                <a:t>, etc.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7466A03-6B50-6721-7934-05BE5C4D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9668776" cy="1132258"/>
          </a:xfrm>
        </p:spPr>
        <p:txBody>
          <a:bodyPr/>
          <a:lstStyle/>
          <a:p>
            <a:r>
              <a:rPr lang="en-US" dirty="0"/>
              <a:t>WYVERN: Trigger-Based Dynamic Tracing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98A62-6C6B-9870-F636-962C38CAB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704EB9-9467-7B5F-D689-3D7144796838}"/>
              </a:ext>
            </a:extLst>
          </p:cNvPr>
          <p:cNvGrpSpPr/>
          <p:nvPr/>
        </p:nvGrpSpPr>
        <p:grpSpPr>
          <a:xfrm>
            <a:off x="10713198" y="1114769"/>
            <a:ext cx="1106053" cy="903249"/>
            <a:chOff x="10713198" y="1114769"/>
            <a:chExt cx="1106053" cy="90324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EB62DB1-AB5D-D9F7-59A7-516546BFF9F9}"/>
                </a:ext>
              </a:extLst>
            </p:cNvPr>
            <p:cNvSpPr/>
            <p:nvPr/>
          </p:nvSpPr>
          <p:spPr>
            <a:xfrm>
              <a:off x="10814601" y="1114769"/>
              <a:ext cx="903249" cy="903249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DC38DC-41AB-3E4E-DF4E-FECB06E1907C}"/>
                </a:ext>
              </a:extLst>
            </p:cNvPr>
            <p:cNvSpPr txBox="1"/>
            <p:nvPr/>
          </p:nvSpPr>
          <p:spPr>
            <a:xfrm>
              <a:off x="10713198" y="1381727"/>
              <a:ext cx="1106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RECAP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5F2DAEF-53B3-5A49-7145-CD02D574DD43}"/>
              </a:ext>
            </a:extLst>
          </p:cNvPr>
          <p:cNvGrpSpPr/>
          <p:nvPr/>
        </p:nvGrpSpPr>
        <p:grpSpPr>
          <a:xfrm>
            <a:off x="10814599" y="3109197"/>
            <a:ext cx="903250" cy="903249"/>
            <a:chOff x="10814600" y="1114769"/>
            <a:chExt cx="903250" cy="90324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02295C-BA99-FC47-6A29-6FB28F079BDF}"/>
                </a:ext>
              </a:extLst>
            </p:cNvPr>
            <p:cNvSpPr/>
            <p:nvPr/>
          </p:nvSpPr>
          <p:spPr>
            <a:xfrm>
              <a:off x="10814601" y="1114769"/>
              <a:ext cx="903249" cy="90324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90AF1B-6FD0-FD81-0CCD-C660E05F8D8C}"/>
                </a:ext>
              </a:extLst>
            </p:cNvPr>
            <p:cNvSpPr txBox="1"/>
            <p:nvPr/>
          </p:nvSpPr>
          <p:spPr>
            <a:xfrm>
              <a:off x="10814600" y="1282256"/>
              <a:ext cx="9032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Motivation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D8DAB2-520B-1D62-898C-F5A1824E5F09}"/>
              </a:ext>
            </a:extLst>
          </p:cNvPr>
          <p:cNvGrpSpPr/>
          <p:nvPr/>
        </p:nvGrpSpPr>
        <p:grpSpPr>
          <a:xfrm>
            <a:off x="10814599" y="5103624"/>
            <a:ext cx="903249" cy="903249"/>
            <a:chOff x="10814601" y="1114769"/>
            <a:chExt cx="903249" cy="90324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019AC2-4359-C3F1-AF64-9941DABDCCB2}"/>
                </a:ext>
              </a:extLst>
            </p:cNvPr>
            <p:cNvSpPr/>
            <p:nvPr/>
          </p:nvSpPr>
          <p:spPr>
            <a:xfrm>
              <a:off x="10814601" y="1114769"/>
              <a:ext cx="903249" cy="90324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B16361-1AFB-6C41-6159-91090A0A5732}"/>
                </a:ext>
              </a:extLst>
            </p:cNvPr>
            <p:cNvSpPr txBox="1"/>
            <p:nvPr/>
          </p:nvSpPr>
          <p:spPr>
            <a:xfrm>
              <a:off x="10814601" y="1271586"/>
              <a:ext cx="903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SOLUTION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ACCF94D-53E4-4C4B-0181-99255DC2B128}"/>
              </a:ext>
            </a:extLst>
          </p:cNvPr>
          <p:cNvSpPr txBox="1"/>
          <p:nvPr/>
        </p:nvSpPr>
        <p:spPr>
          <a:xfrm>
            <a:off x="3202693" y="1933833"/>
            <a:ext cx="3790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WYVERN</a:t>
            </a:r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48EB812-058D-873E-98D0-F960A295503F}"/>
              </a:ext>
            </a:extLst>
          </p:cNvPr>
          <p:cNvGrpSpPr/>
          <p:nvPr/>
        </p:nvGrpSpPr>
        <p:grpSpPr>
          <a:xfrm>
            <a:off x="3229940" y="2365061"/>
            <a:ext cx="3836021" cy="1754326"/>
            <a:chOff x="5698273" y="1114768"/>
            <a:chExt cx="3836021" cy="1754326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4E863F78-B45E-2B28-BD0C-F166ACB8D967}"/>
                </a:ext>
              </a:extLst>
            </p:cNvPr>
            <p:cNvSpPr/>
            <p:nvPr/>
          </p:nvSpPr>
          <p:spPr>
            <a:xfrm>
              <a:off x="5698273" y="1114769"/>
              <a:ext cx="3836020" cy="153922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C1E24E8-A4DD-9145-1DC7-BE9E64BB6F7B}"/>
                </a:ext>
              </a:extLst>
            </p:cNvPr>
            <p:cNvSpPr txBox="1"/>
            <p:nvPr/>
          </p:nvSpPr>
          <p:spPr>
            <a:xfrm>
              <a:off x="5744256" y="1114768"/>
              <a:ext cx="379003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Generic Trigger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dirty="0" err="1">
                  <a:solidFill>
                    <a:schemeClr val="bg1"/>
                  </a:solidFill>
                </a:rPr>
                <a:t>eBPF</a:t>
              </a:r>
              <a:endParaRPr lang="en-US" dirty="0">
                <a:solidFill>
                  <a:schemeClr val="bg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bg1"/>
                  </a:solidFill>
                </a:rPr>
                <a:t>Inide function </a:t>
              </a:r>
              <a:r>
                <a:rPr lang="en-US" dirty="0" err="1">
                  <a:solidFill>
                    <a:schemeClr val="bg1"/>
                  </a:solidFill>
                </a:rPr>
                <a:t>arg</a:t>
              </a:r>
              <a:r>
                <a:rPr lang="en-US" dirty="0">
                  <a:solidFill>
                    <a:schemeClr val="bg1"/>
                  </a:solidFill>
                </a:rPr>
                <a:t> range check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bg1"/>
                  </a:solidFill>
                </a:rPr>
                <a:t>User (terminal, python, web)</a:t>
              </a:r>
            </a:p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bg1"/>
                  </a:solidFill>
                </a:rPr>
                <a:t>Etc.</a:t>
              </a:r>
            </a:p>
            <a:p>
              <a:pPr marL="285750" indent="-285750">
                <a:buFontTx/>
                <a:buChar char="-"/>
              </a:pP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D857904-D8D1-50FA-80DE-D3A4680FB9E6}"/>
              </a:ext>
            </a:extLst>
          </p:cNvPr>
          <p:cNvGrpSpPr/>
          <p:nvPr/>
        </p:nvGrpSpPr>
        <p:grpSpPr>
          <a:xfrm>
            <a:off x="3241981" y="2365061"/>
            <a:ext cx="3836021" cy="1754326"/>
            <a:chOff x="2719495" y="2791812"/>
            <a:chExt cx="3836021" cy="175432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E26DEBA-B973-BA48-9A36-3B218B9F7DB7}"/>
                </a:ext>
              </a:extLst>
            </p:cNvPr>
            <p:cNvGrpSpPr/>
            <p:nvPr/>
          </p:nvGrpSpPr>
          <p:grpSpPr>
            <a:xfrm>
              <a:off x="2719495" y="2791812"/>
              <a:ext cx="3836021" cy="1754326"/>
              <a:chOff x="5698273" y="1114768"/>
              <a:chExt cx="3836021" cy="1754326"/>
            </a:xfrm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E0451B61-B82D-A1EA-10EF-E5238EA61302}"/>
                  </a:ext>
                </a:extLst>
              </p:cNvPr>
              <p:cNvSpPr/>
              <p:nvPr/>
            </p:nvSpPr>
            <p:spPr>
              <a:xfrm>
                <a:off x="5698273" y="1114769"/>
                <a:ext cx="3836020" cy="153922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60C2C38-811B-12C9-72C0-CBD2B9CB6A03}"/>
                  </a:ext>
                </a:extLst>
              </p:cNvPr>
              <p:cNvSpPr txBox="1"/>
              <p:nvPr/>
            </p:nvSpPr>
            <p:spPr>
              <a:xfrm>
                <a:off x="5744256" y="1114768"/>
                <a:ext cx="379003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Generic Trigger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dirty="0" err="1">
                    <a:solidFill>
                      <a:schemeClr val="bg1"/>
                    </a:solidFill>
                  </a:rPr>
                  <a:t>eBPF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chemeClr val="bg1"/>
                    </a:solidFill>
                  </a:rPr>
                  <a:t>Inide function </a:t>
                </a:r>
                <a:r>
                  <a:rPr lang="en-US" dirty="0" err="1">
                    <a:solidFill>
                      <a:schemeClr val="bg1"/>
                    </a:solidFill>
                  </a:rPr>
                  <a:t>arg</a:t>
                </a:r>
                <a:r>
                  <a:rPr lang="en-US" dirty="0">
                    <a:solidFill>
                      <a:schemeClr val="bg1"/>
                    </a:solidFill>
                  </a:rPr>
                  <a:t> range check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chemeClr val="bg1"/>
                    </a:solidFill>
                  </a:rPr>
                  <a:t>User (terminal, python, web)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chemeClr val="bg1"/>
                    </a:solidFill>
                  </a:rPr>
                  <a:t>Etc.</a:t>
                </a:r>
              </a:p>
              <a:p>
                <a:pPr marL="285750" indent="-285750">
                  <a:buFontTx/>
                  <a:buChar char="-"/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5B305C5-BB22-91BA-0F28-1530C8FB6CA7}"/>
                </a:ext>
              </a:extLst>
            </p:cNvPr>
            <p:cNvGrpSpPr/>
            <p:nvPr/>
          </p:nvGrpSpPr>
          <p:grpSpPr>
            <a:xfrm>
              <a:off x="2840699" y="3149113"/>
              <a:ext cx="3618670" cy="578058"/>
              <a:chOff x="5698273" y="1114767"/>
              <a:chExt cx="3836020" cy="1539223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1935B4BC-144D-0AC8-8BBF-C2C38F659686}"/>
                  </a:ext>
                </a:extLst>
              </p:cNvPr>
              <p:cNvSpPr/>
              <p:nvPr/>
            </p:nvSpPr>
            <p:spPr>
              <a:xfrm>
                <a:off x="5698273" y="1114769"/>
                <a:ext cx="3836020" cy="153922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21B7BDE-610E-600A-FF75-CF7790E6075D}"/>
                  </a:ext>
                </a:extLst>
              </p:cNvPr>
              <p:cNvSpPr txBox="1"/>
              <p:nvPr/>
            </p:nvSpPr>
            <p:spPr>
              <a:xfrm>
                <a:off x="5832087" y="1114767"/>
                <a:ext cx="3501483" cy="131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ysClr val="windowText" lastClr="000000"/>
                    </a:solidFill>
                  </a:rPr>
                  <a:t>Internal </a:t>
                </a:r>
                <a:r>
                  <a:rPr lang="en-US" sz="1600" b="1" dirty="0" err="1">
                    <a:solidFill>
                      <a:sysClr val="windowText" lastClr="000000"/>
                    </a:solidFill>
                  </a:rPr>
                  <a:t>LibPatch</a:t>
                </a:r>
                <a:r>
                  <a:rPr lang="en-US" sz="1600" b="1" dirty="0">
                    <a:solidFill>
                      <a:sysClr val="windowText" lastClr="000000"/>
                    </a:solidFill>
                  </a:rPr>
                  <a:t> Trigger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</a:rPr>
                  <a:t>- Real Time user space Trigger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CFEA643-5FF0-3428-2BF4-CDB7609476B8}"/>
                </a:ext>
              </a:extLst>
            </p:cNvPr>
            <p:cNvGrpSpPr/>
            <p:nvPr/>
          </p:nvGrpSpPr>
          <p:grpSpPr>
            <a:xfrm>
              <a:off x="2828089" y="3645679"/>
              <a:ext cx="3618670" cy="578058"/>
              <a:chOff x="5698273" y="1114768"/>
              <a:chExt cx="3836020" cy="1539222"/>
            </a:xfrm>
          </p:grpSpPr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20E28F0C-ED46-6BBA-EB7F-8926127FEACE}"/>
                  </a:ext>
                </a:extLst>
              </p:cNvPr>
              <p:cNvSpPr/>
              <p:nvPr/>
            </p:nvSpPr>
            <p:spPr>
              <a:xfrm>
                <a:off x="5698273" y="1114769"/>
                <a:ext cx="3836020" cy="153922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B53E4FA-8953-C8B7-4D6E-723AA4DECE5D}"/>
                  </a:ext>
                </a:extLst>
              </p:cNvPr>
              <p:cNvSpPr txBox="1"/>
              <p:nvPr/>
            </p:nvSpPr>
            <p:spPr>
              <a:xfrm>
                <a:off x="5832088" y="1114768"/>
                <a:ext cx="3501483" cy="10018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ysClr val="windowText" lastClr="000000"/>
                    </a:solidFill>
                  </a:rPr>
                  <a:t>External Signal-Based Trigger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</a:rPr>
                  <a:t>- Generic Trigger</a:t>
                </a:r>
              </a:p>
            </p:txBody>
          </p:sp>
        </p:grp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F363B02-931A-BDD6-D813-EFE5DF56A179}"/>
              </a:ext>
            </a:extLst>
          </p:cNvPr>
          <p:cNvSpPr/>
          <p:nvPr/>
        </p:nvSpPr>
        <p:spPr>
          <a:xfrm>
            <a:off x="2861698" y="1680898"/>
            <a:ext cx="4705816" cy="4025374"/>
          </a:xfrm>
          <a:prstGeom prst="roundRect">
            <a:avLst/>
          </a:prstGeom>
          <a:solidFill>
            <a:srgbClr val="FF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8073267-ABFC-87BB-1B29-C488370AC7B1}"/>
              </a:ext>
            </a:extLst>
          </p:cNvPr>
          <p:cNvGrpSpPr/>
          <p:nvPr/>
        </p:nvGrpSpPr>
        <p:grpSpPr>
          <a:xfrm>
            <a:off x="3241900" y="3957974"/>
            <a:ext cx="3836020" cy="1754326"/>
            <a:chOff x="2700465" y="4400931"/>
            <a:chExt cx="3836020" cy="175432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632828D-1C83-D0DC-EB03-1D69D00061EF}"/>
                </a:ext>
              </a:extLst>
            </p:cNvPr>
            <p:cNvGrpSpPr/>
            <p:nvPr/>
          </p:nvGrpSpPr>
          <p:grpSpPr>
            <a:xfrm>
              <a:off x="2700465" y="4400931"/>
              <a:ext cx="3836020" cy="1754326"/>
              <a:chOff x="5698273" y="1114768"/>
              <a:chExt cx="3836020" cy="1754326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50C4DE49-1F10-2C5F-FB19-8533154F39C0}"/>
                  </a:ext>
                </a:extLst>
              </p:cNvPr>
              <p:cNvSpPr/>
              <p:nvPr/>
            </p:nvSpPr>
            <p:spPr>
              <a:xfrm>
                <a:off x="5698273" y="1114769"/>
                <a:ext cx="3836020" cy="153922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D0A9EBB-2440-4F2D-9B5F-48FCC2950B33}"/>
                  </a:ext>
                </a:extLst>
              </p:cNvPr>
              <p:cNvSpPr txBox="1"/>
              <p:nvPr/>
            </p:nvSpPr>
            <p:spPr>
              <a:xfrm>
                <a:off x="5832088" y="1114768"/>
                <a:ext cx="350148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Generic Tracer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 err="1">
                    <a:solidFill>
                      <a:schemeClr val="bg1"/>
                    </a:solidFill>
                  </a:rPr>
                  <a:t>Libpatch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dirty="0" err="1">
                    <a:solidFill>
                      <a:schemeClr val="bg1"/>
                    </a:solidFill>
                  </a:rPr>
                  <a:t>LTTng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chemeClr val="bg1"/>
                    </a:solidFill>
                  </a:rPr>
                  <a:t>perf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 err="1">
                    <a:solidFill>
                      <a:schemeClr val="bg1"/>
                    </a:solidFill>
                  </a:rPr>
                  <a:t>uftrace</a:t>
                </a:r>
                <a:r>
                  <a:rPr lang="en-US" dirty="0">
                    <a:solidFill>
                      <a:schemeClr val="bg1"/>
                    </a:solidFill>
                  </a:rPr>
                  <a:t>, </a:t>
                </a:r>
                <a:r>
                  <a:rPr lang="en-US" dirty="0" err="1">
                    <a:solidFill>
                      <a:schemeClr val="bg1"/>
                    </a:solidFill>
                  </a:rPr>
                  <a:t>strace</a:t>
                </a:r>
                <a:r>
                  <a:rPr lang="en-US" dirty="0">
                    <a:solidFill>
                      <a:schemeClr val="bg1"/>
                    </a:solidFill>
                  </a:rPr>
                  <a:t>, etc.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2872A81-3EB4-C5BC-9837-81898D30F54A}"/>
                </a:ext>
              </a:extLst>
            </p:cNvPr>
            <p:cNvGrpSpPr/>
            <p:nvPr/>
          </p:nvGrpSpPr>
          <p:grpSpPr>
            <a:xfrm>
              <a:off x="2791110" y="4753674"/>
              <a:ext cx="3618670" cy="578058"/>
              <a:chOff x="5698273" y="1114767"/>
              <a:chExt cx="3836020" cy="1539223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8D9C42EF-936E-688F-89FB-D5E638647706}"/>
                  </a:ext>
                </a:extLst>
              </p:cNvPr>
              <p:cNvSpPr/>
              <p:nvPr/>
            </p:nvSpPr>
            <p:spPr>
              <a:xfrm>
                <a:off x="5698273" y="1114769"/>
                <a:ext cx="3836020" cy="153922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32E3206-A996-599C-6F5B-19F9900809C1}"/>
                  </a:ext>
                </a:extLst>
              </p:cNvPr>
              <p:cNvSpPr txBox="1"/>
              <p:nvPr/>
            </p:nvSpPr>
            <p:spPr>
              <a:xfrm>
                <a:off x="5832087" y="1114767"/>
                <a:ext cx="3501483" cy="147515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ysClr val="windowText" lastClr="000000"/>
                    </a:solidFill>
                  </a:rPr>
                  <a:t>Internal </a:t>
                </a:r>
                <a:r>
                  <a:rPr lang="en-US" sz="1600" b="1" dirty="0" err="1">
                    <a:solidFill>
                      <a:sysClr val="windowText" lastClr="000000"/>
                    </a:solidFill>
                  </a:rPr>
                  <a:t>LibPatch</a:t>
                </a:r>
                <a:r>
                  <a:rPr lang="en-US" sz="1600" b="1" dirty="0">
                    <a:solidFill>
                      <a:sysClr val="windowText" lastClr="000000"/>
                    </a:solidFill>
                  </a:rPr>
                  <a:t> Tracer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</a:rPr>
                  <a:t>- Real Time user space Tracer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732C79E-2410-43A4-3BA9-61239405FC46}"/>
                </a:ext>
              </a:extLst>
            </p:cNvPr>
            <p:cNvGrpSpPr/>
            <p:nvPr/>
          </p:nvGrpSpPr>
          <p:grpSpPr>
            <a:xfrm>
              <a:off x="2778500" y="5250240"/>
              <a:ext cx="3618670" cy="578058"/>
              <a:chOff x="5698273" y="1114768"/>
              <a:chExt cx="3836020" cy="1539222"/>
            </a:xfrm>
          </p:grpSpPr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EE2F3046-3FB6-F15B-290A-55DF78F914E2}"/>
                  </a:ext>
                </a:extLst>
              </p:cNvPr>
              <p:cNvSpPr/>
              <p:nvPr/>
            </p:nvSpPr>
            <p:spPr>
              <a:xfrm>
                <a:off x="5698273" y="1114769"/>
                <a:ext cx="3836020" cy="153922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6E02C73-2883-6DE3-61E0-6A5CC7E1C4ED}"/>
                  </a:ext>
                </a:extLst>
              </p:cNvPr>
              <p:cNvSpPr txBox="1"/>
              <p:nvPr/>
            </p:nvSpPr>
            <p:spPr>
              <a:xfrm>
                <a:off x="5832088" y="1114768"/>
                <a:ext cx="3501483" cy="147515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ysClr val="windowText" lastClr="000000"/>
                    </a:solidFill>
                  </a:rPr>
                  <a:t>External Tracers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</a:rPr>
                  <a:t>- Generic Trigger</a:t>
                </a:r>
              </a:p>
            </p:txBody>
          </p:sp>
        </p:grpSp>
      </p:grpSp>
      <p:pic>
        <p:nvPicPr>
          <p:cNvPr id="9218" name="Picture 2" descr="LTTng: an open source tracing framework for Linux">
            <a:extLst>
              <a:ext uri="{FF2B5EF4-FFF2-40B4-BE49-F238E27FC236}">
                <a16:creationId xmlns:a16="http://schemas.microsoft.com/office/drawing/2014/main" id="{459E598E-381B-A1A8-829B-8B5C1EB66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24" y="1680898"/>
            <a:ext cx="1554182" cy="10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BPF - Wikipedia">
            <a:extLst>
              <a:ext uri="{FF2B5EF4-FFF2-40B4-BE49-F238E27FC236}">
                <a16:creationId xmlns:a16="http://schemas.microsoft.com/office/drawing/2014/main" id="{5CD5C1F6-B2BB-E33A-556C-F924F6D8E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55" y="1712358"/>
            <a:ext cx="1749268" cy="60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eBPF - Wikipedia">
            <a:extLst>
              <a:ext uri="{FF2B5EF4-FFF2-40B4-BE49-F238E27FC236}">
                <a16:creationId xmlns:a16="http://schemas.microsoft.com/office/drawing/2014/main" id="{D9D4B420-56A4-48B8-450B-4F860EA63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138" y="2858830"/>
            <a:ext cx="1749268" cy="60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F369BFB-878B-B9F8-3A0A-CEA0685A2F3D}"/>
              </a:ext>
            </a:extLst>
          </p:cNvPr>
          <p:cNvSpPr txBox="1"/>
          <p:nvPr/>
        </p:nvSpPr>
        <p:spPr>
          <a:xfrm>
            <a:off x="8595182" y="3720058"/>
            <a:ext cx="1344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+mj-lt"/>
              </a:rPr>
              <a:t>perf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8D81BF-4041-A9AF-9F78-4B336DBEEB60}"/>
              </a:ext>
            </a:extLst>
          </p:cNvPr>
          <p:cNvSpPr txBox="1"/>
          <p:nvPr/>
        </p:nvSpPr>
        <p:spPr>
          <a:xfrm>
            <a:off x="7779417" y="4353531"/>
            <a:ext cx="175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+mj-lt"/>
              </a:rPr>
              <a:t>uftrace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9222" name="Picture 6" descr="Python (programming language) - Wikipedia">
            <a:extLst>
              <a:ext uri="{FF2B5EF4-FFF2-40B4-BE49-F238E27FC236}">
                <a16:creationId xmlns:a16="http://schemas.microsoft.com/office/drawing/2014/main" id="{7E249641-697D-AAA4-6ABB-34F8CD69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417" y="4119387"/>
            <a:ext cx="903250" cy="90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Bash (Unix shell) - Wikipedia">
            <a:extLst>
              <a:ext uri="{FF2B5EF4-FFF2-40B4-BE49-F238E27FC236}">
                <a16:creationId xmlns:a16="http://schemas.microsoft.com/office/drawing/2014/main" id="{627460E4-4BD4-4291-CCBD-34CCD2F4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52" y="3248607"/>
            <a:ext cx="1966913" cy="82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bpftrace: dynamic tracing for Linux | bpftrace">
            <a:extLst>
              <a:ext uri="{FF2B5EF4-FFF2-40B4-BE49-F238E27FC236}">
                <a16:creationId xmlns:a16="http://schemas.microsoft.com/office/drawing/2014/main" id="{FA6B77FF-E1C0-97EA-2280-B0DDA2AD7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41" y="2444673"/>
            <a:ext cx="2343150" cy="86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F2E47C0-D084-9983-84E7-5897F765D57A}"/>
              </a:ext>
            </a:extLst>
          </p:cNvPr>
          <p:cNvSpPr txBox="1"/>
          <p:nvPr/>
        </p:nvSpPr>
        <p:spPr>
          <a:xfrm>
            <a:off x="8442176" y="5046659"/>
            <a:ext cx="175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strace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232" name="Picture 16" descr="Docker Hub: Centralized management of Docker images">
            <a:extLst>
              <a:ext uri="{FF2B5EF4-FFF2-40B4-BE49-F238E27FC236}">
                <a16:creationId xmlns:a16="http://schemas.microsoft.com/office/drawing/2014/main" id="{6985AD4D-D711-AD2C-715A-22743349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7" y="4404036"/>
            <a:ext cx="1126939" cy="112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C++ - Wikipedia">
            <a:extLst>
              <a:ext uri="{FF2B5EF4-FFF2-40B4-BE49-F238E27FC236}">
                <a16:creationId xmlns:a16="http://schemas.microsoft.com/office/drawing/2014/main" id="{564B0D95-496E-7B24-5590-164391547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09" y="4974126"/>
            <a:ext cx="804441" cy="90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74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D8730-7CA2-E45D-BCE6-5E7A359E8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82D6C-212B-4432-A5BD-8D70858E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26DEE2-E1C0-7014-87EB-A6C46EB2D9EB}"/>
              </a:ext>
            </a:extLst>
          </p:cNvPr>
          <p:cNvGrpSpPr/>
          <p:nvPr/>
        </p:nvGrpSpPr>
        <p:grpSpPr>
          <a:xfrm>
            <a:off x="4324781" y="4951211"/>
            <a:ext cx="1639230" cy="687756"/>
            <a:chOff x="2720897" y="2587298"/>
            <a:chExt cx="1639230" cy="68775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45BAFBE-0FCF-845A-47DB-C2F553A525A9}"/>
                </a:ext>
              </a:extLst>
            </p:cNvPr>
            <p:cNvSpPr/>
            <p:nvPr/>
          </p:nvSpPr>
          <p:spPr>
            <a:xfrm>
              <a:off x="2720898" y="2587298"/>
              <a:ext cx="1639229" cy="68096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F4CA88-1F14-1EC3-50EC-DAC5D9D740F2}"/>
                </a:ext>
              </a:extLst>
            </p:cNvPr>
            <p:cNvSpPr txBox="1"/>
            <p:nvPr/>
          </p:nvSpPr>
          <p:spPr>
            <a:xfrm>
              <a:off x="2720897" y="2628723"/>
              <a:ext cx="1639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Wyvern Daemon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3BD7BA5-A59D-CCDC-CE00-744FADDFCF98}"/>
              </a:ext>
            </a:extLst>
          </p:cNvPr>
          <p:cNvGrpSpPr/>
          <p:nvPr/>
        </p:nvGrpSpPr>
        <p:grpSpPr>
          <a:xfrm>
            <a:off x="8480931" y="1728216"/>
            <a:ext cx="1695407" cy="680965"/>
            <a:chOff x="2720898" y="2587298"/>
            <a:chExt cx="1695407" cy="68096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1D667DE-E5CC-3AB4-C362-E09FA4409823}"/>
                </a:ext>
              </a:extLst>
            </p:cNvPr>
            <p:cNvSpPr/>
            <p:nvPr/>
          </p:nvSpPr>
          <p:spPr>
            <a:xfrm>
              <a:off x="2720898" y="2587298"/>
              <a:ext cx="1639229" cy="68096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23E945-6CC2-80AB-C98F-E076856E0372}"/>
                </a:ext>
              </a:extLst>
            </p:cNvPr>
            <p:cNvSpPr txBox="1"/>
            <p:nvPr/>
          </p:nvSpPr>
          <p:spPr>
            <a:xfrm>
              <a:off x="2777076" y="2588252"/>
              <a:ext cx="1639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CFG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Tracer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9A2FF0-78E7-F3C6-6C25-DCC0494D6D82}"/>
              </a:ext>
            </a:extLst>
          </p:cNvPr>
          <p:cNvGrpSpPr/>
          <p:nvPr/>
        </p:nvGrpSpPr>
        <p:grpSpPr>
          <a:xfrm>
            <a:off x="223148" y="1692442"/>
            <a:ext cx="1677523" cy="726716"/>
            <a:chOff x="153894" y="2595480"/>
            <a:chExt cx="1677523" cy="726716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6983C29-1A9D-03A8-BF83-E8C8E7867B63}"/>
                </a:ext>
              </a:extLst>
            </p:cNvPr>
            <p:cNvSpPr/>
            <p:nvPr/>
          </p:nvSpPr>
          <p:spPr>
            <a:xfrm>
              <a:off x="192188" y="2595480"/>
              <a:ext cx="1639229" cy="72671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F4D29F-4294-897D-5A7B-E89A113FB5F7}"/>
                </a:ext>
              </a:extLst>
            </p:cNvPr>
            <p:cNvSpPr txBox="1"/>
            <p:nvPr/>
          </p:nvSpPr>
          <p:spPr>
            <a:xfrm>
              <a:off x="153894" y="2634440"/>
              <a:ext cx="16775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BPFtrace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syscall</a:t>
              </a:r>
              <a:r>
                <a:rPr lang="en-US" dirty="0">
                  <a:solidFill>
                    <a:schemeClr val="bg1"/>
                  </a:solidFill>
                </a:rPr>
                <a:t> count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E43251-0E59-0203-0DBA-8A14E8A1ACAD}"/>
              </a:ext>
            </a:extLst>
          </p:cNvPr>
          <p:cNvGrpSpPr/>
          <p:nvPr/>
        </p:nvGrpSpPr>
        <p:grpSpPr>
          <a:xfrm>
            <a:off x="67229" y="3311159"/>
            <a:ext cx="1833441" cy="726716"/>
            <a:chOff x="95082" y="2595480"/>
            <a:chExt cx="1833441" cy="726716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98ADEA7-6493-0C29-8027-8ECDB4E6E87A}"/>
                </a:ext>
              </a:extLst>
            </p:cNvPr>
            <p:cNvSpPr/>
            <p:nvPr/>
          </p:nvSpPr>
          <p:spPr>
            <a:xfrm>
              <a:off x="192188" y="2595480"/>
              <a:ext cx="1639229" cy="72671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6548A6-A994-534B-4A80-5DB558639A07}"/>
                </a:ext>
              </a:extLst>
            </p:cNvPr>
            <p:cNvSpPr txBox="1"/>
            <p:nvPr/>
          </p:nvSpPr>
          <p:spPr>
            <a:xfrm>
              <a:off x="95082" y="2634439"/>
              <a:ext cx="18334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BPFtrace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Thread block check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34AFF8-4F91-BE4B-DA62-CCF04F2F2F01}"/>
              </a:ext>
            </a:extLst>
          </p:cNvPr>
          <p:cNvGrpSpPr/>
          <p:nvPr/>
        </p:nvGrpSpPr>
        <p:grpSpPr>
          <a:xfrm>
            <a:off x="4227675" y="2035018"/>
            <a:ext cx="1639229" cy="680965"/>
            <a:chOff x="2720898" y="2587298"/>
            <a:chExt cx="1639229" cy="680965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2059638-2000-FFA9-510C-41CB453ADC5B}"/>
                </a:ext>
              </a:extLst>
            </p:cNvPr>
            <p:cNvSpPr/>
            <p:nvPr/>
          </p:nvSpPr>
          <p:spPr>
            <a:xfrm>
              <a:off x="2720898" y="2587298"/>
              <a:ext cx="1639229" cy="68096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9F12F3-98FF-E5AE-C37D-5001FAFF6ECD}"/>
                </a:ext>
              </a:extLst>
            </p:cNvPr>
            <p:cNvSpPr txBox="1"/>
            <p:nvPr/>
          </p:nvSpPr>
          <p:spPr>
            <a:xfrm>
              <a:off x="2720898" y="2617365"/>
              <a:ext cx="1639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Wyvern signal sender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CFBE74-3E91-1F17-282A-4AD7BBE32893}"/>
              </a:ext>
            </a:extLst>
          </p:cNvPr>
          <p:cNvGrpSpPr/>
          <p:nvPr/>
        </p:nvGrpSpPr>
        <p:grpSpPr>
          <a:xfrm>
            <a:off x="8509021" y="3316708"/>
            <a:ext cx="1667318" cy="680965"/>
            <a:chOff x="2720898" y="2587298"/>
            <a:chExt cx="1667318" cy="680965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8B5DB7A-54B0-D3FE-1FC8-BD2D7455AFA7}"/>
                </a:ext>
              </a:extLst>
            </p:cNvPr>
            <p:cNvSpPr/>
            <p:nvPr/>
          </p:nvSpPr>
          <p:spPr>
            <a:xfrm>
              <a:off x="2720898" y="2587298"/>
              <a:ext cx="1639229" cy="68096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DC0A05-EB32-3D44-9DC7-E90375448ACC}"/>
                </a:ext>
              </a:extLst>
            </p:cNvPr>
            <p:cNvSpPr txBox="1"/>
            <p:nvPr/>
          </p:nvSpPr>
          <p:spPr>
            <a:xfrm>
              <a:off x="2748987" y="2743114"/>
              <a:ext cx="1639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LTTng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CAB73D-1B7C-5CEA-F281-E1317CB96FC2}"/>
              </a:ext>
            </a:extLst>
          </p:cNvPr>
          <p:cNvGrpSpPr/>
          <p:nvPr/>
        </p:nvGrpSpPr>
        <p:grpSpPr>
          <a:xfrm>
            <a:off x="8537109" y="4917783"/>
            <a:ext cx="1667318" cy="680965"/>
            <a:chOff x="2720898" y="2587298"/>
            <a:chExt cx="1667318" cy="680965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E309B269-021B-605A-94D4-442CA2310467}"/>
                </a:ext>
              </a:extLst>
            </p:cNvPr>
            <p:cNvSpPr/>
            <p:nvPr/>
          </p:nvSpPr>
          <p:spPr>
            <a:xfrm>
              <a:off x="2720898" y="2587298"/>
              <a:ext cx="1639229" cy="68096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538D782-1500-FD30-B35E-60414153131A}"/>
                </a:ext>
              </a:extLst>
            </p:cNvPr>
            <p:cNvSpPr txBox="1"/>
            <p:nvPr/>
          </p:nvSpPr>
          <p:spPr>
            <a:xfrm>
              <a:off x="2748987" y="2743114"/>
              <a:ext cx="1639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Perf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6872F70-ECE8-8A7E-1086-BE7F4152BDC9}"/>
              </a:ext>
            </a:extLst>
          </p:cNvPr>
          <p:cNvGrpSpPr/>
          <p:nvPr/>
        </p:nvGrpSpPr>
        <p:grpSpPr>
          <a:xfrm>
            <a:off x="126042" y="4888968"/>
            <a:ext cx="1833441" cy="726716"/>
            <a:chOff x="95082" y="2595480"/>
            <a:chExt cx="1833441" cy="726716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AA4D009E-DA33-4DD1-A16A-C64EBB3DE2BD}"/>
                </a:ext>
              </a:extLst>
            </p:cNvPr>
            <p:cNvSpPr/>
            <p:nvPr/>
          </p:nvSpPr>
          <p:spPr>
            <a:xfrm>
              <a:off x="192188" y="2595480"/>
              <a:ext cx="1639229" cy="72671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9D271AC-E9E4-C9C5-6CDA-703E73536C64}"/>
                </a:ext>
              </a:extLst>
            </p:cNvPr>
            <p:cNvSpPr txBox="1"/>
            <p:nvPr/>
          </p:nvSpPr>
          <p:spPr>
            <a:xfrm>
              <a:off x="95082" y="2634439"/>
              <a:ext cx="18334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Python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Script</a:t>
              </a:r>
            </a:p>
          </p:txBody>
        </p:sp>
      </p:grp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81D36770-6A92-916A-FD70-AF3BD99377A6}"/>
              </a:ext>
            </a:extLst>
          </p:cNvPr>
          <p:cNvCxnSpPr>
            <a:cxnSpLocks/>
            <a:stCxn id="13" idx="3"/>
            <a:endCxn id="19" idx="1"/>
          </p:cNvCxnSpPr>
          <p:nvPr/>
        </p:nvCxnSpPr>
        <p:spPr>
          <a:xfrm>
            <a:off x="1900671" y="2054568"/>
            <a:ext cx="2327004" cy="333683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07643679-15E6-8B87-F221-9681B9006060}"/>
              </a:ext>
            </a:extLst>
          </p:cNvPr>
          <p:cNvSpPr/>
          <p:nvPr/>
        </p:nvSpPr>
        <p:spPr>
          <a:xfrm>
            <a:off x="3280327" y="3183037"/>
            <a:ext cx="1639229" cy="1650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9C6A66C-3E42-3649-B429-4C23B81DE7CD}"/>
              </a:ext>
            </a:extLst>
          </p:cNvPr>
          <p:cNvSpPr txBox="1"/>
          <p:nvPr/>
        </p:nvSpPr>
        <p:spPr>
          <a:xfrm>
            <a:off x="3234278" y="2885576"/>
            <a:ext cx="1800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shared memory</a:t>
            </a:r>
          </a:p>
        </p:txBody>
      </p: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EF5BE686-8A09-3B01-0A9A-40FD55AD5C7C}"/>
              </a:ext>
            </a:extLst>
          </p:cNvPr>
          <p:cNvCxnSpPr>
            <a:cxnSpLocks/>
            <a:stCxn id="18" idx="2"/>
          </p:cNvCxnSpPr>
          <p:nvPr/>
        </p:nvCxnSpPr>
        <p:spPr>
          <a:xfrm rot="5400000">
            <a:off x="3929676" y="3833597"/>
            <a:ext cx="2235228" cy="1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545849A6-563A-63AF-9056-8E725B6294A5}"/>
              </a:ext>
            </a:extLst>
          </p:cNvPr>
          <p:cNvSpPr txBox="1"/>
          <p:nvPr/>
        </p:nvSpPr>
        <p:spPr>
          <a:xfrm>
            <a:off x="3341415" y="3223321"/>
            <a:ext cx="14736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42452 </a:t>
            </a:r>
            <a:r>
              <a:rPr lang="en-US" sz="1400" dirty="0"/>
              <a:t>42453</a:t>
            </a:r>
            <a:r>
              <a:rPr lang="en-US" sz="1400" dirty="0">
                <a:latin typeface="+mj-lt"/>
              </a:rPr>
              <a:t> 1</a:t>
            </a:r>
            <a:endParaRPr lang="en-US" sz="14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521A81F-B1DC-E13B-E0B9-ADDC7FC690D6}"/>
              </a:ext>
            </a:extLst>
          </p:cNvPr>
          <p:cNvSpPr txBox="1"/>
          <p:nvPr/>
        </p:nvSpPr>
        <p:spPr>
          <a:xfrm>
            <a:off x="5075380" y="3608349"/>
            <a:ext cx="14736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New event</a:t>
            </a:r>
            <a:endParaRPr lang="en-US" sz="1400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8A7306F-A61E-0A84-B989-FFD59FA23758}"/>
              </a:ext>
            </a:extLst>
          </p:cNvPr>
          <p:cNvSpPr/>
          <p:nvPr/>
        </p:nvSpPr>
        <p:spPr>
          <a:xfrm>
            <a:off x="4512853" y="3228883"/>
            <a:ext cx="302215" cy="3022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C6C197E-3690-5365-F657-238500B46EE8}"/>
              </a:ext>
            </a:extLst>
          </p:cNvPr>
          <p:cNvCxnSpPr>
            <a:cxnSpLocks/>
          </p:cNvCxnSpPr>
          <p:nvPr/>
        </p:nvCxnSpPr>
        <p:spPr>
          <a:xfrm flipV="1">
            <a:off x="2893671" y="3531098"/>
            <a:ext cx="1619182" cy="8904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E7FBC4A4-16D8-F561-B55D-694C554E2D7D}"/>
              </a:ext>
            </a:extLst>
          </p:cNvPr>
          <p:cNvSpPr txBox="1"/>
          <p:nvPr/>
        </p:nvSpPr>
        <p:spPr>
          <a:xfrm>
            <a:off x="1482086" y="4380503"/>
            <a:ext cx="3030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+mj-lt"/>
              </a:rPr>
              <a:t>action=1 =&gt; wyvern tracer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83" name="Elbow Connector 82">
            <a:extLst>
              <a:ext uri="{FF2B5EF4-FFF2-40B4-BE49-F238E27FC236}">
                <a16:creationId xmlns:a16="http://schemas.microsoft.com/office/drawing/2014/main" id="{66F2FB30-29B4-B94E-2D7E-5E03DCC96C9A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5964010" y="2068699"/>
            <a:ext cx="2516921" cy="3247103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EEFE45D-157C-813E-E7C2-FFB232EABABB}"/>
              </a:ext>
            </a:extLst>
          </p:cNvPr>
          <p:cNvGrpSpPr/>
          <p:nvPr/>
        </p:nvGrpSpPr>
        <p:grpSpPr>
          <a:xfrm>
            <a:off x="6605164" y="408871"/>
            <a:ext cx="3215912" cy="1258599"/>
            <a:chOff x="5710449" y="422299"/>
            <a:chExt cx="3215912" cy="1258599"/>
          </a:xfrm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C22D2D84-A675-59BF-458E-A69AAEC2E0F5}"/>
                </a:ext>
              </a:extLst>
            </p:cNvPr>
            <p:cNvSpPr/>
            <p:nvPr/>
          </p:nvSpPr>
          <p:spPr>
            <a:xfrm>
              <a:off x="5710449" y="422299"/>
              <a:ext cx="3140744" cy="1258599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1CBF34F-5F40-6E7C-38EF-93144F6D755B}"/>
                </a:ext>
              </a:extLst>
            </p:cNvPr>
            <p:cNvSpPr txBox="1"/>
            <p:nvPr/>
          </p:nvSpPr>
          <p:spPr>
            <a:xfrm>
              <a:off x="5785617" y="496473"/>
              <a:ext cx="314074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+mj-lt"/>
                </a:rPr>
                <a:t>if not attached to PID </a:t>
              </a:r>
              <a:r>
                <a:rPr lang="en-US" sz="1600" dirty="0"/>
                <a:t>42452 </a:t>
              </a:r>
              <a:r>
                <a:rPr lang="en-US" sz="1600" dirty="0">
                  <a:latin typeface="+mj-lt"/>
                </a:rPr>
                <a:t>:</a:t>
              </a:r>
            </a:p>
            <a:p>
              <a:r>
                <a:rPr lang="en-US" sz="1600" dirty="0">
                  <a:latin typeface="+mj-lt"/>
                </a:rPr>
                <a:t>    attach CFG tracer</a:t>
              </a:r>
            </a:p>
            <a:p>
              <a:r>
                <a:rPr lang="en-US" sz="1600" dirty="0">
                  <a:latin typeface="+mj-lt"/>
                </a:rPr>
                <a:t>else:</a:t>
              </a:r>
            </a:p>
            <a:p>
              <a:r>
                <a:rPr lang="en-US" sz="1600" dirty="0">
                  <a:latin typeface="+mj-lt"/>
                </a:rPr>
                <a:t>    enable tracing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53AA1A7-54C3-77AE-55DA-ABEB35FDEE06}"/>
              </a:ext>
            </a:extLst>
          </p:cNvPr>
          <p:cNvGrpSpPr/>
          <p:nvPr/>
        </p:nvGrpSpPr>
        <p:grpSpPr>
          <a:xfrm>
            <a:off x="1900670" y="1342408"/>
            <a:ext cx="3875097" cy="604959"/>
            <a:chOff x="1900670" y="1342408"/>
            <a:chExt cx="3875097" cy="604959"/>
          </a:xfrm>
        </p:grpSpPr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C34931BE-E389-B5AB-6CF2-DCC4F7B082C1}"/>
                </a:ext>
              </a:extLst>
            </p:cNvPr>
            <p:cNvSpPr/>
            <p:nvPr/>
          </p:nvSpPr>
          <p:spPr>
            <a:xfrm>
              <a:off x="1956850" y="1342408"/>
              <a:ext cx="3541126" cy="604959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E537CEF-3050-4222-4174-E0567E31CAAC}"/>
                </a:ext>
              </a:extLst>
            </p:cNvPr>
            <p:cNvSpPr txBox="1"/>
            <p:nvPr/>
          </p:nvSpPr>
          <p:spPr>
            <a:xfrm>
              <a:off x="1900670" y="1342409"/>
              <a:ext cx="38750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+mj-lt"/>
                </a:rPr>
                <a:t>	             $PID   $TID   action</a:t>
              </a:r>
            </a:p>
            <a:p>
              <a:r>
                <a:rPr lang="en-US" sz="1600" dirty="0">
                  <a:latin typeface="+mj-lt"/>
                </a:rPr>
                <a:t>$ </a:t>
              </a:r>
              <a:r>
                <a:rPr lang="en-US" sz="1600" dirty="0" err="1">
                  <a:latin typeface="+mj-lt"/>
                </a:rPr>
                <a:t>signal_sender</a:t>
              </a:r>
              <a:r>
                <a:rPr lang="en-US" sz="1600" dirty="0">
                  <a:latin typeface="+mj-lt"/>
                </a:rPr>
                <a:t> 42452 </a:t>
              </a:r>
              <a:r>
                <a:rPr lang="en-US" sz="1600" dirty="0"/>
                <a:t>42453</a:t>
              </a:r>
              <a:r>
                <a:rPr lang="en-US" sz="1600" dirty="0">
                  <a:latin typeface="+mj-lt"/>
                </a:rPr>
                <a:t> 1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0DE2937D-DF88-5DBB-DFDC-C6E7EC148EE0}"/>
              </a:ext>
            </a:extLst>
          </p:cNvPr>
          <p:cNvSpPr txBox="1"/>
          <p:nvPr/>
        </p:nvSpPr>
        <p:spPr>
          <a:xfrm>
            <a:off x="1619918" y="952364"/>
            <a:ext cx="4916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+mj-lt"/>
              </a:rPr>
              <a:t># We only want to trace this 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specific app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C6D69CD-E17E-8D69-93DE-D19931CF1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946" y="4542882"/>
            <a:ext cx="1157450" cy="11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5A56629-2F8B-A00F-5398-8A13DA2ED01F}"/>
              </a:ext>
            </a:extLst>
          </p:cNvPr>
          <p:cNvSpPr txBox="1"/>
          <p:nvPr/>
        </p:nvSpPr>
        <p:spPr>
          <a:xfrm>
            <a:off x="10587241" y="5759606"/>
            <a:ext cx="1571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GitHub</a:t>
            </a:r>
          </a:p>
        </p:txBody>
      </p:sp>
    </p:spTree>
    <p:extLst>
      <p:ext uri="{BB962C8B-B14F-4D97-AF65-F5344CB8AC3E}">
        <p14:creationId xmlns:p14="http://schemas.microsoft.com/office/powerpoint/2010/main" val="3027853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ABA15-2DED-6B14-99F1-98C211FA8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FB3E3-0C2B-02C4-CB44-9167D094B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5DE7F-B113-E816-A525-60BCDB12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07E914-3F44-ACD9-4213-553741F595A2}"/>
              </a:ext>
            </a:extLst>
          </p:cNvPr>
          <p:cNvGrpSpPr/>
          <p:nvPr/>
        </p:nvGrpSpPr>
        <p:grpSpPr>
          <a:xfrm>
            <a:off x="4324781" y="4951211"/>
            <a:ext cx="1639230" cy="687756"/>
            <a:chOff x="2720897" y="2587298"/>
            <a:chExt cx="1639230" cy="68775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9481DFA-E12D-77D3-8624-A58FAD836FD4}"/>
                </a:ext>
              </a:extLst>
            </p:cNvPr>
            <p:cNvSpPr/>
            <p:nvPr/>
          </p:nvSpPr>
          <p:spPr>
            <a:xfrm>
              <a:off x="2720898" y="2587298"/>
              <a:ext cx="1639229" cy="68096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DF7E30-9B3A-CC23-404F-E7518DB3DE3A}"/>
                </a:ext>
              </a:extLst>
            </p:cNvPr>
            <p:cNvSpPr txBox="1"/>
            <p:nvPr/>
          </p:nvSpPr>
          <p:spPr>
            <a:xfrm>
              <a:off x="2720897" y="2628723"/>
              <a:ext cx="1639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Wyvern Daemon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2CCEC82-9024-B461-D02D-7FD312A76B98}"/>
              </a:ext>
            </a:extLst>
          </p:cNvPr>
          <p:cNvGrpSpPr/>
          <p:nvPr/>
        </p:nvGrpSpPr>
        <p:grpSpPr>
          <a:xfrm>
            <a:off x="8480931" y="1728216"/>
            <a:ext cx="1695407" cy="680965"/>
            <a:chOff x="2720898" y="2587298"/>
            <a:chExt cx="1695407" cy="68096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B512AEC-F785-A984-2C74-6028D47E1FC6}"/>
                </a:ext>
              </a:extLst>
            </p:cNvPr>
            <p:cNvSpPr/>
            <p:nvPr/>
          </p:nvSpPr>
          <p:spPr>
            <a:xfrm>
              <a:off x="2720898" y="2587298"/>
              <a:ext cx="1639229" cy="68096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2C391F1-6CBB-2490-9BFF-BBEC637EE7C4}"/>
                </a:ext>
              </a:extLst>
            </p:cNvPr>
            <p:cNvSpPr txBox="1"/>
            <p:nvPr/>
          </p:nvSpPr>
          <p:spPr>
            <a:xfrm>
              <a:off x="2777076" y="2588252"/>
              <a:ext cx="1639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CFG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Tracer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1D05DE-2566-262D-068F-41DF96991BE6}"/>
              </a:ext>
            </a:extLst>
          </p:cNvPr>
          <p:cNvGrpSpPr/>
          <p:nvPr/>
        </p:nvGrpSpPr>
        <p:grpSpPr>
          <a:xfrm>
            <a:off x="223148" y="1692442"/>
            <a:ext cx="1677523" cy="726716"/>
            <a:chOff x="153894" y="2595480"/>
            <a:chExt cx="1677523" cy="726716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F4CD25B-D152-36B1-1A3C-D8CA8559925B}"/>
                </a:ext>
              </a:extLst>
            </p:cNvPr>
            <p:cNvSpPr/>
            <p:nvPr/>
          </p:nvSpPr>
          <p:spPr>
            <a:xfrm>
              <a:off x="192188" y="2595480"/>
              <a:ext cx="1639229" cy="72671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7A7E16-73CB-34CB-3359-386FE66CFADD}"/>
                </a:ext>
              </a:extLst>
            </p:cNvPr>
            <p:cNvSpPr txBox="1"/>
            <p:nvPr/>
          </p:nvSpPr>
          <p:spPr>
            <a:xfrm>
              <a:off x="153894" y="2634440"/>
              <a:ext cx="16775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BPFtrace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syscall</a:t>
              </a:r>
              <a:r>
                <a:rPr lang="en-US" dirty="0">
                  <a:solidFill>
                    <a:schemeClr val="bg1"/>
                  </a:solidFill>
                </a:rPr>
                <a:t> count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880361-A8A9-EC8B-9C04-BDF4DCF7FFFD}"/>
              </a:ext>
            </a:extLst>
          </p:cNvPr>
          <p:cNvGrpSpPr/>
          <p:nvPr/>
        </p:nvGrpSpPr>
        <p:grpSpPr>
          <a:xfrm>
            <a:off x="67229" y="3311159"/>
            <a:ext cx="1833441" cy="726716"/>
            <a:chOff x="95082" y="2595480"/>
            <a:chExt cx="1833441" cy="726716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4EFBAD1-A469-0060-49CB-A9332C83F439}"/>
                </a:ext>
              </a:extLst>
            </p:cNvPr>
            <p:cNvSpPr/>
            <p:nvPr/>
          </p:nvSpPr>
          <p:spPr>
            <a:xfrm>
              <a:off x="192188" y="2595480"/>
              <a:ext cx="1639229" cy="72671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6A9E1A-AFA7-5A54-8D16-EFBDCAFEADFF}"/>
                </a:ext>
              </a:extLst>
            </p:cNvPr>
            <p:cNvSpPr txBox="1"/>
            <p:nvPr/>
          </p:nvSpPr>
          <p:spPr>
            <a:xfrm>
              <a:off x="95082" y="2634439"/>
              <a:ext cx="18334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BPFtrace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Thread block check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95A4A9-5FF4-1245-2B2A-4840401E2D26}"/>
              </a:ext>
            </a:extLst>
          </p:cNvPr>
          <p:cNvGrpSpPr/>
          <p:nvPr/>
        </p:nvGrpSpPr>
        <p:grpSpPr>
          <a:xfrm>
            <a:off x="4227675" y="2035018"/>
            <a:ext cx="1639229" cy="680965"/>
            <a:chOff x="2720898" y="2587298"/>
            <a:chExt cx="1639229" cy="680965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7988020-6AF5-F3AD-B214-D72E98FFD4F4}"/>
                </a:ext>
              </a:extLst>
            </p:cNvPr>
            <p:cNvSpPr/>
            <p:nvPr/>
          </p:nvSpPr>
          <p:spPr>
            <a:xfrm>
              <a:off x="2720898" y="2587298"/>
              <a:ext cx="1639229" cy="68096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61ED70-9777-91B7-A6A3-E20465E57DAF}"/>
                </a:ext>
              </a:extLst>
            </p:cNvPr>
            <p:cNvSpPr txBox="1"/>
            <p:nvPr/>
          </p:nvSpPr>
          <p:spPr>
            <a:xfrm>
              <a:off x="2720898" y="2617365"/>
              <a:ext cx="1639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Wyvern signal sender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60DE8C-E8B9-D76F-4E5C-01E7997E3987}"/>
              </a:ext>
            </a:extLst>
          </p:cNvPr>
          <p:cNvGrpSpPr/>
          <p:nvPr/>
        </p:nvGrpSpPr>
        <p:grpSpPr>
          <a:xfrm>
            <a:off x="8509021" y="3316708"/>
            <a:ext cx="1667318" cy="680965"/>
            <a:chOff x="2720898" y="2587298"/>
            <a:chExt cx="1667318" cy="680965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1FB0BBA-0096-B470-AE40-DD6F626C2EB6}"/>
                </a:ext>
              </a:extLst>
            </p:cNvPr>
            <p:cNvSpPr/>
            <p:nvPr/>
          </p:nvSpPr>
          <p:spPr>
            <a:xfrm>
              <a:off x="2720898" y="2587298"/>
              <a:ext cx="1639229" cy="68096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924A63-C4C7-29DC-6DE4-757615854C86}"/>
                </a:ext>
              </a:extLst>
            </p:cNvPr>
            <p:cNvSpPr txBox="1"/>
            <p:nvPr/>
          </p:nvSpPr>
          <p:spPr>
            <a:xfrm>
              <a:off x="2748987" y="2743114"/>
              <a:ext cx="1639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LTTng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028EA4-7728-3413-DB4B-62BEE4CF404F}"/>
              </a:ext>
            </a:extLst>
          </p:cNvPr>
          <p:cNvGrpSpPr/>
          <p:nvPr/>
        </p:nvGrpSpPr>
        <p:grpSpPr>
          <a:xfrm>
            <a:off x="8537109" y="4917783"/>
            <a:ext cx="1667318" cy="680965"/>
            <a:chOff x="2720898" y="2587298"/>
            <a:chExt cx="1667318" cy="680965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080687D-EA4C-7A49-6C08-549EB0DCABE3}"/>
                </a:ext>
              </a:extLst>
            </p:cNvPr>
            <p:cNvSpPr/>
            <p:nvPr/>
          </p:nvSpPr>
          <p:spPr>
            <a:xfrm>
              <a:off x="2720898" y="2587298"/>
              <a:ext cx="1639229" cy="68096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A8420E-92BF-7542-684E-824930E58913}"/>
                </a:ext>
              </a:extLst>
            </p:cNvPr>
            <p:cNvSpPr txBox="1"/>
            <p:nvPr/>
          </p:nvSpPr>
          <p:spPr>
            <a:xfrm>
              <a:off x="2748987" y="2743114"/>
              <a:ext cx="1639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Perf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4296C6-B259-24F5-756D-C29148043915}"/>
              </a:ext>
            </a:extLst>
          </p:cNvPr>
          <p:cNvGrpSpPr/>
          <p:nvPr/>
        </p:nvGrpSpPr>
        <p:grpSpPr>
          <a:xfrm>
            <a:off x="126042" y="4888968"/>
            <a:ext cx="1833441" cy="726716"/>
            <a:chOff x="95082" y="2595480"/>
            <a:chExt cx="1833441" cy="726716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94235A7D-2BCA-9738-49F6-E3D7B66BB45B}"/>
                </a:ext>
              </a:extLst>
            </p:cNvPr>
            <p:cNvSpPr/>
            <p:nvPr/>
          </p:nvSpPr>
          <p:spPr>
            <a:xfrm>
              <a:off x="192188" y="2595480"/>
              <a:ext cx="1639229" cy="72671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20DBB98-A54D-4802-D19D-578D4EFFE7B2}"/>
                </a:ext>
              </a:extLst>
            </p:cNvPr>
            <p:cNvSpPr txBox="1"/>
            <p:nvPr/>
          </p:nvSpPr>
          <p:spPr>
            <a:xfrm>
              <a:off x="95082" y="2634439"/>
              <a:ext cx="18334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Python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Script</a:t>
              </a:r>
            </a:p>
          </p:txBody>
        </p:sp>
      </p:grp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E308EA80-B0F8-E793-82CC-A1A0D498E029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1803564" y="2388251"/>
            <a:ext cx="2424111" cy="1245620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00BBE0EB-27DB-E086-A945-A0886387C674}"/>
              </a:ext>
            </a:extLst>
          </p:cNvPr>
          <p:cNvSpPr/>
          <p:nvPr/>
        </p:nvSpPr>
        <p:spPr>
          <a:xfrm>
            <a:off x="3280327" y="3183037"/>
            <a:ext cx="1639229" cy="1650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6FFCF27-30BC-CB6F-F081-189680BF2FA5}"/>
              </a:ext>
            </a:extLst>
          </p:cNvPr>
          <p:cNvSpPr txBox="1"/>
          <p:nvPr/>
        </p:nvSpPr>
        <p:spPr>
          <a:xfrm>
            <a:off x="3234278" y="2885576"/>
            <a:ext cx="1800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shared memory</a:t>
            </a:r>
          </a:p>
        </p:txBody>
      </p: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C548150B-526D-E48F-4982-A1C8F50C6BBF}"/>
              </a:ext>
            </a:extLst>
          </p:cNvPr>
          <p:cNvCxnSpPr>
            <a:cxnSpLocks/>
            <a:stCxn id="18" idx="2"/>
          </p:cNvCxnSpPr>
          <p:nvPr/>
        </p:nvCxnSpPr>
        <p:spPr>
          <a:xfrm rot="5400000">
            <a:off x="3929676" y="3833597"/>
            <a:ext cx="2235228" cy="1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116BF345-AD0C-4655-6A1B-048FBE2D73EC}"/>
              </a:ext>
            </a:extLst>
          </p:cNvPr>
          <p:cNvSpPr txBox="1"/>
          <p:nvPr/>
        </p:nvSpPr>
        <p:spPr>
          <a:xfrm>
            <a:off x="3341415" y="3223321"/>
            <a:ext cx="14736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42452 </a:t>
            </a:r>
            <a:r>
              <a:rPr lang="en-US" sz="1400" dirty="0"/>
              <a:t>42453</a:t>
            </a:r>
            <a:r>
              <a:rPr lang="en-US" sz="1400" dirty="0">
                <a:latin typeface="+mj-lt"/>
              </a:rPr>
              <a:t> 1</a:t>
            </a:r>
            <a:endParaRPr lang="en-US" sz="14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48C12A5-232E-C7CE-08E0-3173066FF680}"/>
              </a:ext>
            </a:extLst>
          </p:cNvPr>
          <p:cNvSpPr txBox="1"/>
          <p:nvPr/>
        </p:nvSpPr>
        <p:spPr>
          <a:xfrm>
            <a:off x="5075380" y="3608349"/>
            <a:ext cx="14736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New event</a:t>
            </a:r>
            <a:endParaRPr lang="en-US" sz="1400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7208851-005E-F24C-96E4-79258A317C8A}"/>
              </a:ext>
            </a:extLst>
          </p:cNvPr>
          <p:cNvSpPr/>
          <p:nvPr/>
        </p:nvSpPr>
        <p:spPr>
          <a:xfrm>
            <a:off x="4512853" y="3507185"/>
            <a:ext cx="302215" cy="3022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E426524-F751-747F-ACED-D01FFAD00707}"/>
              </a:ext>
            </a:extLst>
          </p:cNvPr>
          <p:cNvCxnSpPr>
            <a:cxnSpLocks/>
          </p:cNvCxnSpPr>
          <p:nvPr/>
        </p:nvCxnSpPr>
        <p:spPr>
          <a:xfrm flipV="1">
            <a:off x="2893671" y="3786951"/>
            <a:ext cx="1612058" cy="6345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BFBA5217-0480-9C2D-08E8-27C469303235}"/>
              </a:ext>
            </a:extLst>
          </p:cNvPr>
          <p:cNvSpPr txBox="1"/>
          <p:nvPr/>
        </p:nvSpPr>
        <p:spPr>
          <a:xfrm>
            <a:off x="1482086" y="4380503"/>
            <a:ext cx="3030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+mj-lt"/>
              </a:rPr>
              <a:t>action=0 =&gt; </a:t>
            </a:r>
            <a:r>
              <a:rPr lang="en-US" dirty="0" err="1">
                <a:solidFill>
                  <a:srgbClr val="7030A0"/>
                </a:solidFill>
                <a:latin typeface="+mj-lt"/>
              </a:rPr>
              <a:t>LTTng</a:t>
            </a:r>
            <a:r>
              <a:rPr lang="en-US" dirty="0">
                <a:solidFill>
                  <a:srgbClr val="7030A0"/>
                </a:solidFill>
                <a:latin typeface="+mj-lt"/>
              </a:rPr>
              <a:t> kernel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83" name="Elbow Connector 82">
            <a:extLst>
              <a:ext uri="{FF2B5EF4-FFF2-40B4-BE49-F238E27FC236}">
                <a16:creationId xmlns:a16="http://schemas.microsoft.com/office/drawing/2014/main" id="{56EC119F-97D2-D397-0CBE-A1EB1231A1B2}"/>
              </a:ext>
            </a:extLst>
          </p:cNvPr>
          <p:cNvCxnSpPr>
            <a:cxnSpLocks/>
            <a:stCxn id="7" idx="3"/>
            <a:endCxn id="22" idx="1"/>
          </p:cNvCxnSpPr>
          <p:nvPr/>
        </p:nvCxnSpPr>
        <p:spPr>
          <a:xfrm flipV="1">
            <a:off x="5964010" y="3657190"/>
            <a:ext cx="2573100" cy="1658612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A84B92C-7D46-C1A9-8487-A21EAB0A1F02}"/>
              </a:ext>
            </a:extLst>
          </p:cNvPr>
          <p:cNvGrpSpPr/>
          <p:nvPr/>
        </p:nvGrpSpPr>
        <p:grpSpPr>
          <a:xfrm>
            <a:off x="6112723" y="2015324"/>
            <a:ext cx="3215912" cy="1258599"/>
            <a:chOff x="5710449" y="422299"/>
            <a:chExt cx="3215912" cy="1258599"/>
          </a:xfrm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36ECD669-6FB4-73DF-9CBF-8890652ED0C8}"/>
                </a:ext>
              </a:extLst>
            </p:cNvPr>
            <p:cNvSpPr/>
            <p:nvPr/>
          </p:nvSpPr>
          <p:spPr>
            <a:xfrm>
              <a:off x="5710449" y="422299"/>
              <a:ext cx="3140744" cy="1258599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90BBD15-31F0-5011-518F-D2F32B4D22FB}"/>
                </a:ext>
              </a:extLst>
            </p:cNvPr>
            <p:cNvSpPr txBox="1"/>
            <p:nvPr/>
          </p:nvSpPr>
          <p:spPr>
            <a:xfrm>
              <a:off x="5785617" y="496473"/>
              <a:ext cx="314074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+mj-lt"/>
                </a:rPr>
                <a:t>1 - dump </a:t>
              </a:r>
              <a:r>
                <a:rPr lang="en-US" sz="1600" dirty="0" err="1">
                  <a:latin typeface="+mj-lt"/>
                </a:rPr>
                <a:t>LTTng</a:t>
              </a:r>
              <a:r>
                <a:rPr lang="en-US" sz="1600" dirty="0">
                  <a:latin typeface="+mj-lt"/>
                </a:rPr>
                <a:t> traces on disk</a:t>
              </a:r>
            </a:p>
            <a:p>
              <a:r>
                <a:rPr lang="en-US" sz="1600" dirty="0">
                  <a:solidFill>
                    <a:srgbClr val="FF0000"/>
                  </a:solidFill>
                  <a:latin typeface="+mj-lt"/>
                </a:rPr>
                <a:t>(what caused trigger to fire)</a:t>
              </a:r>
            </a:p>
            <a:p>
              <a:r>
                <a:rPr lang="en-US" sz="1600" dirty="0">
                  <a:latin typeface="+mj-lt"/>
                </a:rPr>
                <a:t>2- record next 60s</a:t>
              </a:r>
            </a:p>
            <a:p>
              <a:r>
                <a:rPr lang="en-US" sz="1600" dirty="0">
                  <a:solidFill>
                    <a:srgbClr val="FF0000"/>
                  </a:solidFill>
                  <a:latin typeface="+mj-lt"/>
                </a:rPr>
                <a:t>(follow-up monitoring)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7E32DDD-9EF8-D193-43C7-0406D61C522B}"/>
              </a:ext>
            </a:extLst>
          </p:cNvPr>
          <p:cNvSpPr txBox="1"/>
          <p:nvPr/>
        </p:nvSpPr>
        <p:spPr>
          <a:xfrm>
            <a:off x="3341414" y="3479983"/>
            <a:ext cx="15499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32432 32433 0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4A2D3EC-BCFF-C28D-2935-8A90F98FCE16}"/>
              </a:ext>
            </a:extLst>
          </p:cNvPr>
          <p:cNvGrpSpPr/>
          <p:nvPr/>
        </p:nvGrpSpPr>
        <p:grpSpPr>
          <a:xfrm>
            <a:off x="123276" y="1734054"/>
            <a:ext cx="3875097" cy="604959"/>
            <a:chOff x="1900670" y="1342408"/>
            <a:chExt cx="3875097" cy="604959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6D1AF21-8D73-18C3-35A2-16E2DAB456BA}"/>
                </a:ext>
              </a:extLst>
            </p:cNvPr>
            <p:cNvSpPr/>
            <p:nvPr/>
          </p:nvSpPr>
          <p:spPr>
            <a:xfrm>
              <a:off x="1956850" y="1342408"/>
              <a:ext cx="3541126" cy="604959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294D39-BF19-BBC0-58A2-509DAB3AC223}"/>
                </a:ext>
              </a:extLst>
            </p:cNvPr>
            <p:cNvSpPr txBox="1"/>
            <p:nvPr/>
          </p:nvSpPr>
          <p:spPr>
            <a:xfrm>
              <a:off x="1900670" y="1342409"/>
              <a:ext cx="38750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+mj-lt"/>
                </a:rPr>
                <a:t>	             $PID   $TID   action</a:t>
              </a:r>
            </a:p>
            <a:p>
              <a:r>
                <a:rPr lang="en-US" sz="1600" dirty="0">
                  <a:latin typeface="+mj-lt"/>
                </a:rPr>
                <a:t>$ </a:t>
              </a:r>
              <a:r>
                <a:rPr lang="en-US" sz="1600" dirty="0" err="1">
                  <a:latin typeface="+mj-lt"/>
                </a:rPr>
                <a:t>signal_sender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/>
                <a:t>32432 32433 0</a:t>
              </a:r>
              <a:endParaRPr lang="en-US" sz="1600" dirty="0">
                <a:latin typeface="+mj-lt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C71DC8F-B187-112C-EEF9-556E964FED02}"/>
              </a:ext>
            </a:extLst>
          </p:cNvPr>
          <p:cNvSpPr txBox="1"/>
          <p:nvPr/>
        </p:nvSpPr>
        <p:spPr>
          <a:xfrm>
            <a:off x="63766" y="1229040"/>
            <a:ext cx="5803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+mj-lt"/>
              </a:rPr>
              <a:t># We want to do a quick 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system-wide</a:t>
            </a:r>
            <a:r>
              <a:rPr lang="en-US" dirty="0">
                <a:solidFill>
                  <a:srgbClr val="7030A0"/>
                </a:solidFill>
                <a:latin typeface="+mj-lt"/>
              </a:rPr>
              <a:t> monitoring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C260ECD-D1C1-E7DA-41CA-C87808322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946" y="4542882"/>
            <a:ext cx="1157450" cy="11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DF6144C-3135-C402-1051-3C6D0EB204A9}"/>
              </a:ext>
            </a:extLst>
          </p:cNvPr>
          <p:cNvSpPr txBox="1"/>
          <p:nvPr/>
        </p:nvSpPr>
        <p:spPr>
          <a:xfrm>
            <a:off x="10587241" y="5759606"/>
            <a:ext cx="1571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GitHub</a:t>
            </a:r>
          </a:p>
        </p:txBody>
      </p:sp>
    </p:spTree>
    <p:extLst>
      <p:ext uri="{BB962C8B-B14F-4D97-AF65-F5344CB8AC3E}">
        <p14:creationId xmlns:p14="http://schemas.microsoft.com/office/powerpoint/2010/main" val="482134561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485</Words>
  <Application>Microsoft Macintosh PowerPoint</Application>
  <PresentationFormat>Widescreen</PresentationFormat>
  <Paragraphs>160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Arial</vt:lpstr>
      <vt:lpstr>Neue Haas Grotesk Text Pro</vt:lpstr>
      <vt:lpstr>VanillaVTI</vt:lpstr>
      <vt:lpstr>Trigger-based Dynamic Tracing</vt:lpstr>
      <vt:lpstr>Condition-based CFG Tracer (Recap)</vt:lpstr>
      <vt:lpstr>2-Layered Probe Tracing</vt:lpstr>
      <vt:lpstr>2-Layered Probe Tracing Use Case: DCFG</vt:lpstr>
      <vt:lpstr>Motivation</vt:lpstr>
      <vt:lpstr>Trigger-Based Dynamic Tracing</vt:lpstr>
      <vt:lpstr>WYVERN: Trigger-Based Dynamic Tracing</vt:lpstr>
      <vt:lpstr>Architecture</vt:lpstr>
      <vt:lpstr>Architecture</vt:lpstr>
      <vt:lpstr>Video Demo</vt:lpstr>
      <vt:lpstr>Trace Analysis</vt:lpstr>
      <vt:lpstr>Thanks / Q?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 Entezari</dc:creator>
  <cp:lastModifiedBy>Ali Entezari</cp:lastModifiedBy>
  <cp:revision>97</cp:revision>
  <dcterms:created xsi:type="dcterms:W3CDTF">2026-03-06T07:44:09Z</dcterms:created>
  <dcterms:modified xsi:type="dcterms:W3CDTF">2026-07-10T07:14:56Z</dcterms:modified>
</cp:coreProperties>
</file>