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17"/>
  </p:notesMasterIdLst>
  <p:handoutMasterIdLst>
    <p:handoutMasterId r:id="rId18"/>
  </p:handoutMasterIdLst>
  <p:sldIdLst>
    <p:sldId id="314" r:id="rId5"/>
    <p:sldId id="329" r:id="rId6"/>
    <p:sldId id="335" r:id="rId7"/>
    <p:sldId id="328" r:id="rId8"/>
    <p:sldId id="337" r:id="rId9"/>
    <p:sldId id="338" r:id="rId10"/>
    <p:sldId id="339" r:id="rId11"/>
    <p:sldId id="340" r:id="rId12"/>
    <p:sldId id="341" r:id="rId13"/>
    <p:sldId id="342" r:id="rId14"/>
    <p:sldId id="343" r:id="rId15"/>
    <p:sldId id="34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5800"/>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8" autoAdjust="0"/>
    <p:restoredTop sz="70529" autoAdjust="0"/>
  </p:normalViewPr>
  <p:slideViewPr>
    <p:cSldViewPr snapToGrid="0">
      <p:cViewPr>
        <p:scale>
          <a:sx n="84" d="100"/>
          <a:sy n="84" d="100"/>
        </p:scale>
        <p:origin x="1808" y="208"/>
      </p:cViewPr>
      <p:guideLst>
        <p:guide orient="horz" pos="3360"/>
        <p:guide pos="3840"/>
      </p:guideLst>
    </p:cSldViewPr>
  </p:slideViewPr>
  <p:outlineViewPr>
    <p:cViewPr>
      <p:scale>
        <a:sx n="33" d="100"/>
        <a:sy n="33" d="100"/>
      </p:scale>
      <p:origin x="0" y="-12672"/>
    </p:cViewPr>
  </p:outlineViewPr>
  <p:notesTextViewPr>
    <p:cViewPr>
      <p:scale>
        <a:sx n="200" d="100"/>
        <a:sy n="200" d="100"/>
      </p:scale>
      <p:origin x="0" y="-3456"/>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2/1/26</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2/1/26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 and the topic:</a:t>
            </a:r>
            <a:br>
              <a:rPr lang="en-US" dirty="0"/>
            </a:br>
            <a:br>
              <a:rPr lang="en-US" dirty="0"/>
            </a:br>
            <a:r>
              <a:rPr lang="en-US" dirty="0"/>
              <a:t>Hi my name is Sneh Patel, </a:t>
            </a:r>
            <a:br>
              <a:rPr lang="en-US" dirty="0"/>
            </a:br>
            <a:br>
              <a:rPr lang="en-US" dirty="0"/>
            </a:br>
            <a:r>
              <a:rPr lang="en-US" dirty="0"/>
              <a:t>Topic: Generating synthetic distributed traces, Generally speaking synthetic distributed traces can be used in many scenarios, however our groups focus was on specifically using them to train classification models in live systems.</a:t>
            </a:r>
          </a:p>
        </p:txBody>
      </p:sp>
      <p:sp>
        <p:nvSpPr>
          <p:cNvPr id="4" name="Slide Number Placeholder 3"/>
          <p:cNvSpPr>
            <a:spLocks noGrp="1"/>
          </p:cNvSpPr>
          <p:nvPr>
            <p:ph type="sldNum" sz="quarter" idx="5"/>
          </p:nvPr>
        </p:nvSpPr>
        <p:spPr/>
        <p:txBody>
          <a:bodyPr/>
          <a:lstStyle/>
          <a:p>
            <a:fld id="{D4B9A9E5-4F7F-4A7D-9DE1-899232329269}" type="slidenum">
              <a:rPr lang="en-US" smtClean="0"/>
              <a:t>1</a:t>
            </a:fld>
            <a:endParaRPr lang="en-US" dirty="0"/>
          </a:p>
        </p:txBody>
      </p:sp>
    </p:spTree>
    <p:extLst>
      <p:ext uri="{BB962C8B-B14F-4D97-AF65-F5344CB8AC3E}">
        <p14:creationId xmlns:p14="http://schemas.microsoft.com/office/powerpoint/2010/main" val="256913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Quattrocento Sans" pitchFamily="34" charset="-122"/>
                <a:cs typeface="Quattrocento Sans" pitchFamily="34" charset="-120"/>
              </a:rPr>
              <a:t>How does trace variability (</a:t>
            </a:r>
            <a:r>
              <a:rPr lang="en-US" sz="1200" b="1" dirty="0">
                <a:solidFill>
                  <a:schemeClr val="bg1"/>
                </a:solidFill>
                <a:ea typeface="Quattrocento Sans" pitchFamily="34" charset="-122"/>
                <a:cs typeface="Quattrocento Sans" pitchFamily="34" charset="-120"/>
              </a:rPr>
              <a:t>fixed-size vs variable-size graphs</a:t>
            </a:r>
            <a:r>
              <a:rPr lang="en-US" sz="1200" dirty="0">
                <a:solidFill>
                  <a:schemeClr val="bg1"/>
                </a:solidFill>
                <a:ea typeface="Quattrocento Sans" pitchFamily="34" charset="-122"/>
                <a:cs typeface="Quattrocento Sans" pitchFamily="34" charset="-120"/>
              </a:rPr>
              <a:t>) affect generation fidelity and robustness? This compares uniform structure against heterogeneous execution depths.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 Introducing controlled trace variability through variable-size generation improves downstream robustness and class balance, while maintaining accuracy comparable to fixed-size generation. This makes variable-size synthetic traces better suited for training robust analysis models in heterogeneous industrial environments.</a:t>
            </a: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a typeface="Quattrocento Sans" pitchFamily="34" charset="-122"/>
              <a:cs typeface="Quattrocento Sans"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Quattrocento Sans" pitchFamily="34" charset="-122"/>
                <a:cs typeface="Quattrocento Sans" pitchFamily="34" charset="-120"/>
              </a:rPr>
              <a:t>How similar are synthetic and real traces in the </a:t>
            </a:r>
            <a:r>
              <a:rPr lang="en-US" sz="1200" b="1" dirty="0">
                <a:solidFill>
                  <a:schemeClr val="bg1"/>
                </a:solidFill>
                <a:ea typeface="Quattrocento Sans" pitchFamily="34" charset="-122"/>
                <a:cs typeface="Quattrocento Sans" pitchFamily="34" charset="-120"/>
              </a:rPr>
              <a:t>joint feature space</a:t>
            </a:r>
            <a:r>
              <a:rPr lang="en-US" sz="1200" dirty="0">
                <a:solidFill>
                  <a:schemeClr val="bg1"/>
                </a:solidFill>
                <a:ea typeface="Quattrocento Sans" pitchFamily="34" charset="-122"/>
                <a:cs typeface="Quattrocento Sans" pitchFamily="34" charset="-120"/>
              </a:rPr>
              <a:t>, and how easily can they be distinguished? This uses clustering, PCA, and discriminative classification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bg1"/>
                </a:solidFill>
              </a:rPr>
              <a:t>Kmeans</a:t>
            </a:r>
            <a:r>
              <a:rPr lang="en-US" sz="1200" b="1" dirty="0">
                <a:solidFill>
                  <a:schemeClr val="bg1"/>
                </a:solidFill>
              </a:rPr>
              <a:t> distributions Test </a:t>
            </a:r>
            <a:endParaRPr lang="en-US" sz="1600" b="1" dirty="0">
              <a:solidFill>
                <a:schemeClr val="bg1"/>
              </a:solidFill>
            </a:endParaRPr>
          </a:p>
          <a:p>
            <a:r>
              <a:rPr lang="en-US" b="1" dirty="0"/>
              <a:t>“We first analyze similarity using unsupervised clustering.”</a:t>
            </a:r>
            <a:endParaRPr lang="en-US" dirty="0"/>
          </a:p>
          <a:p>
            <a:r>
              <a:rPr lang="en-US" dirty="0"/>
              <a:t>We apply </a:t>
            </a:r>
            <a:r>
              <a:rPr lang="en-US" b="1" dirty="0"/>
              <a:t>K-means clustering</a:t>
            </a:r>
            <a:r>
              <a:rPr lang="en-US" dirty="0"/>
              <a:t> to node-level feature representations.</a:t>
            </a:r>
          </a:p>
          <a:p>
            <a:r>
              <a:rPr lang="en-US" dirty="0"/>
              <a:t>Across both workloads and generation regimes:</a:t>
            </a:r>
          </a:p>
          <a:p>
            <a:pPr lvl="1"/>
            <a:r>
              <a:rPr lang="en-US" dirty="0"/>
              <a:t>Real and synthetic samples are </a:t>
            </a:r>
            <a:r>
              <a:rPr lang="en-US" b="1" dirty="0"/>
              <a:t>substantially mixed within clusters</a:t>
            </a:r>
            <a:r>
              <a:rPr lang="en-US" dirty="0"/>
              <a:t>.</a:t>
            </a:r>
          </a:p>
          <a:p>
            <a:r>
              <a:rPr lang="en-US" b="1" dirty="0"/>
              <a:t>Low Normalized Mutual Information (NMI)</a:t>
            </a:r>
            <a:r>
              <a:rPr lang="en-US" dirty="0"/>
              <a:t> scores indicate:</a:t>
            </a:r>
          </a:p>
          <a:p>
            <a:pPr lvl="1"/>
            <a:r>
              <a:rPr lang="en-US" dirty="0"/>
              <a:t>Limited separability between real and synthetic data</a:t>
            </a:r>
          </a:p>
          <a:p>
            <a:pPr lvl="1"/>
            <a:r>
              <a:rPr lang="en-US" dirty="0"/>
              <a:t>No dominant clustering boundary based on data origin</a:t>
            </a:r>
          </a:p>
          <a:p>
            <a:r>
              <a:rPr lang="en-US" dirty="0"/>
              <a:t>Deviations mainly appear in </a:t>
            </a:r>
            <a:r>
              <a:rPr lang="en-US" b="1" dirty="0"/>
              <a:t>rare or long-tail behaviors</a:t>
            </a:r>
            <a:r>
              <a:rPr lang="en-US" dirty="0"/>
              <a:t>, which are expected to be harder to model.</a:t>
            </a:r>
          </a:p>
          <a:p>
            <a:endParaRPr lang="en-US" b="1" dirty="0"/>
          </a:p>
          <a:p>
            <a:r>
              <a:rPr lang="en-US" b="1" dirty="0"/>
              <a:t>“We observe consistent behavior in PCA visualizations.”</a:t>
            </a:r>
            <a:endParaRPr lang="en-US" dirty="0"/>
          </a:p>
          <a:p>
            <a:r>
              <a:rPr lang="en-US" dirty="0"/>
              <a:t>PCA plots of node-level features show:</a:t>
            </a:r>
          </a:p>
          <a:p>
            <a:pPr lvl="1"/>
            <a:r>
              <a:rPr lang="en-US" dirty="0"/>
              <a:t>Real and synthetic samples occupying </a:t>
            </a:r>
            <a:r>
              <a:rPr lang="en-US" b="1" dirty="0"/>
              <a:t>overlapping regions</a:t>
            </a:r>
            <a:endParaRPr lang="en-US" dirty="0"/>
          </a:p>
          <a:p>
            <a:pPr lvl="1"/>
            <a:r>
              <a:rPr lang="en-US" dirty="0"/>
              <a:t>Similar distributions in both fixed-size and variable-size settings</a:t>
            </a:r>
          </a:p>
          <a:p>
            <a:r>
              <a:rPr lang="en-US" dirty="0"/>
              <a:t>Differences are again concentrated in:</a:t>
            </a:r>
          </a:p>
          <a:p>
            <a:pPr lvl="1"/>
            <a:r>
              <a:rPr lang="en-US" dirty="0"/>
              <a:t>Rare execution patterns</a:t>
            </a:r>
          </a:p>
          <a:p>
            <a:pPr lvl="1"/>
            <a:r>
              <a:rPr lang="en-US" dirty="0"/>
              <a:t>Long-tail behaviors</a:t>
            </a:r>
          </a:p>
          <a:p>
            <a:r>
              <a:rPr lang="en-US" dirty="0"/>
              <a:t>These visual results </a:t>
            </a:r>
            <a:r>
              <a:rPr lang="en-US" b="1" dirty="0"/>
              <a:t>corroborate the low NMI scores</a:t>
            </a:r>
            <a:r>
              <a:rPr lang="en-US" dirty="0"/>
              <a:t> from the clustering analysis.</a:t>
            </a:r>
          </a:p>
          <a:p>
            <a:endParaRPr lang="en-CA" dirty="0"/>
          </a:p>
          <a:p>
            <a:r>
              <a:rPr lang="en-US" b="1" dirty="0"/>
              <a:t>“These results reflect the hierarchical design of the model.”</a:t>
            </a:r>
            <a:endParaRPr lang="en-US" dirty="0"/>
          </a:p>
          <a:p>
            <a:r>
              <a:rPr lang="en-US" b="1" dirty="0"/>
              <a:t>Graph-level latent variables</a:t>
            </a:r>
            <a:r>
              <a:rPr lang="en-US" dirty="0"/>
              <a:t> constrain global execution structure.</a:t>
            </a:r>
          </a:p>
          <a:p>
            <a:r>
              <a:rPr lang="en-US" b="1" dirty="0"/>
              <a:t>Node-level latent variables</a:t>
            </a:r>
            <a:r>
              <a:rPr lang="en-US" dirty="0"/>
              <a:t> introduce controlled local variability.</a:t>
            </a:r>
          </a:p>
          <a:p>
            <a:r>
              <a:rPr lang="en-US" dirty="0"/>
              <a:t>Together, they:</a:t>
            </a:r>
          </a:p>
          <a:p>
            <a:pPr lvl="1"/>
            <a:r>
              <a:rPr lang="en-US" dirty="0"/>
              <a:t>Align synthetic traces with real execution behavior</a:t>
            </a:r>
          </a:p>
          <a:p>
            <a:pPr lvl="1"/>
            <a:r>
              <a:rPr lang="en-US" dirty="0"/>
              <a:t>Preserve diversity without collapsing or memorizing traces</a:t>
            </a:r>
          </a:p>
          <a:p>
            <a:r>
              <a:rPr lang="en-US" dirty="0"/>
              <a:t>This balance is desirable for:</a:t>
            </a:r>
          </a:p>
          <a:p>
            <a:pPr lvl="1"/>
            <a:r>
              <a:rPr lang="en-US" dirty="0"/>
              <a:t>Training learning-based observability tools</a:t>
            </a:r>
          </a:p>
          <a:p>
            <a:pPr lvl="1"/>
            <a:r>
              <a:rPr lang="en-US" dirty="0"/>
              <a:t>Benchmarking under realistic but privacy-preserving conditions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Dataset-level KS tests confirm that coarse structural constraints, such as node count, are preserved exactly where enforced. Statistically significant deviations in higher-order structural metrics reflect controlled variability rather than reconstruction failure, consistent with a generative model that prioritizes realism and diversity over exact distributional replay.</a:t>
            </a:r>
            <a:br>
              <a:rPr lang="en-US" dirty="0"/>
            </a:br>
            <a:br>
              <a:rPr lang="en-US" dirty="0"/>
            </a:br>
            <a:r>
              <a:rPr lang="en-US" dirty="0"/>
              <a:t>This all tells us is that the synthetic graphs are hard to </a:t>
            </a:r>
            <a:r>
              <a:rPr lang="en-US" sz="1200" dirty="0">
                <a:ea typeface="Quattrocento Sans" pitchFamily="34" charset="-122"/>
                <a:cs typeface="Quattrocento Sans" pitchFamily="34" charset="-120"/>
              </a:rPr>
              <a:t>distinguish from real graphs using unsupervised and KS techniques. However we were able to distinguish them using supervised </a:t>
            </a:r>
            <a:r>
              <a:rPr lang="en-US" sz="1200" dirty="0">
                <a:solidFill>
                  <a:schemeClr val="bg1"/>
                </a:solidFill>
                <a:ea typeface="Quattrocento Sans" pitchFamily="34" charset="-122"/>
                <a:cs typeface="Quattrocento Sans" pitchFamily="34" charset="-120"/>
              </a:rPr>
              <a:t>discriminative classification analysis. (RandomForest) Explain how the nodes had different service names, and op names.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Quattrocento Sans" pitchFamily="34" charset="-122"/>
                <a:cs typeface="Quattrocento Sans" pitchFamily="34" charset="-120"/>
              </a:rPr>
              <a:t>To counter this we tried an experiment to see what happens when the nodes have similar service ID, and Op names, we found that doing that makes it impossible for the model to accurately predict real and fake, however that data becomes useless, since all the graphs, and nodes are the same, it ruins the point of creating synthetic data.</a:t>
            </a:r>
          </a:p>
          <a:p>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10</a:t>
            </a:fld>
            <a:endParaRPr lang="en-US" dirty="0"/>
          </a:p>
        </p:txBody>
      </p:sp>
    </p:spTree>
    <p:extLst>
      <p:ext uri="{BB962C8B-B14F-4D97-AF65-F5344CB8AC3E}">
        <p14:creationId xmlns:p14="http://schemas.microsoft.com/office/powerpoint/2010/main" val="1670463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when we look at practical impact, the main takeaway is that these techniques are most useful in real-world settings where trace data is either limited or hard to share. One clear use case is cold-start training. Early in deployment, teams often don’t have enough production traces to train learning-based observability tools. What we find is that training on synthetic traces alone already gives non-trivial generalization, which makes it a viable bootstrap strategy.</a:t>
            </a:r>
          </a:p>
          <a:p>
            <a:endParaRPr lang="en-CA" dirty="0"/>
          </a:p>
          <a:p>
            <a:r>
              <a:rPr lang="en-CA" dirty="0"/>
              <a:t>In practice, the best results come from combining synthetic data with a small amount of real data. Even a small fraction of real traces helps anchor the model, while synthetic data fills in missing behaviors and improves coverage.</a:t>
            </a:r>
          </a:p>
          <a:p>
            <a:endParaRPr lang="en-CA" dirty="0"/>
          </a:p>
          <a:p>
            <a:r>
              <a:rPr lang="en-CA" dirty="0"/>
              <a:t>Another important lesson is around robustness. When robustness is the priority—especially for testing and benchmarking—variable-size generation is preferable. It exposes models to more diverse execution patterns and better reflects what happens in production.</a:t>
            </a:r>
          </a:p>
          <a:p>
            <a:endParaRPr lang="en-CA" dirty="0"/>
          </a:p>
          <a:p>
            <a:r>
              <a:rPr lang="en-CA" dirty="0"/>
              <a:t>Finally, we learned that over-optimizing for indistinguishability can actually be counterproductive. If you push too hard to make synthetic traces look exactly like real ones, you often lose diversity, which hurts downstream performance.</a:t>
            </a:r>
          </a:p>
          <a:p>
            <a:endParaRPr lang="en-CA" dirty="0"/>
          </a:p>
          <a:p>
            <a:r>
              <a:rPr lang="en-CA" dirty="0"/>
              <a:t>Putting this together, synthetic traces enable practical deployment scenarios like privacy-preserving sharing across teams and controlled benchmarking of AIOps pipelines, where you want realistic behavior without exposing sensitive execution details.</a:t>
            </a:r>
          </a:p>
        </p:txBody>
      </p:sp>
      <p:sp>
        <p:nvSpPr>
          <p:cNvPr id="4" name="Slide Number Placeholder 3"/>
          <p:cNvSpPr>
            <a:spLocks noGrp="1"/>
          </p:cNvSpPr>
          <p:nvPr>
            <p:ph type="sldNum" sz="quarter" idx="5"/>
          </p:nvPr>
        </p:nvSpPr>
        <p:spPr/>
        <p:txBody>
          <a:bodyPr/>
          <a:lstStyle/>
          <a:p>
            <a:fld id="{D4B9A9E5-4F7F-4A7D-9DE1-899232329269}" type="slidenum">
              <a:rPr lang="en-US" smtClean="0"/>
              <a:t>11</a:t>
            </a:fld>
            <a:endParaRPr lang="en-US" dirty="0"/>
          </a:p>
        </p:txBody>
      </p:sp>
    </p:spTree>
    <p:extLst>
      <p:ext uri="{BB962C8B-B14F-4D97-AF65-F5344CB8AC3E}">
        <p14:creationId xmlns:p14="http://schemas.microsoft.com/office/powerpoint/2010/main" val="2080871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0" dirty="0"/>
              <a:t>To wrap up, I want to briefly talk about where this work is going next. While we’ve shown that hierarchical generative modeling is a viable foundation for synthetic trace generation, there are several clear directions to extend this.</a:t>
            </a:r>
          </a:p>
          <a:p>
            <a:endParaRPr lang="en-CA"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i="0" dirty="0"/>
              <a:t>One important area is richer temporal dynamics. Right now, we primarily model execution structure and span-level attributes, but in real systems performance issues often emerge from resource interactions over time. Incorporating resource metrics like CPU, memory, and I/O, as well as dependencies across traces, would make synthetic data much more useful for performance diagnosis and root-cause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Another direction is online integration. In production systems, workloads evolve continuously, so a static generator isn’t ideal. We want to integrate this approach into continual learning pipelines, where the generator and downstream models can adapt over time as new behaviors appear.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Finally, there’s the question of real deployment. While our evaluation shows strong results offline, the next step is large-scale validation with industry partners, under real operational constraints. That includes scaling, privacy requirements, and integration with existing observability and AIOps pipelines.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Overall, we see this work as a step toward making synthetic traces a practical tool in real systems—not just for research, but for deployment, testing, and collaboration in production environments.</a:t>
            </a:r>
            <a:endParaRPr lang="en-CA" i="0" dirty="0"/>
          </a:p>
          <a:p>
            <a:endParaRPr lang="en-CA" i="0" dirty="0"/>
          </a:p>
        </p:txBody>
      </p:sp>
      <p:sp>
        <p:nvSpPr>
          <p:cNvPr id="4" name="Slide Number Placeholder 3"/>
          <p:cNvSpPr>
            <a:spLocks noGrp="1"/>
          </p:cNvSpPr>
          <p:nvPr>
            <p:ph type="sldNum" sz="quarter" idx="5"/>
          </p:nvPr>
        </p:nvSpPr>
        <p:spPr/>
        <p:txBody>
          <a:bodyPr/>
          <a:lstStyle/>
          <a:p>
            <a:fld id="{D4B9A9E5-4F7F-4A7D-9DE1-899232329269}" type="slidenum">
              <a:rPr lang="en-US" smtClean="0"/>
              <a:t>12</a:t>
            </a:fld>
            <a:endParaRPr lang="en-US" dirty="0"/>
          </a:p>
        </p:txBody>
      </p:sp>
    </p:spTree>
    <p:extLst>
      <p:ext uri="{BB962C8B-B14F-4D97-AF65-F5344CB8AC3E}">
        <p14:creationId xmlns:p14="http://schemas.microsoft.com/office/powerpoint/2010/main" val="361707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0" dirty="0"/>
          </a:p>
          <a:p>
            <a:r>
              <a:rPr lang="en-CA" i="0" dirty="0"/>
              <a:t>In modern live systems, manually detecting anomalies is extremely difficult due to the scale and complexity of system behavior.</a:t>
            </a:r>
          </a:p>
          <a:p>
            <a:r>
              <a:rPr lang="en-CA" i="0" dirty="0"/>
              <a:t>As a result, many systems are moving toward using machine learning models to automatically detect anomalies in real time.</a:t>
            </a:r>
          </a:p>
          <a:p>
            <a:r>
              <a:rPr lang="en-CA" i="0" dirty="0"/>
              <a:t>However, building such models in practice requires large amounts of trace data, which introduces several key challenges.</a:t>
            </a:r>
          </a:p>
          <a:p>
            <a:endParaRPr lang="en-CA" i="0" dirty="0"/>
          </a:p>
          <a:p>
            <a:r>
              <a:rPr lang="en-CA" i="0" dirty="0"/>
              <a:t>First, traces often contain sensitive information, creating serious privacy concerns when used directly for training.</a:t>
            </a:r>
          </a:p>
          <a:p>
            <a:r>
              <a:rPr lang="en-CA" i="0" dirty="0"/>
              <a:t>Second, trace data is inherently limited and expensive to collect, as generating large volumes of traces incurs high operational costs.</a:t>
            </a:r>
          </a:p>
          <a:p>
            <a:r>
              <a:rPr lang="en-CA" i="0" dirty="0"/>
              <a:t>Finally, live systems naturally produce far more normal traces than abnormal ones, leading to severe class imbalance and making model training difficult.</a:t>
            </a:r>
          </a:p>
          <a:p>
            <a:endParaRPr lang="en-CA" i="0" dirty="0"/>
          </a:p>
          <a:p>
            <a:pPr marL="0" indent="0">
              <a:buNone/>
            </a:pPr>
            <a:endParaRPr lang="en-CA" dirty="0"/>
          </a:p>
          <a:p>
            <a:pPr marL="0" indent="0">
              <a:buNone/>
            </a:pPr>
            <a:r>
              <a:rPr lang="en-CA" dirty="0"/>
              <a:t>To solve this issue many people have come up with multiple solutions, which include using a rule-based generation method (making it deterministic), Using GANs, and diffusion techniques, and many more. </a:t>
            </a:r>
            <a:r>
              <a:rPr lang="en-US" dirty="0"/>
              <a:t>All techniques fall short in one way or another. For example, rule-based generation is too rigid; it does not allow you to reuse for another types of traces, to do so you would have to define the rules again. GANs and diffusion techniques, are good techniques however </a:t>
            </a:r>
            <a:r>
              <a:rPr lang="en-US" dirty="0" err="1"/>
              <a:t>Ive</a:t>
            </a:r>
            <a:r>
              <a:rPr lang="en-US" dirty="0"/>
              <a:t> seen use-cases where the accuracy drops off when the size of the traces differ, some are really good at traces at a certain span length, too much of a drastic change and the accuracy drops. </a:t>
            </a:r>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2</a:t>
            </a:fld>
            <a:endParaRPr lang="en-US" dirty="0"/>
          </a:p>
        </p:txBody>
      </p:sp>
    </p:spTree>
    <p:extLst>
      <p:ext uri="{BB962C8B-B14F-4D97-AF65-F5344CB8AC3E}">
        <p14:creationId xmlns:p14="http://schemas.microsoft.com/office/powerpoint/2010/main" val="2098996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So what contributions does our research make? Well as described earlier it addresses a concrete, industry-driven need. Through discussions with engineers at Ciena, We identify practical constraints such as limited trace availability, privacy restrictions, and insufficient behavioural diversity, which directly limit the effectiveness of learning-based observability tools. To address this, we introduce a hierarchical, graph-based generative framework that models distributed traces as DAGs, explicitly separating global execution structure from local span-level behaviour. This design helps us preserve structural realism while generating traces. Finally, rather than evaluating the model solely on reconstruction accuracy, we adopt a deployment-oriented evaluation strategy. We assess downstream utility using train-on-synthetic-test-on-real performance, hybrid training setups, and structural similarity analyses, providing empirical evidence that the generated traces are not only realistic, but practically useful for real-world observability tasks. </a:t>
            </a:r>
          </a:p>
        </p:txBody>
      </p:sp>
      <p:sp>
        <p:nvSpPr>
          <p:cNvPr id="4" name="Slide Number Placeholder 3"/>
          <p:cNvSpPr>
            <a:spLocks noGrp="1"/>
          </p:cNvSpPr>
          <p:nvPr>
            <p:ph type="sldNum" sz="quarter" idx="5"/>
          </p:nvPr>
        </p:nvSpPr>
        <p:spPr/>
        <p:txBody>
          <a:bodyPr/>
          <a:lstStyle/>
          <a:p>
            <a:fld id="{D4B9A9E5-4F7F-4A7D-9DE1-899232329269}" type="slidenum">
              <a:rPr lang="en-US" smtClean="0"/>
              <a:t>3</a:t>
            </a:fld>
            <a:endParaRPr lang="en-US" dirty="0"/>
          </a:p>
        </p:txBody>
      </p:sp>
    </p:spTree>
    <p:extLst>
      <p:ext uri="{BB962C8B-B14F-4D97-AF65-F5344CB8AC3E}">
        <p14:creationId xmlns:p14="http://schemas.microsoft.com/office/powerpoint/2010/main" val="116856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Quattrocento Sans" pitchFamily="34" charset="-122"/>
                <a:cs typeface="Quattrocento Sans" pitchFamily="34" charset="-120"/>
              </a:rPr>
              <a:t>Four main questions our research answers:</a:t>
            </a:r>
            <a:br>
              <a:rPr lang="en-US" sz="1200" dirty="0">
                <a:solidFill>
                  <a:schemeClr val="bg1"/>
                </a:solidFill>
                <a:ea typeface="Quattrocento Sans" pitchFamily="34" charset="-122"/>
                <a:cs typeface="Quattrocento Sans" pitchFamily="34" charset="-120"/>
              </a:rPr>
            </a:br>
            <a:r>
              <a:rPr lang="en-US" sz="1200" dirty="0">
                <a:solidFill>
                  <a:schemeClr val="bg1"/>
                </a:solidFill>
                <a:ea typeface="Quattrocento Sans" pitchFamily="34" charset="-122"/>
                <a:cs typeface="Quattrocento Sans" pitchFamily="34" charset="-120"/>
              </a:rPr>
              <a:t>1) How accurately do synthetic traces preserve the </a:t>
            </a:r>
            <a:r>
              <a:rPr lang="en-US" sz="1200" b="1" dirty="0">
                <a:solidFill>
                  <a:schemeClr val="bg1"/>
                </a:solidFill>
                <a:ea typeface="Quattrocento Sans" pitchFamily="34" charset="-122"/>
                <a:cs typeface="Quattrocento Sans" pitchFamily="34" charset="-120"/>
              </a:rPr>
              <a:t>structural and feature-level properties</a:t>
            </a:r>
            <a:r>
              <a:rPr lang="en-US" sz="1200" dirty="0">
                <a:solidFill>
                  <a:schemeClr val="bg1"/>
                </a:solidFill>
                <a:ea typeface="Quattrocento Sans" pitchFamily="34" charset="-122"/>
                <a:cs typeface="Quattrocento Sans" pitchFamily="34" charset="-120"/>
              </a:rPr>
              <a:t> of real distributed traces? This examines reconstruction accuracy for services, operations, durations, and execution dependencies.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2) </a:t>
            </a:r>
            <a:r>
              <a:rPr lang="en-US" sz="1600" dirty="0">
                <a:solidFill>
                  <a:schemeClr val="bg1"/>
                </a:solidFill>
                <a:ea typeface="Quattrocento Sans" pitchFamily="34" charset="-122"/>
                <a:cs typeface="Quattrocento Sans" pitchFamily="34" charset="-120"/>
              </a:rPr>
              <a:t>To what extent can synthetic traces </a:t>
            </a:r>
            <a:r>
              <a:rPr lang="en-US" sz="1600" b="1" dirty="0">
                <a:solidFill>
                  <a:schemeClr val="bg1"/>
                </a:solidFill>
                <a:ea typeface="Quattrocento Sans" pitchFamily="34" charset="-122"/>
                <a:cs typeface="Quattrocento Sans" pitchFamily="34" charset="-120"/>
              </a:rPr>
              <a:t>replace or supplement real trace data</a:t>
            </a:r>
            <a:r>
              <a:rPr lang="en-US" sz="1600" dirty="0">
                <a:solidFill>
                  <a:schemeClr val="bg1"/>
                </a:solidFill>
                <a:ea typeface="Quattrocento Sans" pitchFamily="34" charset="-122"/>
                <a:cs typeface="Quattrocento Sans" pitchFamily="34" charset="-120"/>
              </a:rPr>
              <a:t> in downstream analysis tasks? This evaluates train-on-synthetic-test-on-real performance and hybrid training scenarios.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a typeface="Quattrocento Sans" pitchFamily="34" charset="-122"/>
                <a:cs typeface="Quattrocento Sans" pitchFamily="34" charset="-120"/>
              </a:rPr>
              <a:t>3) How does trace variability (</a:t>
            </a:r>
            <a:r>
              <a:rPr lang="en-US" sz="2000" b="1" dirty="0">
                <a:solidFill>
                  <a:schemeClr val="bg1"/>
                </a:solidFill>
                <a:ea typeface="Quattrocento Sans" pitchFamily="34" charset="-122"/>
                <a:cs typeface="Quattrocento Sans" pitchFamily="34" charset="-120"/>
              </a:rPr>
              <a:t>fixed-size vs variable-size graphs</a:t>
            </a:r>
            <a:r>
              <a:rPr lang="en-US" sz="2000" dirty="0">
                <a:solidFill>
                  <a:schemeClr val="bg1"/>
                </a:solidFill>
                <a:ea typeface="Quattrocento Sans" pitchFamily="34" charset="-122"/>
                <a:cs typeface="Quattrocento Sans" pitchFamily="34" charset="-120"/>
              </a:rPr>
              <a:t>) affect generation fidelity and robustness? This compares uniform structure against heterogeneous execution depths.</a:t>
            </a:r>
            <a:endParaRPr lang="en-US" sz="28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4) </a:t>
            </a:r>
            <a:r>
              <a:rPr lang="en-US" sz="2000" dirty="0">
                <a:solidFill>
                  <a:schemeClr val="bg1"/>
                </a:solidFill>
                <a:ea typeface="Quattrocento Sans" pitchFamily="34" charset="-122"/>
                <a:cs typeface="Quattrocento Sans" pitchFamily="34" charset="-120"/>
              </a:rPr>
              <a:t>How similar are synthetic and real traces in the </a:t>
            </a:r>
            <a:r>
              <a:rPr lang="en-US" sz="2000" b="1" dirty="0">
                <a:solidFill>
                  <a:schemeClr val="bg1"/>
                </a:solidFill>
                <a:ea typeface="Quattrocento Sans" pitchFamily="34" charset="-122"/>
                <a:cs typeface="Quattrocento Sans" pitchFamily="34" charset="-120"/>
              </a:rPr>
              <a:t>joint feature space</a:t>
            </a:r>
            <a:r>
              <a:rPr lang="en-US" sz="2000" dirty="0">
                <a:solidFill>
                  <a:schemeClr val="bg1"/>
                </a:solidFill>
                <a:ea typeface="Quattrocento Sans" pitchFamily="34" charset="-122"/>
                <a:cs typeface="Quattrocento Sans" pitchFamily="34" charset="-120"/>
              </a:rPr>
              <a:t>, and how easily can they be distinguished? This uses clustering, PCA, and discriminative classification analysis.</a:t>
            </a:r>
            <a:endParaRPr lang="en-US" sz="28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p>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4</a:t>
            </a:fld>
            <a:endParaRPr lang="en-US" dirty="0"/>
          </a:p>
        </p:txBody>
      </p:sp>
    </p:spTree>
    <p:extLst>
      <p:ext uri="{BB962C8B-B14F-4D97-AF65-F5344CB8AC3E}">
        <p14:creationId xmlns:p14="http://schemas.microsoft.com/office/powerpoint/2010/main" val="109630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First thing first to create a useful generator we first convert the traces into DAGs. Instead of treating them as flat sequences, we convert each trace into a DAGs. Why? DAGs are perfect for trace data, each span is represented as a node, each node carries its own s own attributes such as the service name, operation name, and duration. The edges capture the parent–child relationships between spans. This representation lets us clearly separate structure from behavior, which becomes important later on. In particular, it makes it much easier to apply our hierarchical generative model, where we model the overall execution structure separately from local span details. Using DAGs gives the generator the right inductive bias, and that’s a big reason we’re able to produce realistic synthetic traces. </a:t>
            </a:r>
          </a:p>
          <a:p>
            <a:endParaRPr lang="en-CA" dirty="0"/>
          </a:p>
          <a:p>
            <a:r>
              <a:rPr lang="en-CA" dirty="0"/>
              <a:t>Explain </a:t>
            </a:r>
            <a:r>
              <a:rPr lang="en-CA" dirty="0" err="1"/>
              <a:t>SocialNetwork</a:t>
            </a:r>
            <a:r>
              <a:rPr lang="en-CA" dirty="0"/>
              <a:t> (CRUD) POST</a:t>
            </a:r>
          </a:p>
          <a:p>
            <a:r>
              <a:rPr lang="en-CA" dirty="0"/>
              <a:t>Explain </a:t>
            </a:r>
            <a:r>
              <a:rPr lang="en-CA" dirty="0" err="1"/>
              <a:t>TrainTicket</a:t>
            </a:r>
            <a:r>
              <a:rPr lang="en-CA" dirty="0"/>
              <a:t> Business transactions </a:t>
            </a:r>
          </a:p>
          <a:p>
            <a:endParaRPr lang="en-CA" dirty="0"/>
          </a:p>
          <a:p>
            <a:r>
              <a:rPr lang="en-CA" dirty="0" err="1"/>
              <a:t>SocialNetwork</a:t>
            </a:r>
            <a:r>
              <a:rPr lang="en-CA" dirty="0"/>
              <a:t>, and </a:t>
            </a:r>
            <a:r>
              <a:rPr lang="en-CA" dirty="0" err="1"/>
              <a:t>TrainTicket</a:t>
            </a:r>
            <a:r>
              <a:rPr lang="en-CA" dirty="0"/>
              <a:t> are fairly popular microservice repositories you can find online, </a:t>
            </a:r>
          </a:p>
          <a:p>
            <a:r>
              <a:rPr lang="en-CA" dirty="0"/>
              <a:t>The dataset we used was out-sourced, The actually dataset had many more traces we just chose this as comfortable spot.</a:t>
            </a:r>
          </a:p>
        </p:txBody>
      </p:sp>
      <p:sp>
        <p:nvSpPr>
          <p:cNvPr id="4" name="Slide Number Placeholder 3"/>
          <p:cNvSpPr>
            <a:spLocks noGrp="1"/>
          </p:cNvSpPr>
          <p:nvPr>
            <p:ph type="sldNum" sz="quarter" idx="5"/>
          </p:nvPr>
        </p:nvSpPr>
        <p:spPr/>
        <p:txBody>
          <a:bodyPr/>
          <a:lstStyle/>
          <a:p>
            <a:fld id="{D4B9A9E5-4F7F-4A7D-9DE1-899232329269}" type="slidenum">
              <a:rPr lang="en-US" smtClean="0"/>
              <a:t>5</a:t>
            </a:fld>
            <a:endParaRPr lang="en-US" dirty="0"/>
          </a:p>
        </p:txBody>
      </p:sp>
    </p:spTree>
    <p:extLst>
      <p:ext uri="{BB962C8B-B14F-4D97-AF65-F5344CB8AC3E}">
        <p14:creationId xmlns:p14="http://schemas.microsoft.com/office/powerpoint/2010/main" val="2280914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Applying VAEs directly to distributed trace graphs, however, requires handling global execution patterns and local span attributes in a unified way.</a:t>
                </a:r>
              </a:p>
              <a:p>
                <a:r>
                  <a:rPr lang="en-US" dirty="0"/>
                  <a:t>We address this problem with a hierarchical VAE framework for generating synthetic distributed traces represented as graphs. The model learns latent representations at two levels: a graph-level latent that captures global execution patterns, and node-level </a:t>
                </a:r>
                <a:r>
                  <a:rPr lang="en-US" dirty="0" err="1"/>
                  <a:t>latents</a:t>
                </a:r>
                <a:r>
                  <a:rPr lang="en-US" dirty="0"/>
                  <a:t> that model fine-grained span variability. </a:t>
                </a:r>
              </a:p>
              <a:p>
                <a:endParaRPr lang="en-US" dirty="0"/>
              </a:p>
              <a:p>
                <a:endParaRPr lang="en-US" dirty="0"/>
              </a:p>
              <a:p>
                <a:r>
                  <a:rPr lang="en-US" dirty="0"/>
                  <a:t>Encoder: The encoder takes a </a:t>
                </a:r>
                <a:r>
                  <a:rPr lang="en-US" b="1" dirty="0"/>
                  <a:t>distributed trace represented as a graph</a:t>
                </a:r>
                <a:r>
                  <a:rPr lang="en-US" dirty="0"/>
                  <a:t>. Each node is a span, and edges represent execution or causal dependencies.</a:t>
                </a:r>
              </a:p>
              <a:p>
                <a:r>
                  <a:rPr lang="en-US" dirty="0"/>
                  <a:t>The goal of the encoder is to </a:t>
                </a:r>
                <a:r>
                  <a:rPr lang="en-US" b="1" dirty="0"/>
                  <a:t>compress this graph into meaningful latent representations</a:t>
                </a:r>
                <a:r>
                  <a:rPr lang="en-US" dirty="0"/>
                  <a:t> that we can later use to generate synthetic traces.</a:t>
                </a:r>
              </a:p>
              <a:p>
                <a:endParaRPr lang="en-US" dirty="0"/>
              </a:p>
              <a:p>
                <a:r>
                  <a:rPr lang="en-US" dirty="0"/>
                  <a:t>Each span has categorical attributes, like service and operation names. These are converted into </a:t>
                </a:r>
                <a:r>
                  <a:rPr lang="en-US" b="1" dirty="0"/>
                  <a:t>learnable embeddings</a:t>
                </a:r>
                <a:r>
                  <a:rPr lang="en-US" dirty="0"/>
                  <a:t>. Numerical attributes, such as span duration, are encoded using a small numerical encoder. Together, these form the </a:t>
                </a:r>
                <a:r>
                  <a:rPr lang="en-US" b="1" dirty="0"/>
                  <a:t>initial node embedding</a:t>
                </a:r>
                <a:r>
                  <a:rPr lang="en-US" dirty="0"/>
                  <a:t> for each span.</a:t>
                </a:r>
              </a:p>
              <a:p>
                <a:endParaRPr lang="en-US" dirty="0"/>
              </a:p>
              <a:p>
                <a:r>
                  <a:rPr lang="en-US" dirty="0"/>
                  <a:t>A span’s behavior depends on its parent and neighboring spans. To capture this, we apply multiple </a:t>
                </a:r>
                <a:r>
                  <a:rPr lang="en-US" b="1" dirty="0"/>
                  <a:t>Graph Convolutional Network layers</a:t>
                </a:r>
                <a:r>
                  <a:rPr lang="en-US" dirty="0"/>
                  <a:t>. Each GCN layer allows nodes to exchange information along execution edges. After several layers, each node representation encodes: Its own attributes And the </a:t>
                </a:r>
                <a:r>
                  <a:rPr lang="en-US" b="1" dirty="0"/>
                  <a:t>context of related spans</a:t>
                </a:r>
                <a:endParaRPr lang="en-US" dirty="0"/>
              </a:p>
              <a:p>
                <a:endParaRPr lang="en-US" dirty="0"/>
              </a:p>
              <a:p>
                <a:r>
                  <a:rPr lang="en-US" dirty="0"/>
                  <a:t>This allows the model to learn </a:t>
                </a:r>
                <a:r>
                  <a:rPr lang="en-US" b="1" dirty="0"/>
                  <a:t>causal and structural execution patterns</a:t>
                </a:r>
                <a:r>
                  <a:rPr lang="en-US" dirty="0"/>
                  <a:t>. After message passing, we have contextualized embeddings for all spans. We aggregate these node embeddings using a </a:t>
                </a:r>
                <a:r>
                  <a:rPr lang="en-US" b="1" dirty="0"/>
                  <a:t>permutation-invariant pooling operation</a:t>
                </a:r>
                <a:r>
                  <a:rPr lang="en-US" dirty="0"/>
                  <a:t>. This produces a single </a:t>
                </a:r>
                <a:r>
                  <a:rPr lang="en-US" b="1" dirty="0"/>
                  <a:t>graph-level representation</a:t>
                </a:r>
                <a:r>
                  <a:rPr lang="en-US" dirty="0"/>
                  <a:t> of the trace. This vector captures the </a:t>
                </a:r>
                <a:r>
                  <a:rPr lang="en-US" b="1" dirty="0"/>
                  <a:t>overall structure and behavior</a:t>
                </a:r>
                <a:r>
                  <a:rPr lang="en-US" dirty="0"/>
                  <a:t> of the execution.</a:t>
                </a:r>
              </a:p>
              <a:p>
                <a:endParaRPr lang="en-US" dirty="0"/>
              </a:p>
              <a:p>
                <a:r>
                  <a:rPr lang="en-US" dirty="0"/>
                  <a:t>The Encoder produces 3 outputs</a:t>
                </a:r>
              </a:p>
              <a:p>
                <a:r>
                  <a:rPr lang="en-CA" b="1" dirty="0"/>
                  <a:t>Graph-level latent variable </a:t>
                </a:r>
                <a:r>
                  <a:rPr lang="en-CA" dirty="0"/>
                  <a:t>Captures global execution structure Parameterized as a Gaussian distribution</a:t>
                </a:r>
              </a:p>
              <a:p>
                <a:r>
                  <a:rPr lang="en-CA" b="1" dirty="0"/>
                  <a:t>Node-level latent variables </a:t>
                </a:r>
                <a:r>
                  <a:rPr lang="en-CA" dirty="0"/>
                  <a:t>One latent variable per span Captures local variability and uncertainty</a:t>
                </a:r>
              </a:p>
              <a:p>
                <a:r>
                  <a:rPr lang="en-CA" b="1" dirty="0"/>
                  <a:t>Deterministic node embeddings </a:t>
                </a:r>
                <a:r>
                  <a:rPr lang="en-CA" dirty="0"/>
                  <a:t>Passed directly to the decoder Preserve detailed structural information</a:t>
                </a:r>
              </a:p>
              <a:p>
                <a:endParaRPr lang="en-US" dirty="0"/>
              </a:p>
              <a:p>
                <a:r>
                  <a:rPr lang="en-US" dirty="0"/>
                  <a:t>Decoder:</a:t>
                </a:r>
              </a:p>
              <a:p>
                <a:r>
                  <a:rPr lang="en-US" dirty="0"/>
                  <a:t>The decoder’s job is to </a:t>
                </a:r>
                <a:r>
                  <a:rPr lang="en-US" b="1" dirty="0"/>
                  <a:t>reconstruct a complete distributed trace</a:t>
                </a:r>
                <a:r>
                  <a:rPr lang="en-US" dirty="0"/>
                  <a:t>.</a:t>
                </a:r>
              </a:p>
              <a:p>
                <a:r>
                  <a:rPr lang="en-US" dirty="0"/>
                  <a:t>It generates:</a:t>
                </a:r>
              </a:p>
              <a:p>
                <a:r>
                  <a:rPr lang="en-US" dirty="0"/>
                  <a:t>Span attributes (service, operation, duration)</a:t>
                </a:r>
              </a:p>
              <a:p>
                <a:r>
                  <a:rPr lang="en-US" dirty="0"/>
                  <a:t>And the execution structure (parent–child relationships)</a:t>
                </a:r>
              </a:p>
              <a:p>
                <a:r>
                  <a:rPr lang="en-US" dirty="0"/>
                  <a:t>The decoder conditions on both </a:t>
                </a:r>
                <a:r>
                  <a:rPr lang="en-US" b="1" dirty="0"/>
                  <a:t>global trace information</a:t>
                </a:r>
                <a:r>
                  <a:rPr lang="en-US" dirty="0"/>
                  <a:t> and </a:t>
                </a:r>
                <a:r>
                  <a:rPr lang="en-US" b="1" dirty="0"/>
                  <a:t>local span-level information</a:t>
                </a:r>
                <a:r>
                  <a:rPr lang="en-US" dirty="0"/>
                  <a:t>.</a:t>
                </a:r>
              </a:p>
              <a:p>
                <a:endParaRPr lang="en-US" dirty="0"/>
              </a:p>
              <a:p>
                <a:r>
                  <a:rPr lang="en-CA" b="1" dirty="0"/>
                  <a:t>“Each span is decoded using three sources of information.”</a:t>
                </a:r>
                <a:endParaRPr lang="en-CA" dirty="0"/>
              </a:p>
              <a:p>
                <a:r>
                  <a:rPr lang="en-CA" dirty="0"/>
                  <a:t>For every node </a:t>
                </a:r>
                <a14:m>
                  <m:oMath xmlns:m="http://schemas.openxmlformats.org/officeDocument/2006/math">
                    <m:r>
                      <a:rPr lang="en-CA" sz="1200" i="1" kern="1200">
                        <a:solidFill>
                          <a:schemeClr val="tx1"/>
                        </a:solidFill>
                        <a:latin typeface="Cambria Math" panose="02040503050406030204" pitchFamily="18" charset="0"/>
                        <a:ea typeface="+mn-ea"/>
                        <a:cs typeface="+mn-cs"/>
                      </a:rPr>
                      <m:t>𝑣</m:t>
                    </m:r>
                  </m:oMath>
                </a14:m>
                <a:r>
                  <a:rPr lang="en-CA" dirty="0"/>
                  <a:t>, the decoder receives:</a:t>
                </a:r>
              </a:p>
              <a:p>
                <a:r>
                  <a:rPr lang="en-CA" dirty="0"/>
                  <a:t>A </a:t>
                </a:r>
                <a:r>
                  <a:rPr lang="en-CA" b="1" dirty="0"/>
                  <a:t>graph-level latent variable</a:t>
                </a:r>
                <a:r>
                  <a:rPr lang="en-CA"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𝑧</m:t>
                        </m:r>
                      </m:e>
                      <m:sub>
                        <m:r>
                          <a:rPr lang="ar-AE" sz="1200" i="1" kern="1200">
                            <a:solidFill>
                              <a:schemeClr val="tx1"/>
                            </a:solidFill>
                            <a:latin typeface="Cambria Math" panose="02040503050406030204" pitchFamily="18" charset="0"/>
                            <a:ea typeface="+mn-ea"/>
                            <a:cs typeface="+mn-cs"/>
                          </a:rPr>
                          <m:t>𝐺</m:t>
                        </m:r>
                      </m:sub>
                    </m:sSub>
                  </m:oMath>
                </a14:m>
                <a:br>
                  <a:rPr lang="ar-AE" dirty="0"/>
                </a:br>
                <a:r>
                  <a:rPr lang="ar-AE" dirty="0"/>
                  <a:t>→ </a:t>
                </a:r>
                <a:r>
                  <a:rPr lang="en-CA" dirty="0"/>
                  <a:t>captures global execution structure</a:t>
                </a:r>
              </a:p>
              <a:p>
                <a:r>
                  <a:rPr lang="en-CA" dirty="0"/>
                  <a:t>A </a:t>
                </a:r>
                <a:r>
                  <a:rPr lang="en-CA" b="1" dirty="0"/>
                  <a:t>node-level latent variable</a:t>
                </a:r>
                <a:r>
                  <a:rPr lang="en-CA"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𝑧</m:t>
                        </m:r>
                      </m:e>
                      <m:sub>
                        <m:r>
                          <a:rPr lang="ar-AE" sz="1200" i="1" kern="1200">
                            <a:solidFill>
                              <a:schemeClr val="tx1"/>
                            </a:solidFill>
                            <a:latin typeface="Cambria Math" panose="02040503050406030204" pitchFamily="18" charset="0"/>
                            <a:ea typeface="+mn-ea"/>
                            <a:cs typeface="+mn-cs"/>
                          </a:rPr>
                          <m:t>𝑣</m:t>
                        </m:r>
                      </m:sub>
                    </m:sSub>
                  </m:oMath>
                </a14:m>
                <a:br>
                  <a:rPr lang="ar-AE" dirty="0"/>
                </a:br>
                <a:r>
                  <a:rPr lang="ar-AE" dirty="0"/>
                  <a:t>→ </a:t>
                </a:r>
                <a:r>
                  <a:rPr lang="en-CA" dirty="0"/>
                  <a:t>captures local variability and uncertainty</a:t>
                </a:r>
              </a:p>
              <a:p>
                <a:r>
                  <a:rPr lang="en-CA" dirty="0"/>
                  <a:t>A </a:t>
                </a:r>
                <a:r>
                  <a:rPr lang="en-CA" b="1" dirty="0"/>
                  <a:t>deterministic encoder embedding</a:t>
                </a:r>
                <a:r>
                  <a:rPr lang="en-CA" dirty="0"/>
                  <a:t> </a:t>
                </a:r>
                <a14:m>
                  <m:oMath xmlns:m="http://schemas.openxmlformats.org/officeDocument/2006/math">
                    <m:sSubSup>
                      <m:sSubSupPr>
                        <m:ctrlPr>
                          <a:rPr lang="ar-AE" sz="1200" b="1" i="1" kern="1200">
                            <a:solidFill>
                              <a:schemeClr val="tx1"/>
                            </a:solidFill>
                            <a:latin typeface="Cambria Math" panose="02040503050406030204" pitchFamily="18" charset="0"/>
                            <a:ea typeface="+mn-ea"/>
                            <a:cs typeface="+mn-cs"/>
                          </a:rPr>
                        </m:ctrlPr>
                      </m:sSubSupPr>
                      <m:e>
                        <m:r>
                          <a:rPr lang="ar-AE" sz="1200" b="1" kern="1200">
                            <a:solidFill>
                              <a:schemeClr val="tx1"/>
                            </a:solidFill>
                            <a:latin typeface="Cambria Math" panose="02040503050406030204" pitchFamily="18" charset="0"/>
                            <a:ea typeface="+mn-ea"/>
                            <a:cs typeface="+mn-cs"/>
                          </a:rPr>
                          <m:t>𝐡</m:t>
                        </m:r>
                      </m:e>
                      <m:sub>
                        <m:r>
                          <a:rPr lang="ar-AE" sz="1200" b="0" i="1" kern="1200">
                            <a:solidFill>
                              <a:schemeClr val="tx1"/>
                            </a:solidFill>
                            <a:latin typeface="Cambria Math" panose="02040503050406030204" pitchFamily="18" charset="0"/>
                            <a:ea typeface="+mn-ea"/>
                            <a:cs typeface="+mn-cs"/>
                          </a:rPr>
                          <m:t>𝑣</m:t>
                        </m:r>
                      </m:sub>
                      <m:sup>
                        <m:d>
                          <m:dPr>
                            <m:ctrlPr>
                              <a:rPr lang="ar-AE" sz="1200" b="0" i="1" kern="1200">
                                <a:solidFill>
                                  <a:schemeClr val="tx1"/>
                                </a:solidFill>
                                <a:latin typeface="Cambria Math" panose="02040503050406030204" pitchFamily="18" charset="0"/>
                                <a:ea typeface="+mn-ea"/>
                                <a:cs typeface="+mn-cs"/>
                              </a:rPr>
                            </m:ctrlPr>
                          </m:dPr>
                          <m:e>
                            <m:r>
                              <a:rPr lang="ar-AE" sz="1200" b="0" i="1" kern="1200">
                                <a:solidFill>
                                  <a:schemeClr val="tx1"/>
                                </a:solidFill>
                                <a:latin typeface="Cambria Math" panose="02040503050406030204" pitchFamily="18" charset="0"/>
                                <a:ea typeface="+mn-ea"/>
                                <a:cs typeface="+mn-cs"/>
                              </a:rPr>
                              <m:t>𝐿</m:t>
                            </m:r>
                          </m:e>
                        </m:d>
                      </m:sup>
                    </m:sSubSup>
                  </m:oMath>
                </a14:m>
                <a:br>
                  <a:rPr lang="ar-AE" dirty="0"/>
                </a:br>
                <a:r>
                  <a:rPr lang="ar-AE" dirty="0"/>
                  <a:t>→ </a:t>
                </a:r>
                <a:r>
                  <a:rPr lang="en-CA" dirty="0"/>
                  <a:t>preserves precise structural context</a:t>
                </a:r>
              </a:p>
              <a:p>
                <a:r>
                  <a:rPr lang="en-CA" dirty="0"/>
                  <a:t>These inputs ensure the decoder sees </a:t>
                </a:r>
                <a:r>
                  <a:rPr lang="en-CA" b="1" dirty="0"/>
                  <a:t>both the big picture and local details</a:t>
                </a:r>
                <a:r>
                  <a:rPr lang="en-CA" dirty="0"/>
                  <a:t>.</a:t>
                </a:r>
              </a:p>
              <a:p>
                <a:endParaRPr lang="en-US" dirty="0"/>
              </a:p>
              <a:p>
                <a:r>
                  <a:rPr lang="en-US" b="1" dirty="0"/>
                  <a:t>“These representations are fused before decoding.”</a:t>
                </a:r>
                <a:endParaRPr lang="en-US" dirty="0"/>
              </a:p>
              <a:p>
                <a:r>
                  <a:rPr lang="en-US" dirty="0"/>
                  <a:t>The three inputs are combined to form a </a:t>
                </a:r>
                <a:r>
                  <a:rPr lang="en-US" b="1" dirty="0"/>
                  <a:t>decoded node representation</a:t>
                </a:r>
                <a:r>
                  <a:rPr lang="en-US" dirty="0"/>
                  <a:t>.</a:t>
                </a:r>
              </a:p>
              <a:p>
                <a:r>
                  <a:rPr lang="en-US" dirty="0"/>
                  <a:t>This fusion balances:</a:t>
                </a:r>
              </a:p>
              <a:p>
                <a:pPr lvl="1"/>
                <a:r>
                  <a:rPr lang="en-US" b="1" dirty="0"/>
                  <a:t>Global consistency</a:t>
                </a:r>
                <a:r>
                  <a:rPr lang="en-US" dirty="0"/>
                  <a:t> across the trace,</a:t>
                </a:r>
              </a:p>
              <a:p>
                <a:pPr lvl="1"/>
                <a:r>
                  <a:rPr lang="en-US" b="1" dirty="0"/>
                  <a:t>Local stochastic variation</a:t>
                </a:r>
                <a:r>
                  <a:rPr lang="en-US" dirty="0"/>
                  <a:t> at the span level,</a:t>
                </a:r>
              </a:p>
              <a:p>
                <a:pPr lvl="1"/>
                <a:r>
                  <a:rPr lang="en-US" dirty="0"/>
                  <a:t>And </a:t>
                </a:r>
                <a:r>
                  <a:rPr lang="en-US" b="1" dirty="0"/>
                  <a:t>structural accuracy</a:t>
                </a:r>
                <a:r>
                  <a:rPr lang="en-US" dirty="0"/>
                  <a:t> from the encoder.</a:t>
                </a:r>
              </a:p>
              <a:p>
                <a:r>
                  <a:rPr lang="en-US" dirty="0"/>
                  <a:t>This step is critical for generating </a:t>
                </a:r>
                <a:r>
                  <a:rPr lang="en-US" b="1" dirty="0"/>
                  <a:t>coherent yet diverse traces</a:t>
                </a:r>
                <a:r>
                  <a:rPr lang="en-US" dirty="0"/>
                  <a:t>.</a:t>
                </a:r>
              </a:p>
              <a:p>
                <a:endParaRPr lang="en-US" dirty="0"/>
              </a:p>
              <a:p>
                <a:r>
                  <a:rPr lang="en-US" b="1" dirty="0"/>
                  <a:t>“From the decoded node representations, we reconstruct span attributes.”</a:t>
                </a:r>
                <a:endParaRPr lang="en-US" dirty="0"/>
              </a:p>
              <a:p>
                <a:r>
                  <a:rPr lang="en-US" dirty="0"/>
                  <a:t>The decoder predicts:</a:t>
                </a:r>
              </a:p>
              <a:p>
                <a:pPr lvl="1"/>
                <a:r>
                  <a:rPr lang="en-US" b="1" dirty="0"/>
                  <a:t>Service labels</a:t>
                </a:r>
                <a:endParaRPr lang="en-US" dirty="0"/>
              </a:p>
              <a:p>
                <a:pPr lvl="1"/>
                <a:r>
                  <a:rPr lang="en-US" b="1" dirty="0"/>
                  <a:t>Operation labels</a:t>
                </a:r>
                <a:endParaRPr lang="en-US" dirty="0"/>
              </a:p>
              <a:p>
                <a:pPr lvl="1"/>
                <a:r>
                  <a:rPr lang="en-US" b="1" dirty="0"/>
                  <a:t>Span durations</a:t>
                </a:r>
                <a:endParaRPr lang="en-US" dirty="0"/>
              </a:p>
              <a:p>
                <a:r>
                  <a:rPr lang="en-US" dirty="0"/>
                  <a:t>Categorical attributes are reconstructed using </a:t>
                </a:r>
                <a:r>
                  <a:rPr lang="en-US" b="1" dirty="0"/>
                  <a:t>classification heads</a:t>
                </a:r>
                <a:r>
                  <a:rPr lang="en-US" dirty="0"/>
                  <a:t>.</a:t>
                </a:r>
              </a:p>
              <a:p>
                <a:r>
                  <a:rPr lang="en-US" dirty="0"/>
                  <a:t>Durations are reconstructed using a </a:t>
                </a:r>
                <a:r>
                  <a:rPr lang="en-US" b="1" dirty="0"/>
                  <a:t>regression head</a:t>
                </a:r>
                <a:r>
                  <a:rPr lang="en-US" dirty="0"/>
                  <a:t>.</a:t>
                </a:r>
              </a:p>
              <a:p>
                <a:r>
                  <a:rPr lang="en-US" dirty="0"/>
                  <a:t>This multi-task setup allows the model to jointly capture:</a:t>
                </a:r>
              </a:p>
              <a:p>
                <a:pPr lvl="1"/>
                <a:r>
                  <a:rPr lang="en-US" dirty="0"/>
                  <a:t>Semantic behavior</a:t>
                </a:r>
              </a:p>
              <a:p>
                <a:pPr lvl="1"/>
                <a:r>
                  <a:rPr lang="en-US" dirty="0"/>
                  <a:t>And performance-related characteristics.</a:t>
                </a:r>
              </a:p>
              <a:p>
                <a:endParaRPr lang="en-US" b="1" dirty="0"/>
              </a:p>
              <a:p>
                <a:r>
                  <a:rPr lang="en-US" b="1" dirty="0"/>
                  <a:t>“Next, the decoder reconstructs the execution graph.”</a:t>
                </a:r>
                <a:endParaRPr lang="en-US" dirty="0"/>
              </a:p>
              <a:p>
                <a:r>
                  <a:rPr lang="en-US" dirty="0"/>
                  <a:t>The decoder predicts </a:t>
                </a:r>
                <a:r>
                  <a:rPr lang="en-US" b="1" dirty="0"/>
                  <a:t>directed edges between node pairs</a:t>
                </a:r>
                <a:r>
                  <a:rPr lang="en-US" dirty="0"/>
                  <a:t>.</a:t>
                </a:r>
              </a:p>
              <a:p>
                <a:r>
                  <a:rPr lang="en-US" dirty="0"/>
                  <a:t>Edge prediction is performed over </a:t>
                </a:r>
                <a:r>
                  <a:rPr lang="en-US" b="1" dirty="0"/>
                  <a:t>ordered node pairs</a:t>
                </a:r>
                <a:r>
                  <a:rPr lang="en-US" dirty="0"/>
                  <a:t> to preserve direction.</a:t>
                </a:r>
              </a:p>
              <a:p>
                <a:r>
                  <a:rPr lang="en-US" dirty="0"/>
                  <a:t>The model produces edge logits for candidate parent–child relationships.</a:t>
                </a:r>
              </a:p>
              <a:p>
                <a:r>
                  <a:rPr lang="en-US" dirty="0"/>
                  <a:t>This allows the decoder to explicitly model </a:t>
                </a:r>
                <a:r>
                  <a:rPr lang="en-US" b="1" dirty="0"/>
                  <a:t>execution dependencies</a:t>
                </a:r>
                <a:r>
                  <a:rPr lang="en-US" dirty="0"/>
                  <a:t>.</a:t>
                </a:r>
              </a:p>
              <a:p>
                <a:endParaRPr lang="en-US" dirty="0"/>
              </a:p>
              <a:p>
                <a:r>
                  <a:rPr lang="en-US" b="1" dirty="0"/>
                  <a:t>“We enforce validity constraints during reconstruction.”</a:t>
                </a:r>
                <a:endParaRPr lang="en-US" dirty="0"/>
              </a:p>
              <a:p>
                <a:r>
                  <a:rPr lang="en-US" dirty="0"/>
                  <a:t>Predicted edges are constrained to form a </a:t>
                </a:r>
                <a:r>
                  <a:rPr lang="en-US" b="1" dirty="0"/>
                  <a:t>directed acyclic graph</a:t>
                </a:r>
                <a:r>
                  <a:rPr lang="en-US" dirty="0"/>
                  <a:t>, matching real trace structure.</a:t>
                </a:r>
              </a:p>
              <a:p>
                <a:r>
                  <a:rPr lang="en-US" dirty="0"/>
                  <a:t>Edge scores are </a:t>
                </a:r>
                <a:r>
                  <a:rPr lang="en-US" dirty="0" err="1"/>
                  <a:t>thresholded</a:t>
                </a:r>
                <a:r>
                  <a:rPr lang="en-US" dirty="0"/>
                  <a:t> to produce the final execution graph.</a:t>
                </a:r>
              </a:p>
              <a:p>
                <a:r>
                  <a:rPr lang="en-US" dirty="0"/>
                  <a:t>Although edge prediction has </a:t>
                </a:r>
                <a:r>
                  <a:rPr lang="en-US" b="1" dirty="0"/>
                  <a:t>quadratic complexity</a:t>
                </a:r>
                <a:r>
                  <a:rPr lang="en-US" dirty="0"/>
                  <a:t>, it remains practical:</a:t>
                </a:r>
              </a:p>
              <a:p>
                <a:r>
                  <a:rPr lang="en-US" dirty="0"/>
                  <a:t>Real traces typically have </a:t>
                </a:r>
                <a:r>
                  <a:rPr lang="en-US" b="1" dirty="0"/>
                  <a:t>moderate numbers of spans</a:t>
                </a:r>
                <a:r>
                  <a:rPr lang="en-US" dirty="0"/>
                  <a:t>.</a:t>
                </a:r>
              </a:p>
              <a:p>
                <a:endParaRPr lang="en-US" dirty="0"/>
              </a:p>
              <a:p>
                <a:endParaRPr lang="en-US" dirty="0"/>
              </a:p>
              <a:p>
                <a:r>
                  <a:rPr lang="en-US" dirty="0"/>
                  <a:t>Synthetic Trace Generator:</a:t>
                </a:r>
              </a:p>
              <a:p>
                <a:r>
                  <a:rPr lang="en-US" b="1" dirty="0"/>
                  <a:t>“After training, we move to synthetic trace generation.”</a:t>
                </a:r>
                <a:endParaRPr lang="en-US" dirty="0"/>
              </a:p>
              <a:p>
                <a:r>
                  <a:rPr lang="en-US" dirty="0"/>
                  <a:t>Once the model is trained, we no longer need the encoder.</a:t>
                </a:r>
              </a:p>
              <a:p>
                <a:r>
                  <a:rPr lang="en-US" dirty="0"/>
                  <a:t>Synthetic traces are generated by </a:t>
                </a:r>
                <a:r>
                  <a:rPr lang="en-US" b="1" dirty="0"/>
                  <a:t>sampling from the learned latent space</a:t>
                </a:r>
                <a:r>
                  <a:rPr lang="en-US" dirty="0"/>
                  <a:t>.</a:t>
                </a:r>
              </a:p>
              <a:p>
                <a:r>
                  <a:rPr lang="en-US" dirty="0"/>
                  <a:t>The decoder alone is used to produce complete execution graphs.</a:t>
                </a:r>
              </a:p>
              <a:p>
                <a:endParaRPr lang="en-US" dirty="0"/>
              </a:p>
              <a:p>
                <a:r>
                  <a:rPr lang="en-US" dirty="0"/>
                  <a:t>This separation is critical for:</a:t>
                </a:r>
              </a:p>
              <a:p>
                <a:r>
                  <a:rPr lang="en-US" b="1" dirty="0"/>
                  <a:t>Privacy-preserving deployment</a:t>
                </a:r>
                <a:endParaRPr lang="en-US" dirty="0"/>
              </a:p>
              <a:p>
                <a:r>
                  <a:rPr lang="en-US" b="1" dirty="0"/>
                  <a:t>Offline synthetic data sharing</a:t>
                </a:r>
              </a:p>
              <a:p>
                <a:endParaRPr lang="en-US" dirty="0"/>
              </a:p>
              <a:p>
                <a:r>
                  <a:rPr lang="en-US" dirty="0"/>
                  <a:t>“Generation begins by sampling global execution structure”</a:t>
                </a:r>
              </a:p>
              <a:p>
                <a:r>
                  <a:rPr lang="en-US" dirty="0"/>
                  <a:t>“Next, we sample span-level variability.”</a:t>
                </a:r>
              </a:p>
              <a:p>
                <a:endParaRPr lang="en-US" dirty="0"/>
              </a:p>
              <a:p>
                <a:r>
                  <a:rPr lang="en-US" b="1" dirty="0"/>
                  <a:t>“The decoder transforms latent samples into a full trace.”</a:t>
                </a:r>
                <a:endParaRPr lang="en-US" dirty="0"/>
              </a:p>
              <a:p>
                <a:r>
                  <a:rPr lang="en-US" dirty="0"/>
                  <a:t>The sampled latent variables are passed to the decoder.</a:t>
                </a:r>
              </a:p>
              <a:p>
                <a:r>
                  <a:rPr lang="en-US" dirty="0"/>
                  <a:t>The decoder reconstructs:</a:t>
                </a:r>
              </a:p>
              <a:p>
                <a:pPr lvl="1"/>
                <a:r>
                  <a:rPr lang="en-US" dirty="0"/>
                  <a:t>Span attributes (service, operation, duration)</a:t>
                </a:r>
              </a:p>
              <a:p>
                <a:pPr lvl="1"/>
                <a:r>
                  <a:rPr lang="en-US" dirty="0"/>
                  <a:t>Execution structure (directed edges)</a:t>
                </a:r>
              </a:p>
              <a:p>
                <a:r>
                  <a:rPr lang="en-US" dirty="0"/>
                  <a:t>The output is a complete </a:t>
                </a:r>
                <a:r>
                  <a:rPr lang="en-US" b="1" dirty="0"/>
                  <a:t>synthetic execution graph</a:t>
                </a:r>
                <a:r>
                  <a:rPr lang="en-US" dirty="0"/>
                  <a:t>:</a:t>
                </a:r>
              </a:p>
              <a:p>
                <a:endParaRPr lang="en-CA" b="1" dirty="0"/>
              </a:p>
              <a:p>
                <a:r>
                  <a:rPr lang="en-CA" b="1" dirty="0"/>
                  <a:t>“Importantly, there are no skip connections at generation time.”</a:t>
                </a:r>
                <a:endParaRPr lang="en-CA" dirty="0"/>
              </a:p>
              <a:p>
                <a:r>
                  <a:rPr lang="en-CA" dirty="0"/>
                  <a:t>The decoder does </a:t>
                </a:r>
                <a:r>
                  <a:rPr lang="en-CA" b="1" dirty="0"/>
                  <a:t>not</a:t>
                </a:r>
                <a:r>
                  <a:rPr lang="en-CA" dirty="0"/>
                  <a:t> receive encoder embeddings.</a:t>
                </a:r>
              </a:p>
              <a:p>
                <a:r>
                  <a:rPr lang="en-CA" dirty="0"/>
                  <a:t>Generation relies </a:t>
                </a:r>
                <a:r>
                  <a:rPr lang="en-CA" b="1" dirty="0"/>
                  <a:t>only</a:t>
                </a:r>
                <a:r>
                  <a:rPr lang="en-CA" dirty="0"/>
                  <a:t> on latent variables.</a:t>
                </a:r>
              </a:p>
              <a:p>
                <a:r>
                  <a:rPr lang="en-CA" dirty="0"/>
                  <a:t>This forces:</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𝑧</m:t>
                        </m:r>
                      </m:e>
                      <m:sub>
                        <m:r>
                          <a:rPr lang="ar-AE" sz="1200" i="1" kern="1200">
                            <a:solidFill>
                              <a:schemeClr val="tx1"/>
                            </a:solidFill>
                            <a:latin typeface="Cambria Math" panose="02040503050406030204" pitchFamily="18" charset="0"/>
                            <a:ea typeface="+mn-ea"/>
                            <a:cs typeface="+mn-cs"/>
                          </a:rPr>
                          <m:t>𝐺</m:t>
                        </m:r>
                      </m:sub>
                    </m:sSub>
                  </m:oMath>
                </a14:m>
                <a:r>
                  <a:rPr lang="en-CA" dirty="0"/>
                  <a:t>to capture global structure</a:t>
                </a:r>
              </a:p>
              <a:p>
                <a:pPr lvl="1"/>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𝑧</m:t>
                            </m:r>
                          </m:e>
                          <m:sub>
                            <m:r>
                              <a:rPr lang="ar-AE" sz="1200" i="1" kern="1200">
                                <a:solidFill>
                                  <a:schemeClr val="tx1"/>
                                </a:solidFill>
                                <a:latin typeface="Cambria Math" panose="02040503050406030204" pitchFamily="18" charset="0"/>
                                <a:ea typeface="+mn-ea"/>
                                <a:cs typeface="+mn-cs"/>
                              </a:rPr>
                              <m:t>𝑣</m:t>
                            </m:r>
                          </m:sub>
                        </m:sSub>
                      </m:e>
                    </m:d>
                  </m:oMath>
                </a14:m>
                <a:r>
                  <a:rPr lang="en-CA" dirty="0"/>
                  <a:t>to capture local variability</a:t>
                </a:r>
              </a:p>
              <a:p>
                <a:r>
                  <a:rPr lang="en-CA" dirty="0"/>
                  <a:t>Prevents memorization of real traces.</a:t>
                </a:r>
              </a:p>
              <a:p>
                <a:endParaRPr lang="en-US" dirty="0"/>
              </a:p>
              <a:p>
                <a:endParaRPr lang="en-US" dirty="0"/>
              </a:p>
            </p:txBody>
          </p:sp>
        </mc:Choice>
        <mc:Fallback xmlns="">
          <p:sp>
            <p:nvSpPr>
              <p:cNvPr id="3" name="Notes Placeholder 2"/>
              <p:cNvSpPr>
                <a:spLocks noGrp="1"/>
              </p:cNvSpPr>
              <p:nvPr>
                <p:ph type="body" idx="1"/>
              </p:nvPr>
            </p:nvSpPr>
            <p:spPr/>
            <p:txBody>
              <a:bodyPr/>
              <a:lstStyle/>
              <a:p>
                <a:r>
                  <a:rPr lang="en-US" dirty="0"/>
                  <a:t>Applying VAEs directly to distributed trace graphs, however, requires </a:t>
                </a:r>
                <a:r>
                  <a:rPr lang="en-US" dirty="0" err="1"/>
                  <a:t>handlingglobal</a:t>
                </a:r>
                <a:r>
                  <a:rPr lang="en-US" dirty="0"/>
                  <a:t> execution patterns and local span attributes in a unified way.</a:t>
                </a:r>
              </a:p>
              <a:p>
                <a:r>
                  <a:rPr lang="en-US" dirty="0"/>
                  <a:t>We address this problem with a hierarchical VAE </a:t>
                </a:r>
                <a:r>
                  <a:rPr lang="en-US" dirty="0" err="1"/>
                  <a:t>frameworkfor</a:t>
                </a:r>
                <a:r>
                  <a:rPr lang="en-US" dirty="0"/>
                  <a:t> generating synthetic distributed traces represented as graphs. The model learns latent representations at two levels: a graph-level latent that captures global execution patterns, and node-</a:t>
                </a:r>
                <a:r>
                  <a:rPr lang="en-US" dirty="0" err="1"/>
                  <a:t>levellatents</a:t>
                </a:r>
                <a:r>
                  <a:rPr lang="en-US" dirty="0"/>
                  <a:t> that model fine-grained span variability. </a:t>
                </a:r>
              </a:p>
              <a:p>
                <a:endParaRPr lang="en-US" dirty="0"/>
              </a:p>
              <a:p>
                <a:endParaRPr lang="en-US" dirty="0"/>
              </a:p>
              <a:p>
                <a:r>
                  <a:rPr lang="en-US" dirty="0"/>
                  <a:t>Encoder: The encoder takes a </a:t>
                </a:r>
                <a:r>
                  <a:rPr lang="en-US" b="1" dirty="0"/>
                  <a:t>distributed trace represented as a graph</a:t>
                </a:r>
                <a:r>
                  <a:rPr lang="en-US" dirty="0"/>
                  <a:t>. Each node is a span, and edges represent execution or causal dependencies.</a:t>
                </a:r>
              </a:p>
              <a:p>
                <a:r>
                  <a:rPr lang="en-US" dirty="0"/>
                  <a:t>The goal of the encoder is to </a:t>
                </a:r>
                <a:r>
                  <a:rPr lang="en-US" b="1" dirty="0"/>
                  <a:t>compress this graph into meaningful latent representations</a:t>
                </a:r>
                <a:r>
                  <a:rPr lang="en-US" dirty="0"/>
                  <a:t> that we can later use to generate synthetic traces.</a:t>
                </a:r>
              </a:p>
              <a:p>
                <a:endParaRPr lang="en-US" dirty="0"/>
              </a:p>
              <a:p>
                <a:r>
                  <a:rPr lang="en-US" dirty="0"/>
                  <a:t>Each span has categorical attributes, like service and operation names. These are converted into </a:t>
                </a:r>
                <a:r>
                  <a:rPr lang="en-US" b="1" dirty="0"/>
                  <a:t>learnable embeddings</a:t>
                </a:r>
                <a:r>
                  <a:rPr lang="en-US" dirty="0"/>
                  <a:t>. Numerical attributes, such as span duration, are encoded using a small numerical encoder. Together, these form the </a:t>
                </a:r>
                <a:r>
                  <a:rPr lang="en-US" b="1" dirty="0"/>
                  <a:t>initial node embedding</a:t>
                </a:r>
                <a:r>
                  <a:rPr lang="en-US" dirty="0"/>
                  <a:t> for each span.</a:t>
                </a:r>
              </a:p>
              <a:p>
                <a:endParaRPr lang="en-US" dirty="0"/>
              </a:p>
              <a:p>
                <a:r>
                  <a:rPr lang="en-US" dirty="0"/>
                  <a:t>A span’s behavior depends on its parent and neighboring spans. To capture this, we apply multiple </a:t>
                </a:r>
                <a:r>
                  <a:rPr lang="en-US" b="1" dirty="0"/>
                  <a:t>Graph Convolutional Network layers</a:t>
                </a:r>
                <a:r>
                  <a:rPr lang="en-US" dirty="0"/>
                  <a:t>. Each GCN layer allows nodes to exchange information along execution edges. After several layers, each node representation encodes: Its own attributes And the </a:t>
                </a:r>
                <a:r>
                  <a:rPr lang="en-US" b="1" dirty="0"/>
                  <a:t>context of related spans</a:t>
                </a:r>
                <a:endParaRPr lang="en-US" dirty="0"/>
              </a:p>
              <a:p>
                <a:endParaRPr lang="en-US" dirty="0"/>
              </a:p>
              <a:p>
                <a:r>
                  <a:rPr lang="en-US" dirty="0"/>
                  <a:t>This allows the model to learn </a:t>
                </a:r>
                <a:r>
                  <a:rPr lang="en-US" b="1" dirty="0"/>
                  <a:t>causal and structural execution patterns</a:t>
                </a:r>
                <a:r>
                  <a:rPr lang="en-US" dirty="0"/>
                  <a:t>. After message passing, we have contextualized embeddings for all spans. We aggregate these node embeddings using a </a:t>
                </a:r>
                <a:r>
                  <a:rPr lang="en-US" b="1" dirty="0"/>
                  <a:t>permutation-invariant pooling operation</a:t>
                </a:r>
                <a:r>
                  <a:rPr lang="en-US" dirty="0"/>
                  <a:t>. This produces a single </a:t>
                </a:r>
                <a:r>
                  <a:rPr lang="en-US" b="1" dirty="0"/>
                  <a:t>graph-level representation</a:t>
                </a:r>
                <a:r>
                  <a:rPr lang="en-US" dirty="0"/>
                  <a:t> of the trace. This vector captures the </a:t>
                </a:r>
                <a:r>
                  <a:rPr lang="en-US" b="1" dirty="0"/>
                  <a:t>overall structure and behavior</a:t>
                </a:r>
                <a:r>
                  <a:rPr lang="en-US" dirty="0"/>
                  <a:t> of the execution.</a:t>
                </a:r>
              </a:p>
              <a:p>
                <a:endParaRPr lang="en-US" dirty="0"/>
              </a:p>
              <a:p>
                <a:r>
                  <a:rPr lang="en-US" dirty="0"/>
                  <a:t>The Encoder produces 3 outputs</a:t>
                </a:r>
              </a:p>
              <a:p>
                <a:r>
                  <a:rPr lang="en-CA" b="1" dirty="0"/>
                  <a:t>Graph-level latent variable </a:t>
                </a:r>
                <a:r>
                  <a:rPr lang="en-CA" dirty="0"/>
                  <a:t>Captures global execution structure Parameterized as a Gaussian distribution</a:t>
                </a:r>
              </a:p>
              <a:p>
                <a:r>
                  <a:rPr lang="en-CA" b="1" dirty="0"/>
                  <a:t>Node-level latent variables </a:t>
                </a:r>
                <a:r>
                  <a:rPr lang="en-CA" dirty="0"/>
                  <a:t>One latent variable per span Captures local variability and uncertainty</a:t>
                </a:r>
              </a:p>
              <a:p>
                <a:r>
                  <a:rPr lang="en-CA" b="1" dirty="0"/>
                  <a:t>Deterministic node embeddings </a:t>
                </a:r>
                <a:r>
                  <a:rPr lang="en-CA" dirty="0"/>
                  <a:t>Passed directly to the decoder Preserve detailed structural information</a:t>
                </a:r>
              </a:p>
              <a:p>
                <a:endParaRPr lang="en-US" dirty="0"/>
              </a:p>
              <a:p>
                <a:r>
                  <a:rPr lang="en-US" dirty="0"/>
                  <a:t>Decoder:</a:t>
                </a:r>
              </a:p>
              <a:p>
                <a:r>
                  <a:rPr lang="en-US" dirty="0"/>
                  <a:t>The decoder’s job is to </a:t>
                </a:r>
                <a:r>
                  <a:rPr lang="en-US" b="1" dirty="0"/>
                  <a:t>reconstruct a complete distributed trace</a:t>
                </a:r>
                <a:r>
                  <a:rPr lang="en-US" dirty="0"/>
                  <a:t>.</a:t>
                </a:r>
              </a:p>
              <a:p>
                <a:r>
                  <a:rPr lang="en-US" dirty="0"/>
                  <a:t>It generates:</a:t>
                </a:r>
              </a:p>
              <a:p>
                <a:r>
                  <a:rPr lang="en-US" dirty="0"/>
                  <a:t>Span attributes (service, operation, duration)</a:t>
                </a:r>
              </a:p>
              <a:p>
                <a:r>
                  <a:rPr lang="en-US" dirty="0"/>
                  <a:t>And the execution structure (parent–child relationships)</a:t>
                </a:r>
              </a:p>
              <a:p>
                <a:r>
                  <a:rPr lang="en-US" dirty="0"/>
                  <a:t>The decoder conditions on both </a:t>
                </a:r>
                <a:r>
                  <a:rPr lang="en-US" b="1" dirty="0"/>
                  <a:t>global trace information</a:t>
                </a:r>
                <a:r>
                  <a:rPr lang="en-US" dirty="0"/>
                  <a:t> and </a:t>
                </a:r>
                <a:r>
                  <a:rPr lang="en-US" b="1" dirty="0"/>
                  <a:t>local span-level information</a:t>
                </a:r>
                <a:r>
                  <a:rPr lang="en-US" dirty="0"/>
                  <a:t>.</a:t>
                </a:r>
              </a:p>
              <a:p>
                <a:endParaRPr lang="en-US" dirty="0"/>
              </a:p>
              <a:p>
                <a:r>
                  <a:rPr lang="en-CA" b="1" dirty="0"/>
                  <a:t>“Each span is decoded using three sources of information.”</a:t>
                </a:r>
                <a:endParaRPr lang="en-CA" dirty="0"/>
              </a:p>
              <a:p>
                <a:r>
                  <a:rPr lang="en-CA" dirty="0"/>
                  <a:t>For every node </a:t>
                </a:r>
                <a:r>
                  <a:rPr lang="en-CA" sz="1200" i="0" kern="1200">
                    <a:solidFill>
                      <a:schemeClr val="tx1"/>
                    </a:solidFill>
                    <a:latin typeface="+mn-lt"/>
                    <a:ea typeface="+mn-ea"/>
                    <a:cs typeface="+mn-cs"/>
                  </a:rPr>
                  <a:t>𝑣</a:t>
                </a:r>
                <a:r>
                  <a:rPr lang="en-CA" dirty="0"/>
                  <a:t>, the decoder receives:</a:t>
                </a:r>
              </a:p>
              <a:p>
                <a:r>
                  <a:rPr lang="en-CA" dirty="0"/>
                  <a:t>A </a:t>
                </a:r>
                <a:r>
                  <a:rPr lang="en-CA" b="1" dirty="0"/>
                  <a:t>graph-level latent variable</a:t>
                </a:r>
                <a:r>
                  <a:rPr lang="en-CA" dirty="0"/>
                  <a:t> </a:t>
                </a:r>
                <a:r>
                  <a:rPr lang="ar-AE" sz="1200" i="0" kern="1200">
                    <a:solidFill>
                      <a:schemeClr val="tx1"/>
                    </a:solidFill>
                    <a:latin typeface="+mn-lt"/>
                    <a:ea typeface="+mn-ea"/>
                    <a:cs typeface="+mn-cs"/>
                  </a:rPr>
                  <a:t>𝑧_𝐺</a:t>
                </a:r>
                <a:br>
                  <a:rPr lang="ar-AE" dirty="0"/>
                </a:br>
                <a:r>
                  <a:rPr lang="ar-AE" dirty="0"/>
                  <a:t>→ </a:t>
                </a:r>
                <a:r>
                  <a:rPr lang="en-CA" dirty="0"/>
                  <a:t>captures global execution structure</a:t>
                </a:r>
              </a:p>
              <a:p>
                <a:r>
                  <a:rPr lang="en-CA" dirty="0"/>
                  <a:t>A </a:t>
                </a:r>
                <a:r>
                  <a:rPr lang="en-CA" b="1" dirty="0"/>
                  <a:t>node-level latent variable</a:t>
                </a:r>
                <a:r>
                  <a:rPr lang="en-CA" dirty="0"/>
                  <a:t> </a:t>
                </a:r>
                <a:r>
                  <a:rPr lang="ar-AE" sz="1200" i="0" kern="1200">
                    <a:solidFill>
                      <a:schemeClr val="tx1"/>
                    </a:solidFill>
                    <a:latin typeface="+mn-lt"/>
                    <a:ea typeface="+mn-ea"/>
                    <a:cs typeface="+mn-cs"/>
                  </a:rPr>
                  <a:t>𝑧_𝑣</a:t>
                </a:r>
                <a:br>
                  <a:rPr lang="ar-AE" dirty="0"/>
                </a:br>
                <a:r>
                  <a:rPr lang="ar-AE" dirty="0"/>
                  <a:t>→ </a:t>
                </a:r>
                <a:r>
                  <a:rPr lang="en-CA" dirty="0"/>
                  <a:t>captures local variability and uncertainty</a:t>
                </a:r>
              </a:p>
              <a:p>
                <a:r>
                  <a:rPr lang="en-CA" dirty="0"/>
                  <a:t>A </a:t>
                </a:r>
                <a:r>
                  <a:rPr lang="en-CA" b="1" dirty="0"/>
                  <a:t>deterministic encoder embedding</a:t>
                </a:r>
                <a:r>
                  <a:rPr lang="en-CA" dirty="0"/>
                  <a:t> </a:t>
                </a:r>
                <a:r>
                  <a:rPr lang="ar-AE" sz="1200" b="1" i="0" kern="1200">
                    <a:solidFill>
                      <a:schemeClr val="tx1"/>
                    </a:solidFill>
                    <a:latin typeface="+mn-lt"/>
                    <a:ea typeface="+mn-ea"/>
                    <a:cs typeface="+mn-cs"/>
                  </a:rPr>
                  <a:t>𝐡_</a:t>
                </a:r>
                <a:r>
                  <a:rPr lang="ar-AE" sz="1200" b="0" i="0" kern="1200">
                    <a:solidFill>
                      <a:schemeClr val="tx1"/>
                    </a:solidFill>
                    <a:latin typeface="+mn-lt"/>
                    <a:ea typeface="+mn-ea"/>
                    <a:cs typeface="+mn-cs"/>
                  </a:rPr>
                  <a:t>𝑣^</a:t>
                </a:r>
                <a:r>
                  <a:rPr lang="ar-AE" sz="1200" b="1" i="0" kern="1200">
                    <a:solidFill>
                      <a:schemeClr val="tx1"/>
                    </a:solidFill>
                    <a:latin typeface="+mn-lt"/>
                    <a:ea typeface="+mn-ea"/>
                    <a:cs typeface="+mn-cs"/>
                  </a:rPr>
                  <a:t>(</a:t>
                </a:r>
                <a:r>
                  <a:rPr lang="ar-AE" sz="1200" b="0" i="0" kern="1200">
                    <a:solidFill>
                      <a:schemeClr val="tx1"/>
                    </a:solidFill>
                    <a:latin typeface="+mn-lt"/>
                    <a:ea typeface="+mn-ea"/>
                    <a:cs typeface="+mn-cs"/>
                  </a:rPr>
                  <a:t>(𝐿)</a:t>
                </a:r>
                <a:r>
                  <a:rPr lang="ar-AE" sz="1200" b="1" i="0" kern="1200">
                    <a:solidFill>
                      <a:schemeClr val="tx1"/>
                    </a:solidFill>
                    <a:latin typeface="+mn-lt"/>
                    <a:ea typeface="+mn-ea"/>
                    <a:cs typeface="+mn-cs"/>
                  </a:rPr>
                  <a:t> )</a:t>
                </a:r>
                <a:br>
                  <a:rPr lang="ar-AE" dirty="0"/>
                </a:br>
                <a:r>
                  <a:rPr lang="ar-AE" dirty="0"/>
                  <a:t>→ </a:t>
                </a:r>
                <a:r>
                  <a:rPr lang="en-CA" dirty="0"/>
                  <a:t>preserves precise structural context</a:t>
                </a:r>
              </a:p>
              <a:p>
                <a:r>
                  <a:rPr lang="en-CA" dirty="0"/>
                  <a:t>These inputs ensure the decoder sees </a:t>
                </a:r>
                <a:r>
                  <a:rPr lang="en-CA" b="1" dirty="0"/>
                  <a:t>both the big picture and local details</a:t>
                </a:r>
                <a:r>
                  <a:rPr lang="en-CA" dirty="0"/>
                  <a:t>.</a:t>
                </a:r>
              </a:p>
              <a:p>
                <a:endParaRPr lang="en-US" dirty="0"/>
              </a:p>
              <a:p>
                <a:r>
                  <a:rPr lang="en-US" b="1" dirty="0"/>
                  <a:t>“These representations are fused before decoding.”</a:t>
                </a:r>
                <a:endParaRPr lang="en-US" dirty="0"/>
              </a:p>
              <a:p>
                <a:r>
                  <a:rPr lang="en-US" dirty="0"/>
                  <a:t>The three inputs are combined to form a </a:t>
                </a:r>
                <a:r>
                  <a:rPr lang="en-US" b="1" dirty="0"/>
                  <a:t>decoded node representation</a:t>
                </a:r>
                <a:r>
                  <a:rPr lang="en-US" dirty="0"/>
                  <a:t>.</a:t>
                </a:r>
              </a:p>
              <a:p>
                <a:r>
                  <a:rPr lang="en-US" dirty="0"/>
                  <a:t>This fusion balances:</a:t>
                </a:r>
              </a:p>
              <a:p>
                <a:pPr lvl="1"/>
                <a:r>
                  <a:rPr lang="en-US" b="1" dirty="0"/>
                  <a:t>Global consistency</a:t>
                </a:r>
                <a:r>
                  <a:rPr lang="en-US" dirty="0"/>
                  <a:t> across the trace,</a:t>
                </a:r>
              </a:p>
              <a:p>
                <a:pPr lvl="1"/>
                <a:r>
                  <a:rPr lang="en-US" b="1" dirty="0"/>
                  <a:t>Local stochastic variation</a:t>
                </a:r>
                <a:r>
                  <a:rPr lang="en-US" dirty="0"/>
                  <a:t> at the span level,</a:t>
                </a:r>
              </a:p>
              <a:p>
                <a:pPr lvl="1"/>
                <a:r>
                  <a:rPr lang="en-US" dirty="0"/>
                  <a:t>And </a:t>
                </a:r>
                <a:r>
                  <a:rPr lang="en-US" b="1" dirty="0"/>
                  <a:t>structural accuracy</a:t>
                </a:r>
                <a:r>
                  <a:rPr lang="en-US" dirty="0"/>
                  <a:t> from the encoder.</a:t>
                </a:r>
              </a:p>
              <a:p>
                <a:r>
                  <a:rPr lang="en-US" dirty="0"/>
                  <a:t>This step is critical for generating </a:t>
                </a:r>
                <a:r>
                  <a:rPr lang="en-US" b="1" dirty="0"/>
                  <a:t>coherent yet diverse traces</a:t>
                </a:r>
                <a:r>
                  <a:rPr lang="en-US" dirty="0"/>
                  <a:t>.</a:t>
                </a:r>
              </a:p>
              <a:p>
                <a:endParaRPr lang="en-US" dirty="0"/>
              </a:p>
              <a:p>
                <a:r>
                  <a:rPr lang="en-US" b="1" dirty="0"/>
                  <a:t>“From the decoded node representations, we reconstruct span attributes.”</a:t>
                </a:r>
                <a:endParaRPr lang="en-US" dirty="0"/>
              </a:p>
              <a:p>
                <a:r>
                  <a:rPr lang="en-US" dirty="0"/>
                  <a:t>The decoder predicts:</a:t>
                </a:r>
              </a:p>
              <a:p>
                <a:pPr lvl="1"/>
                <a:r>
                  <a:rPr lang="en-US" b="1" dirty="0"/>
                  <a:t>Service labels</a:t>
                </a:r>
                <a:endParaRPr lang="en-US" dirty="0"/>
              </a:p>
              <a:p>
                <a:pPr lvl="1"/>
                <a:r>
                  <a:rPr lang="en-US" b="1" dirty="0"/>
                  <a:t>Operation labels</a:t>
                </a:r>
                <a:endParaRPr lang="en-US" dirty="0"/>
              </a:p>
              <a:p>
                <a:pPr lvl="1"/>
                <a:r>
                  <a:rPr lang="en-US" b="1" dirty="0"/>
                  <a:t>Span durations</a:t>
                </a:r>
                <a:endParaRPr lang="en-US" dirty="0"/>
              </a:p>
              <a:p>
                <a:r>
                  <a:rPr lang="en-US" dirty="0"/>
                  <a:t>Categorical attributes are reconstructed using </a:t>
                </a:r>
                <a:r>
                  <a:rPr lang="en-US" b="1" dirty="0"/>
                  <a:t>classification heads</a:t>
                </a:r>
                <a:r>
                  <a:rPr lang="en-US" dirty="0"/>
                  <a:t>.</a:t>
                </a:r>
              </a:p>
              <a:p>
                <a:r>
                  <a:rPr lang="en-US" dirty="0"/>
                  <a:t>Durations are reconstructed using a </a:t>
                </a:r>
                <a:r>
                  <a:rPr lang="en-US" b="1" dirty="0"/>
                  <a:t>regression head</a:t>
                </a:r>
                <a:r>
                  <a:rPr lang="en-US" dirty="0"/>
                  <a:t>.</a:t>
                </a:r>
              </a:p>
              <a:p>
                <a:r>
                  <a:rPr lang="en-US" dirty="0"/>
                  <a:t>This multi-task setup allows the model to jointly capture:</a:t>
                </a:r>
              </a:p>
              <a:p>
                <a:pPr lvl="1"/>
                <a:r>
                  <a:rPr lang="en-US" dirty="0"/>
                  <a:t>Semantic behavior</a:t>
                </a:r>
              </a:p>
              <a:p>
                <a:pPr lvl="1"/>
                <a:r>
                  <a:rPr lang="en-US" dirty="0"/>
                  <a:t>And performance-related characteristics.</a:t>
                </a:r>
              </a:p>
              <a:p>
                <a:endParaRPr lang="en-US" b="1" dirty="0"/>
              </a:p>
              <a:p>
                <a:r>
                  <a:rPr lang="en-US" b="1" dirty="0"/>
                  <a:t>“Next, the decoder reconstructs the execution graph.”</a:t>
                </a:r>
                <a:endParaRPr lang="en-US" dirty="0"/>
              </a:p>
              <a:p>
                <a:r>
                  <a:rPr lang="en-US" dirty="0"/>
                  <a:t>The decoder predicts </a:t>
                </a:r>
                <a:r>
                  <a:rPr lang="en-US" b="1" dirty="0"/>
                  <a:t>directed edges between node pairs</a:t>
                </a:r>
                <a:r>
                  <a:rPr lang="en-US" dirty="0"/>
                  <a:t>.</a:t>
                </a:r>
              </a:p>
              <a:p>
                <a:r>
                  <a:rPr lang="en-US" dirty="0"/>
                  <a:t>Edge prediction is performed over </a:t>
                </a:r>
                <a:r>
                  <a:rPr lang="en-US" b="1" dirty="0"/>
                  <a:t>ordered node pairs</a:t>
                </a:r>
                <a:r>
                  <a:rPr lang="en-US" dirty="0"/>
                  <a:t> to preserve direction.</a:t>
                </a:r>
              </a:p>
              <a:p>
                <a:r>
                  <a:rPr lang="en-US" dirty="0"/>
                  <a:t>The model produces edge logits for candidate parent–child relationships.</a:t>
                </a:r>
              </a:p>
              <a:p>
                <a:r>
                  <a:rPr lang="en-US" dirty="0"/>
                  <a:t>This allows the decoder to explicitly model </a:t>
                </a:r>
                <a:r>
                  <a:rPr lang="en-US" b="1" dirty="0"/>
                  <a:t>execution dependencies</a:t>
                </a:r>
                <a:r>
                  <a:rPr lang="en-US" dirty="0"/>
                  <a:t>.</a:t>
                </a:r>
              </a:p>
              <a:p>
                <a:endParaRPr lang="en-US" dirty="0"/>
              </a:p>
              <a:p>
                <a:r>
                  <a:rPr lang="en-US" b="1" dirty="0"/>
                  <a:t>“We enforce validity constraints during reconstruction.”</a:t>
                </a:r>
                <a:endParaRPr lang="en-US" dirty="0"/>
              </a:p>
              <a:p>
                <a:r>
                  <a:rPr lang="en-US" dirty="0"/>
                  <a:t>Predicted edges are constrained to form a </a:t>
                </a:r>
                <a:r>
                  <a:rPr lang="en-US" b="1" dirty="0"/>
                  <a:t>directed acyclic graph</a:t>
                </a:r>
                <a:r>
                  <a:rPr lang="en-US" dirty="0"/>
                  <a:t>, matching real trace structure.</a:t>
                </a:r>
              </a:p>
              <a:p>
                <a:r>
                  <a:rPr lang="en-US" dirty="0"/>
                  <a:t>Edge scores are </a:t>
                </a:r>
                <a:r>
                  <a:rPr lang="en-US" dirty="0" err="1"/>
                  <a:t>thresholded</a:t>
                </a:r>
                <a:r>
                  <a:rPr lang="en-US" dirty="0"/>
                  <a:t> to produce the final execution graph.</a:t>
                </a:r>
              </a:p>
              <a:p>
                <a:r>
                  <a:rPr lang="en-US" dirty="0"/>
                  <a:t>Although edge prediction has </a:t>
                </a:r>
                <a:r>
                  <a:rPr lang="en-US" b="1" dirty="0"/>
                  <a:t>quadratic complexity</a:t>
                </a:r>
                <a:r>
                  <a:rPr lang="en-US" dirty="0"/>
                  <a:t>, it remains practical:</a:t>
                </a:r>
              </a:p>
              <a:p>
                <a:r>
                  <a:rPr lang="en-US" dirty="0"/>
                  <a:t>Real traces typically have </a:t>
                </a:r>
                <a:r>
                  <a:rPr lang="en-US" b="1" dirty="0"/>
                  <a:t>moderate numbers of spans</a:t>
                </a:r>
                <a:r>
                  <a:rPr lang="en-US" dirty="0"/>
                  <a:t>.</a:t>
                </a:r>
              </a:p>
              <a:p>
                <a:endParaRPr lang="en-US" dirty="0"/>
              </a:p>
              <a:p>
                <a:endParaRPr lang="en-US" dirty="0"/>
              </a:p>
              <a:p>
                <a:r>
                  <a:rPr lang="en-US" dirty="0"/>
                  <a:t>Synthetic Trace Generator:</a:t>
                </a:r>
              </a:p>
              <a:p>
                <a:r>
                  <a:rPr lang="en-US" b="1" dirty="0"/>
                  <a:t>“After training, we move to synthetic trace generation.”</a:t>
                </a:r>
                <a:endParaRPr lang="en-US" dirty="0"/>
              </a:p>
              <a:p>
                <a:r>
                  <a:rPr lang="en-US" dirty="0"/>
                  <a:t>Once the model is trained, we no longer need the encoder.</a:t>
                </a:r>
              </a:p>
              <a:p>
                <a:r>
                  <a:rPr lang="en-US" dirty="0"/>
                  <a:t>Synthetic traces are generated by </a:t>
                </a:r>
                <a:r>
                  <a:rPr lang="en-US" b="1" dirty="0"/>
                  <a:t>sampling from the learned latent space</a:t>
                </a:r>
                <a:r>
                  <a:rPr lang="en-US" dirty="0"/>
                  <a:t>.</a:t>
                </a:r>
              </a:p>
              <a:p>
                <a:r>
                  <a:rPr lang="en-US" dirty="0"/>
                  <a:t>The decoder alone is used to produce complete execution graphs.</a:t>
                </a:r>
              </a:p>
              <a:p>
                <a:endParaRPr lang="en-US" dirty="0"/>
              </a:p>
              <a:p>
                <a:r>
                  <a:rPr lang="en-US" dirty="0"/>
                  <a:t>This separation is critical for:</a:t>
                </a:r>
              </a:p>
              <a:p>
                <a:r>
                  <a:rPr lang="en-US" b="1" dirty="0"/>
                  <a:t>Privacy-preserving deployment</a:t>
                </a:r>
                <a:endParaRPr lang="en-US" dirty="0"/>
              </a:p>
              <a:p>
                <a:r>
                  <a:rPr lang="en-US" b="1" dirty="0"/>
                  <a:t>Offline synthetic data sharing</a:t>
                </a:r>
              </a:p>
              <a:p>
                <a:endParaRPr lang="en-US" dirty="0"/>
              </a:p>
              <a:p>
                <a:r>
                  <a:rPr lang="en-US" dirty="0"/>
                  <a:t>“Generation begins by sampling global execution structure”</a:t>
                </a:r>
              </a:p>
              <a:p>
                <a:r>
                  <a:rPr lang="en-US" dirty="0"/>
                  <a:t>“Next, we sample span-level variability.”</a:t>
                </a:r>
              </a:p>
              <a:p>
                <a:endParaRPr lang="en-US" dirty="0"/>
              </a:p>
              <a:p>
                <a:r>
                  <a:rPr lang="en-US" b="1" dirty="0"/>
                  <a:t>“The decoder transforms latent samples into a full trace.”</a:t>
                </a:r>
                <a:endParaRPr lang="en-US" dirty="0"/>
              </a:p>
              <a:p>
                <a:r>
                  <a:rPr lang="en-US" dirty="0"/>
                  <a:t>The sampled latent variables are passed to the decoder.</a:t>
                </a:r>
              </a:p>
              <a:p>
                <a:r>
                  <a:rPr lang="en-US" dirty="0"/>
                  <a:t>The decoder reconstructs:</a:t>
                </a:r>
              </a:p>
              <a:p>
                <a:pPr lvl="1"/>
                <a:r>
                  <a:rPr lang="en-US" dirty="0"/>
                  <a:t>Span attributes (service, operation, duration)</a:t>
                </a:r>
              </a:p>
              <a:p>
                <a:pPr lvl="1"/>
                <a:r>
                  <a:rPr lang="en-US" dirty="0"/>
                  <a:t>Execution structure (directed edges)</a:t>
                </a:r>
              </a:p>
              <a:p>
                <a:r>
                  <a:rPr lang="en-US" dirty="0"/>
                  <a:t>The output is a complete </a:t>
                </a:r>
                <a:r>
                  <a:rPr lang="en-US" b="1" dirty="0"/>
                  <a:t>synthetic execution graph</a:t>
                </a:r>
                <a:r>
                  <a:rPr lang="en-US" dirty="0"/>
                  <a:t>:</a:t>
                </a:r>
              </a:p>
              <a:p>
                <a:endParaRPr lang="en-CA" b="1" dirty="0"/>
              </a:p>
              <a:p>
                <a:r>
                  <a:rPr lang="en-CA" b="1" dirty="0"/>
                  <a:t>“Importantly, there are no skip connections at generation time.”</a:t>
                </a:r>
                <a:endParaRPr lang="en-CA" dirty="0"/>
              </a:p>
              <a:p>
                <a:r>
                  <a:rPr lang="en-CA" dirty="0"/>
                  <a:t>The decoder does </a:t>
                </a:r>
                <a:r>
                  <a:rPr lang="en-CA" b="1" dirty="0"/>
                  <a:t>not</a:t>
                </a:r>
                <a:r>
                  <a:rPr lang="en-CA" dirty="0"/>
                  <a:t> receive encoder embeddings.</a:t>
                </a:r>
              </a:p>
              <a:p>
                <a:r>
                  <a:rPr lang="en-CA" dirty="0"/>
                  <a:t>Generation relies </a:t>
                </a:r>
                <a:r>
                  <a:rPr lang="en-CA" b="1" dirty="0"/>
                  <a:t>only</a:t>
                </a:r>
                <a:r>
                  <a:rPr lang="en-CA" dirty="0"/>
                  <a:t> on latent variables.</a:t>
                </a:r>
              </a:p>
              <a:p>
                <a:r>
                  <a:rPr lang="en-CA" dirty="0"/>
                  <a:t>This forces:</a:t>
                </a:r>
              </a:p>
              <a:p>
                <a:pPr lvl="1"/>
                <a:r>
                  <a:rPr lang="ar-AE" sz="1200" i="0" kern="1200">
                    <a:solidFill>
                      <a:schemeClr val="tx1"/>
                    </a:solidFill>
                    <a:latin typeface="+mn-lt"/>
                    <a:ea typeface="+mn-ea"/>
                    <a:cs typeface="+mn-cs"/>
                  </a:rPr>
                  <a:t>𝑧_𝐺</a:t>
                </a:r>
                <a:r>
                  <a:rPr lang="en-CA" dirty="0"/>
                  <a:t>to capture global structure</a:t>
                </a:r>
              </a:p>
              <a:p>
                <a:pPr lvl="1"/>
                <a:r>
                  <a:rPr lang="ar-AE" sz="1200" i="0" kern="1200">
                    <a:solidFill>
                      <a:schemeClr val="tx1"/>
                    </a:solidFill>
                    <a:latin typeface="+mn-lt"/>
                    <a:ea typeface="+mn-ea"/>
                    <a:cs typeface="+mn-cs"/>
                  </a:rPr>
                  <a:t>{𝑧_𝑣 }</a:t>
                </a:r>
                <a:r>
                  <a:rPr lang="en-CA" dirty="0"/>
                  <a:t>to capture local variability</a:t>
                </a:r>
              </a:p>
              <a:p>
                <a:r>
                  <a:rPr lang="en-CA" dirty="0"/>
                  <a:t>Prevents memorization of real traces.</a:t>
                </a:r>
              </a:p>
              <a:p>
                <a:endParaRPr lang="en-US" dirty="0"/>
              </a:p>
              <a:p>
                <a:endParaRPr lang="en-US" dirty="0"/>
              </a:p>
            </p:txBody>
          </p:sp>
        </mc:Fallback>
      </mc:AlternateContent>
      <p:sp>
        <p:nvSpPr>
          <p:cNvPr id="4" name="Slide Number Placeholder 3"/>
          <p:cNvSpPr>
            <a:spLocks noGrp="1"/>
          </p:cNvSpPr>
          <p:nvPr>
            <p:ph type="sldNum" sz="quarter" idx="5"/>
          </p:nvPr>
        </p:nvSpPr>
        <p:spPr/>
        <p:txBody>
          <a:bodyPr/>
          <a:lstStyle/>
          <a:p>
            <a:fld id="{D4B9A9E5-4F7F-4A7D-9DE1-899232329269}" type="slidenum">
              <a:rPr lang="en-US" smtClean="0"/>
              <a:t>6</a:t>
            </a:fld>
            <a:endParaRPr lang="en-US" dirty="0"/>
          </a:p>
        </p:txBody>
      </p:sp>
    </p:spTree>
    <p:extLst>
      <p:ext uri="{BB962C8B-B14F-4D97-AF65-F5344CB8AC3E}">
        <p14:creationId xmlns:p14="http://schemas.microsoft.com/office/powerpoint/2010/main" val="263210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dirty="0"/>
                  <a:t>Node:</a:t>
                </a:r>
              </a:p>
              <a:p>
                <a:r>
                  <a:rPr lang="en-US" b="1" dirty="0"/>
                  <a:t>“Node-level reconstruction focuses on recovering individual span behavior.”</a:t>
                </a:r>
                <a:endParaRPr lang="en-US" dirty="0"/>
              </a:p>
              <a:p>
                <a:r>
                  <a:rPr lang="en-US" dirty="0"/>
                  <a:t>Each node represents a span with three key attributes:</a:t>
                </a:r>
              </a:p>
              <a:p>
                <a:pPr lvl="1"/>
                <a:r>
                  <a:rPr lang="en-US" b="1" dirty="0"/>
                  <a:t>Service label</a:t>
                </a:r>
                <a:endParaRPr lang="en-US" dirty="0"/>
              </a:p>
              <a:p>
                <a:pPr lvl="1"/>
                <a:r>
                  <a:rPr lang="en-US" b="1" dirty="0"/>
                  <a:t>Operation label</a:t>
                </a:r>
                <a:endParaRPr lang="en-US" dirty="0"/>
              </a:p>
              <a:p>
                <a:pPr lvl="1"/>
                <a:r>
                  <a:rPr lang="en-US" b="1" dirty="0"/>
                  <a:t>Execution duration</a:t>
                </a:r>
                <a:endParaRPr lang="en-US" dirty="0"/>
              </a:p>
              <a:p>
                <a:r>
                  <a:rPr lang="en-US" dirty="0"/>
                  <a:t>The decoder predicts all three attributes for every node.</a:t>
                </a:r>
              </a:p>
              <a:p>
                <a:r>
                  <a:rPr lang="en-US" dirty="0"/>
                  <a:t>This allows the model to reconstruct both:</a:t>
                </a:r>
              </a:p>
              <a:p>
                <a:pPr lvl="1"/>
                <a:r>
                  <a:rPr lang="en-US" b="1" dirty="0"/>
                  <a:t>Semantic information</a:t>
                </a:r>
                <a:r>
                  <a:rPr lang="en-US" dirty="0"/>
                  <a:t> (what the span does)</a:t>
                </a:r>
              </a:p>
              <a:p>
                <a:pPr lvl="1"/>
                <a:r>
                  <a:rPr lang="en-US" b="1" dirty="0"/>
                  <a:t>Performance characteristics</a:t>
                </a:r>
                <a:r>
                  <a:rPr lang="en-US" dirty="0"/>
                  <a:t> (how long it runs)</a:t>
                </a:r>
              </a:p>
              <a:p>
                <a:r>
                  <a:rPr lang="en-US" b="1" dirty="0"/>
                  <a:t>“These predictions are trained using a combined node-level loss.”</a:t>
                </a:r>
                <a:endParaRPr lang="en-US" dirty="0"/>
              </a:p>
              <a:p>
                <a:r>
                  <a:rPr lang="en-US" dirty="0"/>
                  <a:t>The node reconstruction loss is the sum of three components:</a:t>
                </a:r>
              </a:p>
              <a:p>
                <a:pPr lvl="1"/>
                <a:r>
                  <a:rPr lang="en-US" dirty="0"/>
                  <a:t>Service classification loss</a:t>
                </a:r>
              </a:p>
              <a:p>
                <a:pPr lvl="1"/>
                <a:r>
                  <a:rPr lang="en-US" dirty="0"/>
                  <a:t>Operation classification loss</a:t>
                </a:r>
              </a:p>
              <a:p>
                <a:pPr lvl="1"/>
                <a:r>
                  <a:rPr lang="en-US" dirty="0"/>
                  <a:t>Duration regression loss</a:t>
                </a:r>
              </a:p>
              <a:p>
                <a:r>
                  <a:rPr lang="en-US" dirty="0"/>
                  <a:t>Service and operation labels use </a:t>
                </a:r>
                <a:r>
                  <a:rPr lang="en-US" b="1" dirty="0"/>
                  <a:t>weighted cross-entropy</a:t>
                </a:r>
                <a:r>
                  <a:rPr lang="en-US" dirty="0"/>
                  <a:t> to handle class imbalance.</a:t>
                </a:r>
              </a:p>
              <a:p>
                <a:r>
                  <a:rPr lang="en-US" dirty="0"/>
                  <a:t>Durations are optimized using </a:t>
                </a:r>
                <a:r>
                  <a:rPr lang="en-US" b="1" dirty="0"/>
                  <a:t>mean squared error</a:t>
                </a:r>
                <a:r>
                  <a:rPr lang="en-US" dirty="0"/>
                  <a:t>.</a:t>
                </a:r>
              </a:p>
              <a:p>
                <a:r>
                  <a:rPr lang="en-US" dirty="0"/>
                  <a:t>Together, this loss ensures reconstructed traces are: Semantically correct And realistic in their timing behavior</a:t>
                </a:r>
              </a:p>
              <a:p>
                <a:r>
                  <a:rPr lang="en-US" b="1" dirty="0"/>
                  <a:t>“The decoder reconstructs service, operation, and duration for each span, trained with a combined classification and regression loss to preserve both semantics and performance.”</a:t>
                </a:r>
              </a:p>
              <a:p>
                <a:endParaRPr lang="en-US" b="1" dirty="0"/>
              </a:p>
              <a:p>
                <a:r>
                  <a:rPr lang="en-US" b="1" dirty="0"/>
                  <a:t>Edges:</a:t>
                </a:r>
              </a:p>
              <a:p>
                <a:r>
                  <a:rPr lang="en-US" b="1" dirty="0"/>
                  <a:t>“Next, the decoder reconstructs execution dependencies.”</a:t>
                </a:r>
                <a:endParaRPr lang="en-US" dirty="0"/>
              </a:p>
              <a:p>
                <a:r>
                  <a:rPr lang="en-US" dirty="0"/>
                  <a:t>Distributed traces form </a:t>
                </a:r>
                <a:r>
                  <a:rPr lang="en-US" b="1" dirty="0"/>
                  <a:t>directed acyclic graphs</a:t>
                </a:r>
                <a:r>
                  <a:rPr lang="en-US" dirty="0"/>
                  <a:t>, where edges represent causal relationships.</a:t>
                </a:r>
              </a:p>
              <a:p>
                <a:r>
                  <a:rPr lang="en-US" dirty="0"/>
                  <a:t>To recover this structure, the decoder predicts </a:t>
                </a:r>
                <a:r>
                  <a:rPr lang="en-US" b="1" dirty="0"/>
                  <a:t>directed edges between ordered node pairs</a:t>
                </a:r>
                <a:r>
                  <a:rPr lang="en-US" dirty="0"/>
                  <a:t>.</a:t>
                </a:r>
              </a:p>
              <a:p>
                <a:r>
                  <a:rPr lang="en-US" dirty="0"/>
                  <a:t>Edge prediction is constrained to respect </a:t>
                </a:r>
                <a:r>
                  <a:rPr lang="en-US" b="1" dirty="0"/>
                  <a:t>causal ordering</a:t>
                </a:r>
                <a:r>
                  <a:rPr lang="en-US" dirty="0"/>
                  <a:t>, ensuring valid execution graphs.</a:t>
                </a:r>
              </a:p>
              <a:p>
                <a:r>
                  <a:rPr lang="en-CA" b="1" dirty="0"/>
                  <a:t>“Structural accuracy is enforced using an edge reconstruction loss.”</a:t>
                </a:r>
                <a:endParaRPr lang="en-CA" dirty="0"/>
              </a:p>
              <a:p>
                <a:r>
                  <a:rPr lang="en-CA" dirty="0"/>
                  <a:t>The decoder predicts a set of edges </a:t>
                </a:r>
                <a14:m>
                  <m:oMath xmlns:m="http://schemas.openxmlformats.org/officeDocument/2006/math">
                    <m:acc>
                      <m:accPr>
                        <m:chr m:val="̂"/>
                        <m:ctrlPr>
                          <a:rPr lang="ar-AE" sz="1200" i="1" kern="1200">
                            <a:solidFill>
                              <a:schemeClr val="tx1"/>
                            </a:solidFill>
                            <a:latin typeface="Cambria Math" panose="02040503050406030204" pitchFamily="18" charset="0"/>
                            <a:ea typeface="+mn-ea"/>
                            <a:cs typeface="+mn-cs"/>
                          </a:rPr>
                        </m:ctrlPr>
                      </m:accPr>
                      <m:e>
                        <m:r>
                          <a:rPr lang="ar-AE" sz="1200" i="1" kern="1200">
                            <a:solidFill>
                              <a:schemeClr val="tx1"/>
                            </a:solidFill>
                            <a:latin typeface="Cambria Math" panose="02040503050406030204" pitchFamily="18" charset="0"/>
                            <a:ea typeface="+mn-ea"/>
                            <a:cs typeface="+mn-cs"/>
                          </a:rPr>
                          <m:t>𝐸</m:t>
                        </m:r>
                      </m:e>
                    </m:acc>
                  </m:oMath>
                </a14:m>
                <a:r>
                  <a:rPr lang="en-CA" dirty="0"/>
                  <a:t>and compares it to the ground-truth edge set </a:t>
                </a:r>
                <a14:m>
                  <m:oMath xmlns:m="http://schemas.openxmlformats.org/officeDocument/2006/math">
                    <m:r>
                      <a:rPr lang="en-CA" sz="1200" i="1" kern="1200">
                        <a:solidFill>
                          <a:schemeClr val="tx1"/>
                        </a:solidFill>
                        <a:latin typeface="Cambria Math" panose="02040503050406030204" pitchFamily="18" charset="0"/>
                        <a:ea typeface="+mn-ea"/>
                        <a:cs typeface="+mn-cs"/>
                      </a:rPr>
                      <m:t>𝐸</m:t>
                    </m:r>
                  </m:oMath>
                </a14:m>
                <a:r>
                  <a:rPr lang="en-CA" dirty="0"/>
                  <a:t>.</a:t>
                </a:r>
              </a:p>
              <a:p>
                <a:r>
                  <a:rPr lang="en-CA" dirty="0"/>
                  <a:t>We use </a:t>
                </a:r>
                <a:r>
                  <a:rPr lang="en-CA" b="1" dirty="0"/>
                  <a:t>binary cross-entropy loss</a:t>
                </a:r>
                <a:r>
                  <a:rPr lang="en-CA" dirty="0"/>
                  <a:t> over candidate parent–child relationships.</a:t>
                </a:r>
              </a:p>
              <a:p>
                <a:r>
                  <a:rPr lang="en-CA" dirty="0"/>
                  <a:t>This loss:</a:t>
                </a:r>
              </a:p>
              <a:p>
                <a:pPr lvl="1"/>
                <a:r>
                  <a:rPr lang="en-CA" dirty="0"/>
                  <a:t>Penalizes spurious or invalid dependencies</a:t>
                </a:r>
              </a:p>
              <a:p>
                <a:pPr lvl="1"/>
                <a:r>
                  <a:rPr lang="en-CA" dirty="0"/>
                  <a:t>Encourages reconstruction of true execution paths</a:t>
                </a:r>
              </a:p>
              <a:p>
                <a:r>
                  <a:rPr lang="en-CA" dirty="0"/>
                  <a:t>As a result, synthetic traces preserve </a:t>
                </a:r>
                <a:r>
                  <a:rPr lang="en-CA" b="1" dirty="0"/>
                  <a:t>structural integrity</a:t>
                </a:r>
                <a:r>
                  <a:rPr lang="en-CA" dirty="0"/>
                  <a:t> and causal correctness.</a:t>
                </a:r>
              </a:p>
              <a:p>
                <a:r>
                  <a:rPr lang="en-US" b="1" dirty="0"/>
                  <a:t>“The decoder predicts directed edges using a binary cross-entropy loss, ensuring reconstructed traces form valid causal execution graphs.”</a:t>
                </a:r>
              </a:p>
              <a:p>
                <a:pPr lvl="1"/>
                <a:r>
                  <a:rPr lang="en-US" dirty="0"/>
                  <a:t>		</a:t>
                </a:r>
              </a:p>
              <a:p>
                <a:r>
                  <a:rPr lang="en-CA" b="1" dirty="0"/>
                  <a:t>KL Divergence:</a:t>
                </a:r>
              </a:p>
              <a:p>
                <a:r>
                  <a:rPr lang="en-CA" b="1" dirty="0"/>
                  <a:t>“We regularize the latent space using KL divergence.”</a:t>
                </a:r>
                <a:endParaRPr lang="en-CA" dirty="0"/>
              </a:p>
              <a:p>
                <a:r>
                  <a:rPr lang="en-CA" dirty="0"/>
                  <a:t>Both </a:t>
                </a:r>
                <a:r>
                  <a:rPr lang="en-CA" b="1" dirty="0"/>
                  <a:t>graph-level</a:t>
                </a:r>
                <a:r>
                  <a:rPr lang="en-CA" dirty="0"/>
                  <a:t> and </a:t>
                </a:r>
                <a:r>
                  <a:rPr lang="en-CA" b="1" dirty="0"/>
                  <a:t>node-level</a:t>
                </a:r>
                <a:r>
                  <a:rPr lang="en-CA" dirty="0"/>
                  <a:t> latent variables are encouraged to follow a </a:t>
                </a:r>
                <a:r>
                  <a:rPr lang="en-CA" b="1" dirty="0"/>
                  <a:t>standard Gaussian prior</a:t>
                </a:r>
                <a:r>
                  <a:rPr lang="en-CA" dirty="0"/>
                  <a:t>.</a:t>
                </a:r>
              </a:p>
              <a:p>
                <a:r>
                  <a:rPr lang="en-CA" dirty="0"/>
                  <a:t>This is done using </a:t>
                </a:r>
                <a:r>
                  <a:rPr lang="en-CA" b="1" dirty="0" err="1"/>
                  <a:t>Kullback</a:t>
                </a:r>
                <a:r>
                  <a:rPr lang="en-CA" b="1" dirty="0"/>
                  <a:t>–Leibler divergence</a:t>
                </a:r>
                <a:r>
                  <a:rPr lang="en-CA" dirty="0"/>
                  <a:t>.</a:t>
                </a:r>
              </a:p>
              <a:p>
                <a:r>
                  <a:rPr lang="en-CA" dirty="0"/>
                  <a:t>We apply </a:t>
                </a:r>
                <a:r>
                  <a:rPr lang="en-CA" b="1" dirty="0"/>
                  <a:t>separate KL terms</a:t>
                </a:r>
                <a:r>
                  <a:rPr lang="en-CA" dirty="0"/>
                  <a:t> for:</a:t>
                </a:r>
              </a:p>
              <a:p>
                <a:pPr lvl="1"/>
                <a:r>
                  <a:rPr lang="en-CA" dirty="0"/>
                  <a:t>The graph-level latent variable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𝑧</m:t>
                        </m:r>
                      </m:e>
                      <m:sub>
                        <m:r>
                          <a:rPr lang="ar-AE" sz="1200" i="1" kern="1200">
                            <a:solidFill>
                              <a:schemeClr val="tx1"/>
                            </a:solidFill>
                            <a:latin typeface="Cambria Math" panose="02040503050406030204" pitchFamily="18" charset="0"/>
                            <a:ea typeface="+mn-ea"/>
                            <a:cs typeface="+mn-cs"/>
                          </a:rPr>
                          <m:t>𝐺</m:t>
                        </m:r>
                      </m:sub>
                    </m:sSub>
                  </m:oMath>
                </a14:m>
                <a:endParaRPr lang="ar-AE" dirty="0"/>
              </a:p>
              <a:p>
                <a:pPr lvl="1"/>
                <a:r>
                  <a:rPr lang="en-CA" dirty="0"/>
                  <a:t>The node-level latent variables </a:t>
                </a:r>
                <a14:m>
                  <m:oMath xmlns:m="http://schemas.openxmlformats.org/officeDocument/2006/math">
                    <m:d>
                      <m:dPr>
                        <m:begChr m:val="{"/>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𝑧</m:t>
                            </m:r>
                          </m:e>
                          <m:sub>
                            <m:r>
                              <a:rPr lang="ar-AE" sz="1200" i="1" kern="1200">
                                <a:solidFill>
                                  <a:schemeClr val="tx1"/>
                                </a:solidFill>
                                <a:latin typeface="Cambria Math" panose="02040503050406030204" pitchFamily="18" charset="0"/>
                                <a:ea typeface="+mn-ea"/>
                                <a:cs typeface="+mn-cs"/>
                              </a:rPr>
                              <m:t>𝑣</m:t>
                            </m:r>
                          </m:sub>
                        </m:sSub>
                      </m:e>
                    </m:d>
                  </m:oMath>
                </a14:m>
                <a:endParaRPr lang="ar-AE" dirty="0"/>
              </a:p>
              <a:p>
                <a:r>
                  <a:rPr lang="en-CA" dirty="0"/>
                  <a:t>This regularization:</a:t>
                </a:r>
              </a:p>
              <a:p>
                <a:pPr lvl="1"/>
                <a:r>
                  <a:rPr lang="en-CA" dirty="0"/>
                  <a:t>Prevents overfitting</a:t>
                </a:r>
              </a:p>
              <a:p>
                <a:pPr lvl="1"/>
                <a:r>
                  <a:rPr lang="en-CA" dirty="0"/>
                  <a:t>Encourages smooth and well-structured latent spaces</a:t>
                </a:r>
              </a:p>
              <a:p>
                <a:pPr lvl="1"/>
                <a:r>
                  <a:rPr lang="en-CA" dirty="0"/>
                  <a:t>Enables meaningful sampling during generation</a:t>
                </a:r>
              </a:p>
              <a:p>
                <a:endParaRPr lang="en-CA" b="1" dirty="0"/>
              </a:p>
              <a:p>
                <a:r>
                  <a:rPr lang="en-CA" b="1" dirty="0"/>
                  <a:t>“We weight global and local regularization differently.”</a:t>
                </a:r>
                <a:endParaRPr lang="en-CA" dirty="0"/>
              </a:p>
              <a:p>
                <a:r>
                  <a:rPr lang="en-CA" dirty="0"/>
                  <a:t>We use separate weights:</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𝛽</m:t>
                        </m:r>
                      </m:e>
                      <m:sub>
                        <m:r>
                          <a:rPr lang="ar-AE" sz="1200" i="1" kern="1200">
                            <a:solidFill>
                              <a:schemeClr val="tx1"/>
                            </a:solidFill>
                            <a:latin typeface="Cambria Math" panose="02040503050406030204" pitchFamily="18" charset="0"/>
                            <a:ea typeface="+mn-ea"/>
                            <a:cs typeface="+mn-cs"/>
                          </a:rPr>
                          <m:t>𝐺</m:t>
                        </m:r>
                      </m:sub>
                    </m:sSub>
                  </m:oMath>
                </a14:m>
                <a:r>
                  <a:rPr lang="en-CA" dirty="0"/>
                  <a:t>for graph-level </a:t>
                </a:r>
                <a:r>
                  <a:rPr lang="en-CA" dirty="0" err="1"/>
                  <a:t>latents</a:t>
                </a:r>
                <a:endParaRPr lang="en-CA" dirty="0"/>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𝛽</m:t>
                        </m:r>
                      </m:e>
                      <m:sub>
                        <m:r>
                          <a:rPr lang="ar-AE" sz="1200" i="1" kern="1200">
                            <a:solidFill>
                              <a:schemeClr val="tx1"/>
                            </a:solidFill>
                            <a:latin typeface="Cambria Math" panose="02040503050406030204" pitchFamily="18" charset="0"/>
                            <a:ea typeface="+mn-ea"/>
                            <a:cs typeface="+mn-cs"/>
                          </a:rPr>
                          <m:t>𝑁</m:t>
                        </m:r>
                      </m:sub>
                    </m:sSub>
                  </m:oMath>
                </a14:m>
                <a:r>
                  <a:rPr lang="en-CA" dirty="0"/>
                  <a:t>for node-level </a:t>
                </a:r>
                <a:r>
                  <a:rPr lang="en-CA" dirty="0" err="1"/>
                  <a:t>latents</a:t>
                </a:r>
                <a:endParaRPr lang="en-CA" dirty="0"/>
              </a:p>
              <a:p>
                <a:r>
                  <a:rPr lang="en-CA" dirty="0"/>
                  <a:t>In practice, we set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𝛽</m:t>
                        </m:r>
                      </m:e>
                      <m:sub>
                        <m:r>
                          <a:rPr lang="ar-AE" sz="1200" i="1" kern="1200">
                            <a:solidFill>
                              <a:schemeClr val="tx1"/>
                            </a:solidFill>
                            <a:latin typeface="Cambria Math" panose="02040503050406030204" pitchFamily="18" charset="0"/>
                            <a:ea typeface="+mn-ea"/>
                            <a:cs typeface="+mn-cs"/>
                          </a:rPr>
                          <m:t>𝐺</m:t>
                        </m:r>
                      </m:sub>
                    </m:sSub>
                    <m:r>
                      <a:rPr lang="ar-AE" sz="1200" i="0" kern="1200">
                        <a:solidFill>
                          <a:schemeClr val="tx1"/>
                        </a:solidFill>
                        <a:latin typeface="Cambria Math" panose="02040503050406030204" pitchFamily="18" charset="0"/>
                        <a:ea typeface="+mn-ea"/>
                        <a:cs typeface="+mn-cs"/>
                      </a:rPr>
                      <m:t>&gt;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𝛽</m:t>
                        </m:r>
                      </m:e>
                      <m:sub>
                        <m:r>
                          <a:rPr lang="ar-AE" sz="1200" i="1" kern="1200">
                            <a:solidFill>
                              <a:schemeClr val="tx1"/>
                            </a:solidFill>
                            <a:latin typeface="Cambria Math" panose="02040503050406030204" pitchFamily="18" charset="0"/>
                            <a:ea typeface="+mn-ea"/>
                            <a:cs typeface="+mn-cs"/>
                          </a:rPr>
                          <m:t>𝑁</m:t>
                        </m:r>
                      </m:sub>
                    </m:sSub>
                  </m:oMath>
                </a14:m>
                <a:r>
                  <a:rPr lang="ar-AE" dirty="0"/>
                  <a:t>:</a:t>
                </a:r>
              </a:p>
              <a:p>
                <a:pPr lvl="1"/>
                <a:r>
                  <a:rPr lang="en-CA" dirty="0"/>
                  <a:t>Stronger regularization on </a:t>
                </a:r>
                <a:r>
                  <a:rPr lang="en-CA" b="1" dirty="0"/>
                  <a:t>global execution structure</a:t>
                </a:r>
                <a:endParaRPr lang="en-CA" dirty="0"/>
              </a:p>
              <a:p>
                <a:pPr lvl="1"/>
                <a:r>
                  <a:rPr lang="en-CA" dirty="0"/>
                  <a:t>More flexibility for </a:t>
                </a:r>
                <a:r>
                  <a:rPr lang="en-CA" b="1" dirty="0"/>
                  <a:t>local span-level variation</a:t>
                </a:r>
                <a:endParaRPr lang="en-CA" dirty="0"/>
              </a:p>
              <a:p>
                <a:r>
                  <a:rPr lang="en-CA" dirty="0"/>
                  <a:t>To improve training stability, we apply </a:t>
                </a:r>
                <a:r>
                  <a:rPr lang="en-CA" b="1" dirty="0"/>
                  <a:t>KL annealing</a:t>
                </a:r>
                <a:r>
                  <a:rPr lang="en-CA" dirty="0"/>
                  <a:t>:</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𝛽</m:t>
                        </m:r>
                      </m:e>
                      <m:sub>
                        <m:r>
                          <a:rPr lang="ar-AE" sz="1200" i="1" kern="1200">
                            <a:solidFill>
                              <a:schemeClr val="tx1"/>
                            </a:solidFill>
                            <a:latin typeface="Cambria Math" panose="02040503050406030204" pitchFamily="18" charset="0"/>
                            <a:ea typeface="+mn-ea"/>
                            <a:cs typeface="+mn-cs"/>
                          </a:rPr>
                          <m:t>𝐺</m:t>
                        </m:r>
                      </m:sub>
                    </m:sSub>
                  </m:oMath>
                </a14:m>
                <a:r>
                  <a:rPr lang="en-CA" dirty="0"/>
                  <a:t>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𝛽</m:t>
                        </m:r>
                      </m:e>
                      <m:sub>
                        <m:r>
                          <a:rPr lang="ar-AE" sz="1200" i="1" kern="1200">
                            <a:solidFill>
                              <a:schemeClr val="tx1"/>
                            </a:solidFill>
                            <a:latin typeface="Cambria Math" panose="02040503050406030204" pitchFamily="18" charset="0"/>
                            <a:ea typeface="+mn-ea"/>
                            <a:cs typeface="+mn-cs"/>
                          </a:rPr>
                          <m:t>𝑁</m:t>
                        </m:r>
                      </m:sub>
                    </m:sSub>
                  </m:oMath>
                </a14:m>
                <a:r>
                  <a:rPr lang="en-CA" dirty="0"/>
                  <a:t>start at zero</a:t>
                </a:r>
              </a:p>
              <a:p>
                <a:pPr lvl="1"/>
                <a:r>
                  <a:rPr lang="en-CA" dirty="0"/>
                  <a:t>Gradually increase during early training</a:t>
                </a:r>
              </a:p>
              <a:p>
                <a:r>
                  <a:rPr lang="en-CA" dirty="0"/>
                  <a:t>This allows the model to:</a:t>
                </a:r>
              </a:p>
              <a:p>
                <a:pPr lvl="1"/>
                <a:r>
                  <a:rPr lang="en-CA" dirty="0"/>
                  <a:t>First learn accurate reconstructions</a:t>
                </a:r>
              </a:p>
              <a:p>
                <a:pPr lvl="1"/>
                <a:r>
                  <a:rPr lang="en-CA" dirty="0"/>
                  <a:t>Then gradually enforce latent regularization</a:t>
                </a:r>
              </a:p>
              <a:p>
                <a:r>
                  <a:rPr lang="en-US" b="1" dirty="0"/>
                  <a:t>“KL divergence regularizes both graph- and node-level </a:t>
                </a:r>
                <a:r>
                  <a:rPr lang="en-US" b="1" dirty="0" err="1"/>
                  <a:t>latents</a:t>
                </a:r>
                <a:r>
                  <a:rPr lang="en-US" b="1" dirty="0"/>
                  <a:t>, with stronger constraints on global structure and annealing for stable training.”</a:t>
                </a:r>
                <a:endParaRPr lang="en-CA" b="1" dirty="0"/>
              </a:p>
            </p:txBody>
          </p:sp>
        </mc:Choice>
        <mc:Fallback xmlns="">
          <p:sp>
            <p:nvSpPr>
              <p:cNvPr id="3" name="Notes Placeholder 2"/>
              <p:cNvSpPr>
                <a:spLocks noGrp="1"/>
              </p:cNvSpPr>
              <p:nvPr>
                <p:ph type="body" idx="1"/>
              </p:nvPr>
            </p:nvSpPr>
            <p:spPr/>
            <p:txBody>
              <a:bodyPr/>
              <a:lstStyle/>
              <a:p>
                <a:r>
                  <a:rPr lang="en-US" b="1" dirty="0"/>
                  <a:t>Node:</a:t>
                </a:r>
              </a:p>
              <a:p>
                <a:r>
                  <a:rPr lang="en-US" b="1" dirty="0"/>
                  <a:t>“Node-level reconstruction focuses on recovering individual span behavior.”</a:t>
                </a:r>
                <a:endParaRPr lang="en-US" dirty="0"/>
              </a:p>
              <a:p>
                <a:r>
                  <a:rPr lang="en-US" dirty="0"/>
                  <a:t>Each node represents a span with three key attributes:</a:t>
                </a:r>
              </a:p>
              <a:p>
                <a:pPr lvl="1"/>
                <a:r>
                  <a:rPr lang="en-US" b="1" dirty="0"/>
                  <a:t>Service label</a:t>
                </a:r>
                <a:endParaRPr lang="en-US" dirty="0"/>
              </a:p>
              <a:p>
                <a:pPr lvl="1"/>
                <a:r>
                  <a:rPr lang="en-US" b="1" dirty="0"/>
                  <a:t>Operation label</a:t>
                </a:r>
                <a:endParaRPr lang="en-US" dirty="0"/>
              </a:p>
              <a:p>
                <a:pPr lvl="1"/>
                <a:r>
                  <a:rPr lang="en-US" b="1" dirty="0"/>
                  <a:t>Execution duration</a:t>
                </a:r>
                <a:endParaRPr lang="en-US" dirty="0"/>
              </a:p>
              <a:p>
                <a:r>
                  <a:rPr lang="en-US" dirty="0"/>
                  <a:t>The decoder predicts all three attributes for every node.</a:t>
                </a:r>
              </a:p>
              <a:p>
                <a:r>
                  <a:rPr lang="en-US" dirty="0"/>
                  <a:t>This allows the model to reconstruct both:</a:t>
                </a:r>
              </a:p>
              <a:p>
                <a:pPr lvl="1"/>
                <a:r>
                  <a:rPr lang="en-US" b="1" dirty="0"/>
                  <a:t>Semantic information</a:t>
                </a:r>
                <a:r>
                  <a:rPr lang="en-US" dirty="0"/>
                  <a:t> (what the span does)</a:t>
                </a:r>
              </a:p>
              <a:p>
                <a:pPr lvl="1"/>
                <a:r>
                  <a:rPr lang="en-US" b="1" dirty="0"/>
                  <a:t>Performance characteristics</a:t>
                </a:r>
                <a:r>
                  <a:rPr lang="en-US" dirty="0"/>
                  <a:t> (how long it runs)</a:t>
                </a:r>
              </a:p>
              <a:p>
                <a:r>
                  <a:rPr lang="en-US" b="1" dirty="0"/>
                  <a:t>“These predictions are trained using a combined node-level loss.”</a:t>
                </a:r>
                <a:endParaRPr lang="en-US" dirty="0"/>
              </a:p>
              <a:p>
                <a:r>
                  <a:rPr lang="en-US" dirty="0"/>
                  <a:t>The node reconstruction loss is the sum of three components:</a:t>
                </a:r>
              </a:p>
              <a:p>
                <a:pPr lvl="1"/>
                <a:r>
                  <a:rPr lang="en-US" dirty="0"/>
                  <a:t>Service classification loss</a:t>
                </a:r>
              </a:p>
              <a:p>
                <a:pPr lvl="1"/>
                <a:r>
                  <a:rPr lang="en-US" dirty="0"/>
                  <a:t>Operation classification loss</a:t>
                </a:r>
              </a:p>
              <a:p>
                <a:pPr lvl="1"/>
                <a:r>
                  <a:rPr lang="en-US" dirty="0"/>
                  <a:t>Duration regression loss</a:t>
                </a:r>
              </a:p>
              <a:p>
                <a:r>
                  <a:rPr lang="en-US" dirty="0"/>
                  <a:t>Service and operation labels use </a:t>
                </a:r>
                <a:r>
                  <a:rPr lang="en-US" b="1" dirty="0"/>
                  <a:t>weighted cross-entropy</a:t>
                </a:r>
                <a:r>
                  <a:rPr lang="en-US" dirty="0"/>
                  <a:t> to handle class imbalance.</a:t>
                </a:r>
              </a:p>
              <a:p>
                <a:r>
                  <a:rPr lang="en-US" dirty="0"/>
                  <a:t>Durations are optimized using </a:t>
                </a:r>
                <a:r>
                  <a:rPr lang="en-US" b="1" dirty="0"/>
                  <a:t>mean squared error</a:t>
                </a:r>
                <a:r>
                  <a:rPr lang="en-US" dirty="0"/>
                  <a:t>.</a:t>
                </a:r>
              </a:p>
              <a:p>
                <a:r>
                  <a:rPr lang="en-US" dirty="0"/>
                  <a:t>Together, this loss ensures reconstructed traces are: Semantically correct And realistic in their timing behavior</a:t>
                </a:r>
              </a:p>
              <a:p>
                <a:r>
                  <a:rPr lang="en-US" b="1" dirty="0"/>
                  <a:t>“The decoder reconstructs service, operation, and duration for each span, trained with a combined classification and regression loss to preserve both semantics and performance.”</a:t>
                </a:r>
              </a:p>
              <a:p>
                <a:r>
                  <a:rPr lang="en-US" b="1" dirty="0"/>
                  <a:t>Edges:</a:t>
                </a:r>
              </a:p>
              <a:p>
                <a:r>
                  <a:rPr lang="en-US" b="1" dirty="0"/>
                  <a:t>“Next, the decoder reconstructs execution dependencies.”</a:t>
                </a:r>
                <a:endParaRPr lang="en-US" dirty="0"/>
              </a:p>
              <a:p>
                <a:r>
                  <a:rPr lang="en-US" dirty="0"/>
                  <a:t>Distributed traces form </a:t>
                </a:r>
                <a:r>
                  <a:rPr lang="en-US" b="1" dirty="0"/>
                  <a:t>directed acyclic graphs</a:t>
                </a:r>
                <a:r>
                  <a:rPr lang="en-US" dirty="0"/>
                  <a:t>, where edges represent causal relationships.</a:t>
                </a:r>
              </a:p>
              <a:p>
                <a:r>
                  <a:rPr lang="en-US" dirty="0"/>
                  <a:t>To recover this structure, the decoder predicts </a:t>
                </a:r>
                <a:r>
                  <a:rPr lang="en-US" b="1" dirty="0"/>
                  <a:t>directed edges between ordered node pairs</a:t>
                </a:r>
                <a:r>
                  <a:rPr lang="en-US" dirty="0"/>
                  <a:t>.</a:t>
                </a:r>
              </a:p>
              <a:p>
                <a:r>
                  <a:rPr lang="en-US" dirty="0"/>
                  <a:t>Edge prediction is constrained to respect </a:t>
                </a:r>
                <a:r>
                  <a:rPr lang="en-US" b="1" dirty="0"/>
                  <a:t>causal ordering</a:t>
                </a:r>
                <a:r>
                  <a:rPr lang="en-US" dirty="0"/>
                  <a:t>, ensuring valid execution graphs.</a:t>
                </a:r>
              </a:p>
              <a:p>
                <a:r>
                  <a:rPr lang="en-CA" b="1" dirty="0"/>
                  <a:t>“Structural accuracy is enforced using an edge reconstruction loss.”</a:t>
                </a:r>
                <a:endParaRPr lang="en-CA" dirty="0"/>
              </a:p>
              <a:p>
                <a:r>
                  <a:rPr lang="en-CA" dirty="0"/>
                  <a:t>The decoder predicts a set of edges </a:t>
                </a:r>
                <a:r>
                  <a:rPr lang="ar-AE" sz="1200" i="0" kern="1200">
                    <a:solidFill>
                      <a:schemeClr val="tx1"/>
                    </a:solidFill>
                    <a:latin typeface="+mn-lt"/>
                    <a:ea typeface="+mn-ea"/>
                    <a:cs typeface="+mn-cs"/>
                  </a:rPr>
                  <a:t>𝐸 ̂</a:t>
                </a:r>
                <a:r>
                  <a:rPr lang="en-CA" dirty="0"/>
                  <a:t>and compares it to the ground-truth edge set </a:t>
                </a:r>
                <a:r>
                  <a:rPr lang="en-CA" sz="1200" i="0" kern="1200">
                    <a:solidFill>
                      <a:schemeClr val="tx1"/>
                    </a:solidFill>
                    <a:latin typeface="+mn-lt"/>
                    <a:ea typeface="+mn-ea"/>
                    <a:cs typeface="+mn-cs"/>
                  </a:rPr>
                  <a:t>𝐸</a:t>
                </a:r>
                <a:r>
                  <a:rPr lang="en-CA" dirty="0"/>
                  <a:t>.</a:t>
                </a:r>
              </a:p>
              <a:p>
                <a:r>
                  <a:rPr lang="en-CA" dirty="0"/>
                  <a:t>We use </a:t>
                </a:r>
                <a:r>
                  <a:rPr lang="en-CA" b="1" dirty="0"/>
                  <a:t>binary cross-entropy loss</a:t>
                </a:r>
                <a:r>
                  <a:rPr lang="en-CA" dirty="0"/>
                  <a:t> over candidate parent–child relationships.</a:t>
                </a:r>
              </a:p>
              <a:p>
                <a:r>
                  <a:rPr lang="en-CA" dirty="0"/>
                  <a:t>This loss:</a:t>
                </a:r>
              </a:p>
              <a:p>
                <a:pPr lvl="1"/>
                <a:r>
                  <a:rPr lang="en-CA" dirty="0"/>
                  <a:t>Penalizes spurious or invalid dependencies</a:t>
                </a:r>
              </a:p>
              <a:p>
                <a:pPr lvl="1"/>
                <a:r>
                  <a:rPr lang="en-CA" dirty="0"/>
                  <a:t>Encourages reconstruction of true execution paths</a:t>
                </a:r>
              </a:p>
              <a:p>
                <a:r>
                  <a:rPr lang="en-CA" dirty="0"/>
                  <a:t>As a result, synthetic traces preserve </a:t>
                </a:r>
                <a:r>
                  <a:rPr lang="en-CA" b="1" dirty="0"/>
                  <a:t>structural integrity</a:t>
                </a:r>
                <a:r>
                  <a:rPr lang="en-CA" dirty="0"/>
                  <a:t> and causal correctness.</a:t>
                </a:r>
              </a:p>
              <a:p>
                <a:r>
                  <a:rPr lang="en-US" b="1" dirty="0"/>
                  <a:t>“The decoder predicts directed edges using a binary cross-entropy loss, ensuring reconstructed traces form valid causal execution graphs.”</a:t>
                </a:r>
              </a:p>
              <a:p>
                <a:pPr lvl="1"/>
                <a:r>
                  <a:rPr lang="en-US" dirty="0"/>
                  <a:t>		</a:t>
                </a:r>
              </a:p>
              <a:p>
                <a:r>
                  <a:rPr lang="en-CA" b="1" dirty="0"/>
                  <a:t>KL Divergence:</a:t>
                </a:r>
              </a:p>
              <a:p>
                <a:r>
                  <a:rPr lang="en-CA" b="1" dirty="0"/>
                  <a:t>“We regularize the latent space using KL divergence.”</a:t>
                </a:r>
                <a:endParaRPr lang="en-CA" dirty="0"/>
              </a:p>
              <a:p>
                <a:r>
                  <a:rPr lang="en-CA" dirty="0"/>
                  <a:t>Both </a:t>
                </a:r>
                <a:r>
                  <a:rPr lang="en-CA" b="1" dirty="0"/>
                  <a:t>graph-level</a:t>
                </a:r>
                <a:r>
                  <a:rPr lang="en-CA" dirty="0"/>
                  <a:t> and </a:t>
                </a:r>
                <a:r>
                  <a:rPr lang="en-CA" b="1" dirty="0"/>
                  <a:t>node-level</a:t>
                </a:r>
                <a:r>
                  <a:rPr lang="en-CA" dirty="0"/>
                  <a:t> latent variables are encouraged to follow a </a:t>
                </a:r>
                <a:r>
                  <a:rPr lang="en-CA" b="1" dirty="0"/>
                  <a:t>standard Gaussian prior</a:t>
                </a:r>
                <a:r>
                  <a:rPr lang="en-CA" dirty="0"/>
                  <a:t>.</a:t>
                </a:r>
              </a:p>
              <a:p>
                <a:r>
                  <a:rPr lang="en-CA" dirty="0"/>
                  <a:t>This is done using </a:t>
                </a:r>
                <a:r>
                  <a:rPr lang="en-CA" b="1" dirty="0" err="1"/>
                  <a:t>Kullback</a:t>
                </a:r>
                <a:r>
                  <a:rPr lang="en-CA" b="1" dirty="0"/>
                  <a:t>–Leibler divergence</a:t>
                </a:r>
                <a:r>
                  <a:rPr lang="en-CA" dirty="0"/>
                  <a:t>.</a:t>
                </a:r>
              </a:p>
              <a:p>
                <a:r>
                  <a:rPr lang="en-CA" dirty="0"/>
                  <a:t>We apply </a:t>
                </a:r>
                <a:r>
                  <a:rPr lang="en-CA" b="1" dirty="0"/>
                  <a:t>separate KL terms</a:t>
                </a:r>
                <a:r>
                  <a:rPr lang="en-CA" dirty="0"/>
                  <a:t> for:</a:t>
                </a:r>
              </a:p>
              <a:p>
                <a:pPr lvl="1"/>
                <a:r>
                  <a:rPr lang="en-CA" dirty="0"/>
                  <a:t>The graph-level latent variable </a:t>
                </a:r>
                <a:r>
                  <a:rPr lang="ar-AE" sz="1200" i="0" kern="1200">
                    <a:solidFill>
                      <a:schemeClr val="tx1"/>
                    </a:solidFill>
                    <a:latin typeface="+mn-lt"/>
                    <a:ea typeface="+mn-ea"/>
                    <a:cs typeface="+mn-cs"/>
                  </a:rPr>
                  <a:t>𝑧_𝐺</a:t>
                </a:r>
                <a:endParaRPr lang="ar-AE" dirty="0"/>
              </a:p>
              <a:p>
                <a:pPr lvl="1"/>
                <a:r>
                  <a:rPr lang="en-CA" dirty="0"/>
                  <a:t>The node-level latent variables </a:t>
                </a:r>
                <a:r>
                  <a:rPr lang="ar-AE" sz="1200" i="0" kern="1200">
                    <a:solidFill>
                      <a:schemeClr val="tx1"/>
                    </a:solidFill>
                    <a:latin typeface="+mn-lt"/>
                    <a:ea typeface="+mn-ea"/>
                    <a:cs typeface="+mn-cs"/>
                  </a:rPr>
                  <a:t>{𝑧_𝑣 }</a:t>
                </a:r>
                <a:endParaRPr lang="ar-AE" dirty="0"/>
              </a:p>
              <a:p>
                <a:r>
                  <a:rPr lang="en-CA" dirty="0"/>
                  <a:t>This regularization:</a:t>
                </a:r>
              </a:p>
              <a:p>
                <a:pPr lvl="1"/>
                <a:r>
                  <a:rPr lang="en-CA" dirty="0"/>
                  <a:t>Prevents overfitting</a:t>
                </a:r>
              </a:p>
              <a:p>
                <a:pPr lvl="1"/>
                <a:r>
                  <a:rPr lang="en-CA" dirty="0"/>
                  <a:t>Encourages smooth and well-structured latent spaces</a:t>
                </a:r>
              </a:p>
              <a:p>
                <a:pPr lvl="1"/>
                <a:r>
                  <a:rPr lang="en-CA" dirty="0"/>
                  <a:t>Enables meaningful sampling during generation</a:t>
                </a:r>
              </a:p>
              <a:p>
                <a:endParaRPr lang="en-CA" b="1" dirty="0"/>
              </a:p>
              <a:p>
                <a:r>
                  <a:rPr lang="en-CA" b="1" dirty="0"/>
                  <a:t>“We weight global and local regularization differently.”</a:t>
                </a:r>
                <a:endParaRPr lang="en-CA" dirty="0"/>
              </a:p>
              <a:p>
                <a:r>
                  <a:rPr lang="en-CA" dirty="0"/>
                  <a:t>We use separate weights:</a:t>
                </a:r>
              </a:p>
              <a:p>
                <a:pPr lvl="1"/>
                <a:r>
                  <a:rPr lang="ar-AE" sz="1200" i="0" kern="1200">
                    <a:solidFill>
                      <a:schemeClr val="tx1"/>
                    </a:solidFill>
                    <a:latin typeface="+mn-lt"/>
                    <a:ea typeface="+mn-ea"/>
                    <a:cs typeface="+mn-cs"/>
                  </a:rPr>
                  <a:t>𝛽_𝐺</a:t>
                </a:r>
                <a:r>
                  <a:rPr lang="en-CA" dirty="0"/>
                  <a:t>for graph-level </a:t>
                </a:r>
                <a:r>
                  <a:rPr lang="en-CA" dirty="0" err="1"/>
                  <a:t>latents</a:t>
                </a:r>
                <a:endParaRPr lang="en-CA" dirty="0"/>
              </a:p>
              <a:p>
                <a:pPr lvl="1"/>
                <a:r>
                  <a:rPr lang="ar-AE" sz="1200" i="0" kern="1200">
                    <a:solidFill>
                      <a:schemeClr val="tx1"/>
                    </a:solidFill>
                    <a:latin typeface="+mn-lt"/>
                    <a:ea typeface="+mn-ea"/>
                    <a:cs typeface="+mn-cs"/>
                  </a:rPr>
                  <a:t>𝛽_𝑁</a:t>
                </a:r>
                <a:r>
                  <a:rPr lang="en-CA" dirty="0"/>
                  <a:t>for node-level </a:t>
                </a:r>
                <a:r>
                  <a:rPr lang="en-CA" dirty="0" err="1"/>
                  <a:t>latents</a:t>
                </a:r>
                <a:endParaRPr lang="en-CA" dirty="0"/>
              </a:p>
              <a:p>
                <a:r>
                  <a:rPr lang="en-CA" dirty="0"/>
                  <a:t>In practice, we set </a:t>
                </a:r>
                <a:r>
                  <a:rPr lang="ar-AE" sz="1200" i="0" kern="1200">
                    <a:solidFill>
                      <a:schemeClr val="tx1"/>
                    </a:solidFill>
                    <a:latin typeface="+mn-lt"/>
                    <a:ea typeface="+mn-ea"/>
                    <a:cs typeface="+mn-cs"/>
                  </a:rPr>
                  <a:t>𝛽_𝐺&gt;𝛽_𝑁</a:t>
                </a:r>
                <a:r>
                  <a:rPr lang="ar-AE" dirty="0"/>
                  <a:t>:</a:t>
                </a:r>
              </a:p>
              <a:p>
                <a:pPr lvl="1"/>
                <a:r>
                  <a:rPr lang="en-CA" dirty="0"/>
                  <a:t>Stronger regularization on </a:t>
                </a:r>
                <a:r>
                  <a:rPr lang="en-CA" b="1" dirty="0"/>
                  <a:t>global execution structure</a:t>
                </a:r>
                <a:endParaRPr lang="en-CA" dirty="0"/>
              </a:p>
              <a:p>
                <a:pPr lvl="1"/>
                <a:r>
                  <a:rPr lang="en-CA" dirty="0"/>
                  <a:t>More flexibility for </a:t>
                </a:r>
                <a:r>
                  <a:rPr lang="en-CA" b="1" dirty="0"/>
                  <a:t>local span-level variation</a:t>
                </a:r>
                <a:endParaRPr lang="en-CA" dirty="0"/>
              </a:p>
              <a:p>
                <a:r>
                  <a:rPr lang="en-CA" dirty="0"/>
                  <a:t>To improve training stability, we apply </a:t>
                </a:r>
                <a:r>
                  <a:rPr lang="en-CA" b="1" dirty="0"/>
                  <a:t>KL annealing</a:t>
                </a:r>
                <a:r>
                  <a:rPr lang="en-CA" dirty="0"/>
                  <a:t>:</a:t>
                </a:r>
              </a:p>
              <a:p>
                <a:pPr lvl="1"/>
                <a:r>
                  <a:rPr lang="ar-AE" sz="1200" i="0" kern="1200">
                    <a:solidFill>
                      <a:schemeClr val="tx1"/>
                    </a:solidFill>
                    <a:latin typeface="+mn-lt"/>
                    <a:ea typeface="+mn-ea"/>
                    <a:cs typeface="+mn-cs"/>
                  </a:rPr>
                  <a:t>𝛽_𝐺</a:t>
                </a:r>
                <a:r>
                  <a:rPr lang="en-CA" dirty="0"/>
                  <a:t>and </a:t>
                </a:r>
                <a:r>
                  <a:rPr lang="ar-AE" sz="1200" i="0" kern="1200">
                    <a:solidFill>
                      <a:schemeClr val="tx1"/>
                    </a:solidFill>
                    <a:latin typeface="+mn-lt"/>
                    <a:ea typeface="+mn-ea"/>
                    <a:cs typeface="+mn-cs"/>
                  </a:rPr>
                  <a:t>𝛽_𝑁</a:t>
                </a:r>
                <a:r>
                  <a:rPr lang="en-CA" dirty="0"/>
                  <a:t>start at zero</a:t>
                </a:r>
              </a:p>
              <a:p>
                <a:pPr lvl="1"/>
                <a:r>
                  <a:rPr lang="en-CA" dirty="0"/>
                  <a:t>Gradually increase during early training</a:t>
                </a:r>
              </a:p>
              <a:p>
                <a:r>
                  <a:rPr lang="en-CA" dirty="0"/>
                  <a:t>This allows the model to:</a:t>
                </a:r>
              </a:p>
              <a:p>
                <a:pPr lvl="1"/>
                <a:r>
                  <a:rPr lang="en-CA" dirty="0"/>
                  <a:t>First learn accurate reconstructions</a:t>
                </a:r>
              </a:p>
              <a:p>
                <a:pPr lvl="1"/>
                <a:r>
                  <a:rPr lang="en-CA" dirty="0"/>
                  <a:t>Then gradually enforce latent regularization</a:t>
                </a:r>
              </a:p>
              <a:p>
                <a:r>
                  <a:rPr lang="en-US" b="1" dirty="0"/>
                  <a:t>“KL divergence regularizes both graph- and node-level </a:t>
                </a:r>
                <a:r>
                  <a:rPr lang="en-US" b="1" dirty="0" err="1"/>
                  <a:t>latents</a:t>
                </a:r>
                <a:r>
                  <a:rPr lang="en-US" b="1" dirty="0"/>
                  <a:t>, with stronger constraints on global structure and annealing for stable training.”</a:t>
                </a:r>
                <a:endParaRPr lang="en-CA" b="1" dirty="0"/>
              </a:p>
            </p:txBody>
          </p:sp>
        </mc:Fallback>
      </mc:AlternateContent>
      <p:sp>
        <p:nvSpPr>
          <p:cNvPr id="4" name="Slide Number Placeholder 3"/>
          <p:cNvSpPr>
            <a:spLocks noGrp="1"/>
          </p:cNvSpPr>
          <p:nvPr>
            <p:ph type="sldNum" sz="quarter" idx="5"/>
          </p:nvPr>
        </p:nvSpPr>
        <p:spPr/>
        <p:txBody>
          <a:bodyPr/>
          <a:lstStyle/>
          <a:p>
            <a:fld id="{D4B9A9E5-4F7F-4A7D-9DE1-899232329269}" type="slidenum">
              <a:rPr lang="en-US" smtClean="0"/>
              <a:t>7</a:t>
            </a:fld>
            <a:endParaRPr lang="en-US" dirty="0"/>
          </a:p>
        </p:txBody>
      </p:sp>
    </p:spTree>
    <p:extLst>
      <p:ext uri="{BB962C8B-B14F-4D97-AF65-F5344CB8AC3E}">
        <p14:creationId xmlns:p14="http://schemas.microsoft.com/office/powerpoint/2010/main" val="195548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Quattrocento Sans" pitchFamily="34" charset="-122"/>
                <a:cs typeface="Quattrocento Sans" pitchFamily="34" charset="-120"/>
              </a:rPr>
              <a:t>How accurately do synthetic traces preserve the </a:t>
            </a:r>
            <a:r>
              <a:rPr lang="en-US" sz="1200" b="1" dirty="0">
                <a:solidFill>
                  <a:schemeClr val="bg1"/>
                </a:solidFill>
                <a:ea typeface="Quattrocento Sans" pitchFamily="34" charset="-122"/>
                <a:cs typeface="Quattrocento Sans" pitchFamily="34" charset="-120"/>
              </a:rPr>
              <a:t>structural and feature-level properties</a:t>
            </a:r>
            <a:r>
              <a:rPr lang="en-US" sz="1200" dirty="0">
                <a:solidFill>
                  <a:schemeClr val="bg1"/>
                </a:solidFill>
                <a:ea typeface="Quattrocento Sans" pitchFamily="34" charset="-122"/>
                <a:cs typeface="Quattrocento Sans" pitchFamily="34" charset="-120"/>
              </a:rPr>
              <a:t> of real distributed traces? This examines reconstruction accuracy for services, operations, durations, and execution dependencies.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Quattrocento Sans" pitchFamily="34" charset="-122"/>
              <a:cs typeface="Quattrocento Sans"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a typeface="Quattrocento Sans" pitchFamily="34" charset="-122"/>
                <a:cs typeface="Quattrocento Sans" pitchFamily="34" charset="-120"/>
              </a:rPr>
              <a:t>Keyfinds</a:t>
            </a:r>
            <a:r>
              <a:rPr lang="en-US" sz="1200" dirty="0">
                <a:ea typeface="Quattrocento Sans" pitchFamily="34" charset="-122"/>
                <a:cs typeface="Quattrocento Sans" pitchFamily="34" charset="-12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Quattrocento Sans" pitchFamily="34" charset="-122"/>
                <a:cs typeface="Quattrocento Sans" pitchFamily="34" charset="-120"/>
              </a:rPr>
              <a:t>The encoder captures </a:t>
            </a:r>
            <a:r>
              <a:rPr lang="en-US" sz="1200" b="1" dirty="0">
                <a:ea typeface="Quattrocento Sans" pitchFamily="34" charset="-122"/>
                <a:cs typeface="Quattrocento Sans" pitchFamily="34" charset="-120"/>
              </a:rPr>
              <a:t>compact yet expressive representations</a:t>
            </a:r>
            <a:r>
              <a:rPr lang="en-US" sz="1200" dirty="0">
                <a:ea typeface="Quattrocento Sans" pitchFamily="34" charset="-122"/>
                <a:cs typeface="Quattrocento Sans" pitchFamily="34" charset="-120"/>
              </a:rPr>
              <a:t> of both node attributes and execution dependencies</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a typeface="Quattrocento Sans" pitchFamily="34" charset="-122"/>
                <a:cs typeface="Quattrocento Sans" pitchFamily="34" charset="-120"/>
              </a:rPr>
              <a:t>High reconstruction fidelity</a:t>
            </a:r>
            <a:r>
              <a:rPr lang="en-US" sz="1200" dirty="0">
                <a:ea typeface="Quattrocento Sans" pitchFamily="34" charset="-122"/>
                <a:cs typeface="Quattrocento Sans" pitchFamily="34" charset="-120"/>
              </a:rPr>
              <a:t> demonstrates the model preserves information necessary for structurally valid traces</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Quattrocento Sans" pitchFamily="34" charset="-122"/>
                <a:cs typeface="Quattrocento Sans" pitchFamily="34" charset="-120"/>
              </a:rPr>
              <a:t>Edge-level metrics validate the decoder's ability to reconstruct </a:t>
            </a:r>
            <a:r>
              <a:rPr lang="en-US" sz="1200" b="1" dirty="0">
                <a:ea typeface="Quattrocento Sans" pitchFamily="34" charset="-122"/>
                <a:cs typeface="Quattrocento Sans" pitchFamily="34" charset="-120"/>
              </a:rPr>
              <a:t>directed execution dependencies</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Quattrocento Sans" pitchFamily="34" charset="-122"/>
              <a:cs typeface="Quattrocento Sans"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Quattrocento Sans" pitchFamily="34" charset="-122"/>
              <a:cs typeface="Quattrocento Sans"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Quattrocento Sans" pitchFamily="34" charset="-122"/>
                <a:cs typeface="Quattrocento Sans" pitchFamily="34" charset="-120"/>
              </a:rPr>
              <a:t>The hierarchical VAE preserves </a:t>
            </a:r>
            <a:r>
              <a:rPr lang="en-US" sz="1200" b="1" dirty="0">
                <a:ea typeface="Quattrocento Sans" pitchFamily="34" charset="-122"/>
                <a:cs typeface="Quattrocento Sans" pitchFamily="34" charset="-120"/>
              </a:rPr>
              <a:t>essential structural and feature-level properties</a:t>
            </a:r>
            <a:r>
              <a:rPr lang="en-US" sz="1200" dirty="0">
                <a:ea typeface="Quattrocento Sans" pitchFamily="34" charset="-122"/>
                <a:cs typeface="Quattrocento Sans" pitchFamily="34" charset="-120"/>
              </a:rPr>
              <a:t> with high fidelity, providing a reliable foundation for synthetic trace generation.</a:t>
            </a:r>
            <a:endParaRPr lang="en-US" sz="1600" dirty="0"/>
          </a:p>
          <a:p>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8</a:t>
            </a:fld>
            <a:endParaRPr lang="en-US" dirty="0"/>
          </a:p>
        </p:txBody>
      </p:sp>
    </p:spTree>
    <p:extLst>
      <p:ext uri="{BB962C8B-B14F-4D97-AF65-F5344CB8AC3E}">
        <p14:creationId xmlns:p14="http://schemas.microsoft.com/office/powerpoint/2010/main" val="205634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Quattrocento Sans" pitchFamily="34" charset="-122"/>
                <a:cs typeface="Quattrocento Sans" pitchFamily="34" charset="-120"/>
              </a:rPr>
              <a:t>To what extent can synthetic traces </a:t>
            </a:r>
            <a:r>
              <a:rPr lang="en-US" sz="1200" b="1" dirty="0">
                <a:solidFill>
                  <a:schemeClr val="bg1"/>
                </a:solidFill>
                <a:ea typeface="Quattrocento Sans" pitchFamily="34" charset="-122"/>
                <a:cs typeface="Quattrocento Sans" pitchFamily="34" charset="-120"/>
              </a:rPr>
              <a:t>replace or supplement real trace data</a:t>
            </a:r>
            <a:r>
              <a:rPr lang="en-US" sz="1200" dirty="0">
                <a:solidFill>
                  <a:schemeClr val="bg1"/>
                </a:solidFill>
                <a:ea typeface="Quattrocento Sans" pitchFamily="34" charset="-122"/>
                <a:cs typeface="Quattrocento Sans" pitchFamily="34" charset="-120"/>
              </a:rPr>
              <a:t> in downstream analysis tasks? This evaluates train-on-synthetic-test-on-real performance and hybrid training scenarios.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lumMod val="95000"/>
                    <a:lumOff val="5000"/>
                  </a:schemeClr>
                </a:solidFill>
                <a:latin typeface="+mn-lt"/>
                <a:ea typeface="Liter" pitchFamily="34" charset="-122"/>
                <a:cs typeface="Liter" pitchFamily="34" charset="-120"/>
              </a:rPr>
              <a:t>Key Insights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95000"/>
                  <a:lumOff val="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4">
                    <a:lumMod val="75000"/>
                  </a:schemeClr>
                </a:solidFill>
                <a:ea typeface="Quattrocento Sans" pitchFamily="34" charset="-122"/>
                <a:cs typeface="Quattrocento Sans" pitchFamily="34" charset="-120"/>
              </a:rPr>
              <a:t>Generalization Under Distribution Shift</a:t>
            </a:r>
            <a:endParaRPr lang="en-US" sz="1800" dirty="0">
              <a:solidFill>
                <a:schemeClr val="accent4">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ea typeface="Quattrocento Sans" pitchFamily="34" charset="-122"/>
                <a:cs typeface="Quattrocento Sans" pitchFamily="34" charset="-120"/>
              </a:rPr>
              <a:t>Models trained on synthetic data </a:t>
            </a:r>
            <a:r>
              <a:rPr lang="en-US" sz="1200" b="1" dirty="0">
                <a:solidFill>
                  <a:schemeClr val="tx1">
                    <a:lumMod val="95000"/>
                    <a:lumOff val="5000"/>
                  </a:schemeClr>
                </a:solidFill>
                <a:ea typeface="Quattrocento Sans" pitchFamily="34" charset="-122"/>
                <a:cs typeface="Quattrocento Sans" pitchFamily="34" charset="-120"/>
              </a:rPr>
              <a:t>generalize to unseen real traces</a:t>
            </a:r>
            <a:r>
              <a:rPr lang="en-US" sz="1200" dirty="0">
                <a:solidFill>
                  <a:schemeClr val="tx1">
                    <a:lumMod val="95000"/>
                    <a:lumOff val="5000"/>
                  </a:schemeClr>
                </a:solidFill>
                <a:ea typeface="Quattrocento Sans" pitchFamily="34" charset="-122"/>
                <a:cs typeface="Quattrocento Sans" pitchFamily="34" charset="-120"/>
              </a:rPr>
              <a:t> from different workloads without retraining</a:t>
            </a:r>
            <a:endParaRPr lang="en-US" sz="1800" dirty="0">
              <a:solidFill>
                <a:schemeClr val="tx1">
                  <a:lumMod val="95000"/>
                  <a:lumOff val="5000"/>
                </a:schemeClr>
              </a:solidFill>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4">
                    <a:lumMod val="75000"/>
                  </a:schemeClr>
                </a:solidFill>
                <a:ea typeface="Quattrocento Sans" pitchFamily="34" charset="-122"/>
                <a:cs typeface="Quattrocento Sans" pitchFamily="34" charset="-120"/>
              </a:rPr>
              <a:t>Small Real Data Anchoring Effect</a:t>
            </a:r>
            <a:endParaRPr lang="en-US" sz="1800" dirty="0">
              <a:solidFill>
                <a:schemeClr val="accent4">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ea typeface="Quattrocento Sans" pitchFamily="34" charset="-122"/>
                <a:cs typeface="Quattrocento Sans" pitchFamily="34" charset="-120"/>
              </a:rPr>
              <a:t>Just </a:t>
            </a:r>
            <a:r>
              <a:rPr lang="en-US" sz="1200" b="1" dirty="0">
                <a:solidFill>
                  <a:schemeClr val="tx1">
                    <a:lumMod val="95000"/>
                    <a:lumOff val="5000"/>
                  </a:schemeClr>
                </a:solidFill>
                <a:ea typeface="Quattrocento Sans" pitchFamily="34" charset="-122"/>
                <a:cs typeface="Quattrocento Sans" pitchFamily="34" charset="-120"/>
              </a:rPr>
              <a:t>10% real traces</a:t>
            </a:r>
            <a:r>
              <a:rPr lang="en-US" sz="1200" dirty="0">
                <a:solidFill>
                  <a:schemeClr val="tx1">
                    <a:lumMod val="95000"/>
                    <a:lumOff val="5000"/>
                  </a:schemeClr>
                </a:solidFill>
                <a:ea typeface="Quattrocento Sans" pitchFamily="34" charset="-122"/>
                <a:cs typeface="Quattrocento Sans" pitchFamily="34" charset="-120"/>
              </a:rPr>
              <a:t> combined with synthetic data yields near-perfect classification performance</a:t>
            </a:r>
            <a:endParaRPr lang="en-US" sz="1800"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4">
                  <a:lumMod val="75000"/>
                </a:schemeClr>
              </a:solidFill>
              <a:ea typeface="Quattrocento Sans" pitchFamily="34" charset="-122"/>
              <a:cs typeface="Quattrocento Sans"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4">
                    <a:lumMod val="75000"/>
                  </a:schemeClr>
                </a:solidFill>
                <a:ea typeface="Quattrocento Sans" pitchFamily="34" charset="-122"/>
                <a:cs typeface="Quattrocento Sans" pitchFamily="34" charset="-120"/>
              </a:rPr>
              <a:t>Workload-Discriminative Structure</a:t>
            </a:r>
            <a:endParaRPr lang="en-US" sz="1800" dirty="0">
              <a:solidFill>
                <a:schemeClr val="accent4">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ea typeface="Quattrocento Sans" pitchFamily="34" charset="-122"/>
                <a:cs typeface="Quattrocento Sans" pitchFamily="34" charset="-120"/>
              </a:rPr>
              <a:t>Synthetic traces preserve </a:t>
            </a:r>
            <a:r>
              <a:rPr lang="en-US" sz="1200" b="1" dirty="0">
                <a:solidFill>
                  <a:schemeClr val="tx1">
                    <a:lumMod val="95000"/>
                    <a:lumOff val="5000"/>
                  </a:schemeClr>
                </a:solidFill>
                <a:ea typeface="Quattrocento Sans" pitchFamily="34" charset="-122"/>
                <a:cs typeface="Quattrocento Sans" pitchFamily="34" charset="-120"/>
              </a:rPr>
              <a:t>stable execution patterns</a:t>
            </a:r>
            <a:r>
              <a:rPr lang="en-US" sz="1200" dirty="0">
                <a:solidFill>
                  <a:schemeClr val="tx1">
                    <a:lumMod val="95000"/>
                    <a:lumOff val="5000"/>
                  </a:schemeClr>
                </a:solidFill>
                <a:ea typeface="Quattrocento Sans" pitchFamily="34" charset="-122"/>
                <a:cs typeface="Quattrocento Sans" pitchFamily="34" charset="-120"/>
              </a:rPr>
              <a:t> rather than dataset-specific artifacts</a:t>
            </a:r>
            <a:endParaRPr lang="en-US" sz="1800"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95000"/>
                    <a:lumOff val="5000"/>
                  </a:schemeClr>
                </a:solidFill>
                <a:latin typeface="Quattrocento Sans" pitchFamily="34" charset="0"/>
                <a:ea typeface="Quattrocento Sans" pitchFamily="34" charset="-122"/>
                <a:cs typeface="Quattrocento Sans" pitchFamily="34" charset="-120"/>
              </a:rPr>
              <a:t>RQ2 Finding</a:t>
            </a:r>
            <a:endParaRPr lang="en-US" dirty="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ea typeface="Quattrocento Sans" pitchFamily="34" charset="-122"/>
                <a:cs typeface="Quattrocento Sans" pitchFamily="34" charset="-120"/>
              </a:rPr>
              <a:t>Synthetic traces can </a:t>
            </a:r>
            <a:r>
              <a:rPr lang="en-US" sz="1200" b="1" dirty="0">
                <a:solidFill>
                  <a:schemeClr val="tx1">
                    <a:lumMod val="95000"/>
                    <a:lumOff val="5000"/>
                  </a:schemeClr>
                </a:solidFill>
                <a:ea typeface="Quattrocento Sans" pitchFamily="34" charset="-122"/>
                <a:cs typeface="Quattrocento Sans" pitchFamily="34" charset="-120"/>
              </a:rPr>
              <a:t>effectively replace real traces</a:t>
            </a:r>
            <a:r>
              <a:rPr lang="en-US" sz="1200" dirty="0">
                <a:solidFill>
                  <a:schemeClr val="tx1">
                    <a:lumMod val="95000"/>
                    <a:lumOff val="5000"/>
                  </a:schemeClr>
                </a:solidFill>
                <a:ea typeface="Quattrocento Sans" pitchFamily="34" charset="-122"/>
                <a:cs typeface="Quattrocento Sans" pitchFamily="34" charset="-120"/>
              </a:rPr>
              <a:t> for initial model training and substantially reduce real data requirements, particularly when combined with limited production traces.</a:t>
            </a:r>
            <a:endParaRPr lang="en-US" dirty="0">
              <a:solidFill>
                <a:schemeClr val="tx1">
                  <a:lumMod val="95000"/>
                  <a:lumOff val="5000"/>
                </a:schemeClr>
              </a:solidFill>
            </a:endParaRPr>
          </a:p>
          <a:p>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9</a:t>
            </a:fld>
            <a:endParaRPr lang="en-US" dirty="0"/>
          </a:p>
        </p:txBody>
      </p:sp>
    </p:spTree>
    <p:extLst>
      <p:ext uri="{BB962C8B-B14F-4D97-AF65-F5344CB8AC3E}">
        <p14:creationId xmlns:p14="http://schemas.microsoft.com/office/powerpoint/2010/main" val="3965396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4996-9779-1D0F-B5C6-7FE85FFF1EF4}"/>
              </a:ext>
            </a:extLst>
          </p:cNvPr>
          <p:cNvSpPr>
            <a:spLocks noGrp="1"/>
          </p:cNvSpPr>
          <p:nvPr>
            <p:ph type="title" hasCustomPrompt="1"/>
          </p:nvPr>
        </p:nvSpPr>
        <p:spPr>
          <a:xfrm>
            <a:off x="6096000" y="2773681"/>
            <a:ext cx="5674360" cy="3200400"/>
          </a:xfrm>
        </p:spPr>
        <p:txBody>
          <a:bodyPr anchor="b">
            <a:normAutofit/>
          </a:bodyPr>
          <a:lstStyle>
            <a:lvl1pPr>
              <a:defRPr sz="4800">
                <a:solidFill>
                  <a:schemeClr val="bg1"/>
                </a:solidFill>
              </a:defRPr>
            </a:lvl1pPr>
          </a:lstStyle>
          <a:p>
            <a:r>
              <a:rPr lang="en-US" dirty="0"/>
              <a:t>Click to add title</a:t>
            </a:r>
          </a:p>
        </p:txBody>
      </p:sp>
      <p:pic>
        <p:nvPicPr>
          <p:cNvPr id="7" name="Graphic 6">
            <a:extLst>
              <a:ext uri="{FF2B5EF4-FFF2-40B4-BE49-F238E27FC236}">
                <a16:creationId xmlns:a16="http://schemas.microsoft.com/office/drawing/2014/main" id="{96B97173-A601-1D66-1651-4FE0D76A0BC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454" t="1728"/>
          <a:stretch/>
        </p:blipFill>
        <p:spPr>
          <a:xfrm>
            <a:off x="-1" y="0"/>
            <a:ext cx="8264995" cy="5320146"/>
          </a:xfrm>
          <a:prstGeom prst="rect">
            <a:avLst/>
          </a:prstGeom>
        </p:spPr>
      </p:pic>
    </p:spTree>
    <p:extLst>
      <p:ext uri="{BB962C8B-B14F-4D97-AF65-F5344CB8AC3E}">
        <p14:creationId xmlns:p14="http://schemas.microsoft.com/office/powerpoint/2010/main" val="381084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E5D17C7-3503-7305-8191-20863B73889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5824" b="26760"/>
          <a:stretch/>
        </p:blipFill>
        <p:spPr>
          <a:xfrm>
            <a:off x="9229725" y="1835240"/>
            <a:ext cx="2962275" cy="5022760"/>
          </a:xfrm>
          <a:prstGeom prst="rect">
            <a:avLst/>
          </a:prstGeom>
        </p:spPr>
      </p:pic>
      <p:sp>
        <p:nvSpPr>
          <p:cNvPr id="14" name="Rectangle 13">
            <a:extLst>
              <a:ext uri="{FF2B5EF4-FFF2-40B4-BE49-F238E27FC236}">
                <a16:creationId xmlns:a16="http://schemas.microsoft.com/office/drawing/2014/main" id="{C76E1AE6-3E01-1CBD-CAEC-11056D00ADE5}"/>
              </a:ext>
              <a:ext uri="{C183D7F6-B498-43B3-948B-1728B52AA6E4}">
                <adec:decorative xmlns:adec="http://schemas.microsoft.com/office/drawing/2017/decorative" val="1"/>
              </a:ext>
            </a:extLst>
          </p:cNvPr>
          <p:cNvSpPr/>
          <p:nvPr userDrawn="1"/>
        </p:nvSpPr>
        <p:spPr>
          <a:xfrm>
            <a:off x="4443413" y="1835240"/>
            <a:ext cx="7000875" cy="42798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90E28F03-2149-7C50-779B-6A2D8D789AF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0903" r="75060" b="10347"/>
          <a:stretch/>
        </p:blipFill>
        <p:spPr>
          <a:xfrm rot="16200000">
            <a:off x="149650" y="-149653"/>
            <a:ext cx="1672375" cy="1971675"/>
          </a:xfrm>
          <a:prstGeom prst="rect">
            <a:avLst/>
          </a:prstGeom>
        </p:spPr>
      </p:pic>
      <p:sp>
        <p:nvSpPr>
          <p:cNvPr id="10" name="Title 9">
            <a:extLst>
              <a:ext uri="{FF2B5EF4-FFF2-40B4-BE49-F238E27FC236}">
                <a16:creationId xmlns:a16="http://schemas.microsoft.com/office/drawing/2014/main" id="{CA4CAE4E-4252-8471-C50B-1DD5AFBFECCA}"/>
              </a:ext>
            </a:extLst>
          </p:cNvPr>
          <p:cNvSpPr>
            <a:spLocks noGrp="1"/>
          </p:cNvSpPr>
          <p:nvPr>
            <p:ph type="title" hasCustomPrompt="1"/>
          </p:nvPr>
        </p:nvSpPr>
        <p:spPr>
          <a:xfrm>
            <a:off x="914399" y="365125"/>
            <a:ext cx="10363202" cy="1603462"/>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E493CE42-5465-91AC-A1F4-A4821AE37A9C}"/>
              </a:ext>
            </a:extLst>
          </p:cNvPr>
          <p:cNvSpPr>
            <a:spLocks noGrp="1"/>
          </p:cNvSpPr>
          <p:nvPr>
            <p:ph sz="quarter" idx="10" hasCustomPrompt="1"/>
          </p:nvPr>
        </p:nvSpPr>
        <p:spPr>
          <a:xfrm>
            <a:off x="914399" y="2022250"/>
            <a:ext cx="3299013" cy="3914910"/>
          </a:xfrm>
        </p:spPr>
        <p:txBody>
          <a:bodyPr>
            <a:normAutofit/>
          </a:bodyPr>
          <a:lstStyle>
            <a:lvl1pPr>
              <a:spcBef>
                <a:spcPts val="0"/>
              </a:spcBef>
              <a:spcAft>
                <a:spcPts val="1200"/>
              </a:spcAft>
              <a:defRPr sz="2000" b="0"/>
            </a:lvl1pPr>
            <a:lvl2pPr>
              <a:spcBef>
                <a:spcPts val="0"/>
              </a:spcBef>
              <a:spcAft>
                <a:spcPts val="1200"/>
              </a:spcAft>
              <a:defRPr sz="1800" b="0"/>
            </a:lvl2pPr>
            <a:lvl3pPr>
              <a:spcBef>
                <a:spcPts val="0"/>
              </a:spcBef>
              <a:spcAft>
                <a:spcPts val="1200"/>
              </a:spcAft>
              <a:defRPr sz="1600" b="0"/>
            </a:lvl3pPr>
            <a:lvl4pPr>
              <a:spcBef>
                <a:spcPts val="0"/>
              </a:spcBef>
              <a:spcAft>
                <a:spcPts val="1200"/>
              </a:spcAft>
              <a:defRPr sz="1400" b="0"/>
            </a:lvl4pPr>
            <a:lvl5pPr>
              <a:spcBef>
                <a:spcPts val="0"/>
              </a:spcBef>
              <a:spcAft>
                <a:spcPts val="1200"/>
              </a:spcAft>
              <a:defRPr sz="1400" b="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able Placeholder 12">
            <a:extLst>
              <a:ext uri="{FF2B5EF4-FFF2-40B4-BE49-F238E27FC236}">
                <a16:creationId xmlns:a16="http://schemas.microsoft.com/office/drawing/2014/main" id="{156A00B1-F3E3-B7FF-58F4-61DE3EF07C07}"/>
              </a:ext>
            </a:extLst>
          </p:cNvPr>
          <p:cNvSpPr>
            <a:spLocks noGrp="1"/>
          </p:cNvSpPr>
          <p:nvPr>
            <p:ph type="tbl" sz="quarter" idx="11" hasCustomPrompt="1"/>
          </p:nvPr>
        </p:nvSpPr>
        <p:spPr>
          <a:xfrm>
            <a:off x="4602163" y="2017713"/>
            <a:ext cx="6675437" cy="3932237"/>
          </a:xfrm>
        </p:spPr>
        <p:txBody>
          <a:bodyPr>
            <a:normAutofit/>
          </a:bodyPr>
          <a:lstStyle>
            <a:lvl1pPr>
              <a:defRPr sz="2000"/>
            </a:lvl1pPr>
          </a:lstStyle>
          <a:p>
            <a:r>
              <a:rPr lang="en-US" dirty="0"/>
              <a:t>Click icon to insert table</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5621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3">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A42171-0D82-07BF-4667-498861CC2AFB}"/>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883" t="34408" r="46636" b="1"/>
          <a:stretch/>
        </p:blipFill>
        <p:spPr>
          <a:xfrm flipH="1" flipV="1">
            <a:off x="10506072" y="3984078"/>
            <a:ext cx="1685928" cy="2873921"/>
          </a:xfrm>
          <a:prstGeom prst="rect">
            <a:avLst/>
          </a:prstGeom>
        </p:spPr>
      </p:pic>
      <p:pic>
        <p:nvPicPr>
          <p:cNvPr id="9" name="Graphic 8">
            <a:extLst>
              <a:ext uri="{FF2B5EF4-FFF2-40B4-BE49-F238E27FC236}">
                <a16:creationId xmlns:a16="http://schemas.microsoft.com/office/drawing/2014/main" id="{13C71A0D-EE6D-54C4-71DE-04BE28558058}"/>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9718" t="47145" r="39389" b="8754"/>
          <a:stretch/>
        </p:blipFill>
        <p:spPr>
          <a:xfrm rot="5400000" flipV="1">
            <a:off x="9781526" y="-311511"/>
            <a:ext cx="2098964" cy="2721985"/>
          </a:xfrm>
          <a:prstGeom prst="rect">
            <a:avLst/>
          </a:prstGeom>
        </p:spPr>
      </p:pic>
      <p:sp>
        <p:nvSpPr>
          <p:cNvPr id="10" name="Title 9">
            <a:extLst>
              <a:ext uri="{FF2B5EF4-FFF2-40B4-BE49-F238E27FC236}">
                <a16:creationId xmlns:a16="http://schemas.microsoft.com/office/drawing/2014/main" id="{3F82FA92-501B-5A05-E15F-2FB9BCEBE312}"/>
              </a:ext>
            </a:extLst>
          </p:cNvPr>
          <p:cNvSpPr>
            <a:spLocks noGrp="1"/>
          </p:cNvSpPr>
          <p:nvPr>
            <p:ph type="title" hasCustomPrompt="1"/>
          </p:nvPr>
        </p:nvSpPr>
        <p:spPr>
          <a:xfrm>
            <a:off x="891990" y="434225"/>
            <a:ext cx="9524998" cy="1499627"/>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B463EEE0-BE31-122C-586C-8BA8D90371E6}"/>
              </a:ext>
            </a:extLst>
          </p:cNvPr>
          <p:cNvSpPr>
            <a:spLocks noGrp="1"/>
          </p:cNvSpPr>
          <p:nvPr>
            <p:ph sz="quarter" idx="10" hasCustomPrompt="1"/>
          </p:nvPr>
        </p:nvSpPr>
        <p:spPr>
          <a:xfrm>
            <a:off x="914399" y="2022250"/>
            <a:ext cx="6257366" cy="3914910"/>
          </a:xfrm>
        </p:spPr>
        <p:txBody>
          <a:bodyPr>
            <a:normAutofit/>
          </a:bodyPr>
          <a:lstStyle>
            <a:lvl1pPr marL="0" indent="0">
              <a:spcBef>
                <a:spcPts val="0"/>
              </a:spcBef>
              <a:spcAft>
                <a:spcPts val="1200"/>
              </a:spcAft>
              <a:buNone/>
              <a:defRPr sz="2000" b="0"/>
            </a:lvl1pPr>
            <a:lvl2pPr marL="228600">
              <a:spcBef>
                <a:spcPts val="0"/>
              </a:spcBef>
              <a:spcAft>
                <a:spcPts val="1200"/>
              </a:spcAft>
              <a:defRPr sz="2000" b="0"/>
            </a:lvl2pPr>
            <a:lvl3pPr marL="685800">
              <a:spcBef>
                <a:spcPts val="0"/>
              </a:spcBef>
              <a:spcAft>
                <a:spcPts val="1200"/>
              </a:spcAft>
              <a:defRPr sz="1800" b="0"/>
            </a:lvl3pPr>
            <a:lvl4pPr marL="914400">
              <a:spcBef>
                <a:spcPts val="0"/>
              </a:spcBef>
              <a:spcAft>
                <a:spcPts val="1200"/>
              </a:spcAft>
              <a:defRPr sz="1600" b="0"/>
            </a:lvl4pPr>
            <a:lvl5pPr marL="1143000">
              <a:spcBef>
                <a:spcPts val="0"/>
              </a:spcBef>
              <a:spcAft>
                <a:spcPts val="1200"/>
              </a:spcAft>
              <a:defRPr sz="1600" b="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52C157D5-2C68-BA6A-033B-A4CC016CA68F}"/>
              </a:ext>
            </a:extLst>
          </p:cNvPr>
          <p:cNvSpPr>
            <a:spLocks noGrp="1"/>
          </p:cNvSpPr>
          <p:nvPr>
            <p:ph sz="quarter" idx="11" hasCustomPrompt="1"/>
          </p:nvPr>
        </p:nvSpPr>
        <p:spPr>
          <a:xfrm>
            <a:off x="7967475" y="2018119"/>
            <a:ext cx="2449514" cy="3931919"/>
          </a:xfrm>
        </p:spPr>
        <p:txBody>
          <a:bodyPr>
            <a:normAutofit/>
          </a:bodyPr>
          <a:lstStyle>
            <a:lvl1pPr>
              <a:spcBef>
                <a:spcPts val="0"/>
              </a:spcBef>
              <a:spcAft>
                <a:spcPts val="1200"/>
              </a:spcAft>
              <a:defRPr sz="2000" b="1"/>
            </a:lvl1pPr>
            <a:lvl2pPr marL="411480">
              <a:spcBef>
                <a:spcPts val="0"/>
              </a:spcBef>
              <a:spcAft>
                <a:spcPts val="1200"/>
              </a:spcAft>
              <a:defRPr sz="1800" b="1"/>
            </a:lvl2pPr>
            <a:lvl3pPr marL="502920">
              <a:spcBef>
                <a:spcPts val="0"/>
              </a:spcBef>
              <a:spcAft>
                <a:spcPts val="1200"/>
              </a:spcAft>
              <a:defRPr sz="1600" b="1"/>
            </a:lvl3pPr>
            <a:lvl4pPr marL="594360">
              <a:spcBef>
                <a:spcPts val="0"/>
              </a:spcBef>
              <a:spcAft>
                <a:spcPts val="1200"/>
              </a:spcAft>
              <a:defRPr sz="1400" b="1"/>
            </a:lvl4pPr>
            <a:lvl5pPr marL="685800">
              <a:spcBef>
                <a:spcPts val="0"/>
              </a:spcBef>
              <a:spcAft>
                <a:spcPts val="1200"/>
              </a:spcAft>
              <a:defRPr sz="1400" b="1"/>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19842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5CC9A46-E0E7-B31D-3E27-6F4303A45A9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883" t="18052" r="46636"/>
          <a:stretch/>
        </p:blipFill>
        <p:spPr>
          <a:xfrm rot="16200000" flipH="1" flipV="1">
            <a:off x="9553763" y="-952310"/>
            <a:ext cx="1685928" cy="3590547"/>
          </a:xfrm>
          <a:prstGeom prst="rect">
            <a:avLst/>
          </a:prstGeom>
        </p:spPr>
      </p:pic>
      <p:sp>
        <p:nvSpPr>
          <p:cNvPr id="7" name="Title 6">
            <a:extLst>
              <a:ext uri="{FF2B5EF4-FFF2-40B4-BE49-F238E27FC236}">
                <a16:creationId xmlns:a16="http://schemas.microsoft.com/office/drawing/2014/main" id="{767669DC-4C7F-9B50-FCC0-F2AF5B2A9509}"/>
              </a:ext>
            </a:extLst>
          </p:cNvPr>
          <p:cNvSpPr>
            <a:spLocks noGrp="1"/>
          </p:cNvSpPr>
          <p:nvPr>
            <p:ph type="title" hasCustomPrompt="1"/>
          </p:nvPr>
        </p:nvSpPr>
        <p:spPr>
          <a:xfrm>
            <a:off x="923545" y="584477"/>
            <a:ext cx="10354052" cy="1209765"/>
          </a:xfrm>
        </p:spPr>
        <p:txBody>
          <a:bodyPr>
            <a:normAutofit/>
          </a:bodyPr>
          <a:lstStyle>
            <a:lvl1pPr>
              <a:defRPr sz="3200"/>
            </a:lvl1pPr>
          </a:lstStyle>
          <a:p>
            <a:r>
              <a:rPr lang="en-US" dirty="0"/>
              <a:t>Click to add title</a:t>
            </a:r>
          </a:p>
        </p:txBody>
      </p:sp>
      <p:sp>
        <p:nvSpPr>
          <p:cNvPr id="9" name="Table Placeholder 8">
            <a:extLst>
              <a:ext uri="{FF2B5EF4-FFF2-40B4-BE49-F238E27FC236}">
                <a16:creationId xmlns:a16="http://schemas.microsoft.com/office/drawing/2014/main" id="{BEF581C2-7562-2E21-E6DD-20AEFC43AABC}"/>
              </a:ext>
            </a:extLst>
          </p:cNvPr>
          <p:cNvSpPr>
            <a:spLocks noGrp="1"/>
          </p:cNvSpPr>
          <p:nvPr>
            <p:ph type="tbl" sz="quarter" idx="10"/>
          </p:nvPr>
        </p:nvSpPr>
        <p:spPr>
          <a:xfrm>
            <a:off x="923545" y="2009775"/>
            <a:ext cx="10354052" cy="3931920"/>
          </a:xfrm>
        </p:spPr>
        <p:txBody>
          <a:bodyPr>
            <a:normAutofit/>
          </a:bodyPr>
          <a:lstStyle>
            <a:lvl1pPr>
              <a:defRPr sz="2400"/>
            </a:lvl1pPr>
          </a:lstStyle>
          <a:p>
            <a:r>
              <a:rPr lang="en-US"/>
              <a:t>Click icon to add table</a:t>
            </a:r>
            <a:endParaRPr lang="en-US" dirty="0"/>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6384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2">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A3E8B6-2BD8-19E0-7F51-7A25EF836F8C}"/>
              </a:ext>
            </a:extLst>
          </p:cNvPr>
          <p:cNvSpPr>
            <a:spLocks noGrp="1"/>
          </p:cNvSpPr>
          <p:nvPr>
            <p:ph type="title" hasCustomPrompt="1"/>
          </p:nvPr>
        </p:nvSpPr>
        <p:spPr>
          <a:xfrm>
            <a:off x="6091515" y="374090"/>
            <a:ext cx="5057104" cy="3624984"/>
          </a:xfrm>
        </p:spPr>
        <p:txBody>
          <a:bodyPr anchor="b">
            <a:normAutofit/>
          </a:bodyPr>
          <a:lstStyle>
            <a:lvl1pPr>
              <a:defRPr sz="4800">
                <a:solidFill>
                  <a:schemeClr val="bg1"/>
                </a:solidFill>
              </a:defRPr>
            </a:lvl1pPr>
          </a:lstStyle>
          <a:p>
            <a:r>
              <a:rPr lang="en-US" dirty="0"/>
              <a:t>Click to add title</a:t>
            </a:r>
          </a:p>
        </p:txBody>
      </p:sp>
      <p:sp>
        <p:nvSpPr>
          <p:cNvPr id="8" name="Content Placeholder 2">
            <a:extLst>
              <a:ext uri="{FF2B5EF4-FFF2-40B4-BE49-F238E27FC236}">
                <a16:creationId xmlns:a16="http://schemas.microsoft.com/office/drawing/2014/main" id="{B1F96043-F6A4-F581-7DB8-96138F0E4011}"/>
              </a:ext>
            </a:extLst>
          </p:cNvPr>
          <p:cNvSpPr>
            <a:spLocks noGrp="1"/>
          </p:cNvSpPr>
          <p:nvPr>
            <p:ph idx="1" hasCustomPrompt="1"/>
          </p:nvPr>
        </p:nvSpPr>
        <p:spPr>
          <a:xfrm>
            <a:off x="6091514" y="4172989"/>
            <a:ext cx="5057103" cy="2519363"/>
          </a:xfrm>
        </p:spPr>
        <p:txBody>
          <a:bodyPr>
            <a:normAutofit/>
          </a:bodyPr>
          <a:lstStyle>
            <a:lvl1pPr marL="0" indent="0">
              <a:lnSpc>
                <a:spcPct val="90000"/>
              </a:lnSpc>
              <a:spcBef>
                <a:spcPts val="0"/>
              </a:spcBef>
              <a:spcAft>
                <a:spcPts val="0"/>
              </a:spcAft>
              <a:buNone/>
              <a:defRPr sz="2000" baseline="0">
                <a:solidFill>
                  <a:schemeClr val="bg1"/>
                </a:solidFill>
              </a:defRPr>
            </a:lvl1pPr>
            <a:lvl2pPr marL="742950" indent="-285750">
              <a:lnSpc>
                <a:spcPct val="90000"/>
              </a:lnSpc>
              <a:spcBef>
                <a:spcPts val="0"/>
              </a:spcBef>
              <a:spcAft>
                <a:spcPts val="0"/>
              </a:spcAft>
              <a:buFont typeface="Arial" panose="020B0604020202020204" pitchFamily="34" charset="0"/>
              <a:buChar char="•"/>
              <a:defRPr sz="1800" baseline="0">
                <a:solidFill>
                  <a:schemeClr val="bg1"/>
                </a:solidFill>
              </a:defRPr>
            </a:lvl2pPr>
            <a:lvl3pPr marL="1200150" indent="-285750">
              <a:lnSpc>
                <a:spcPct val="90000"/>
              </a:lnSpc>
              <a:spcBef>
                <a:spcPts val="0"/>
              </a:spcBef>
              <a:spcAft>
                <a:spcPts val="0"/>
              </a:spcAft>
              <a:buFont typeface="Arial" panose="020B0604020202020204" pitchFamily="34" charset="0"/>
              <a:buChar char="•"/>
              <a:defRPr sz="1600" baseline="0">
                <a:solidFill>
                  <a:schemeClr val="bg1"/>
                </a:solidFill>
              </a:defRPr>
            </a:lvl3pPr>
            <a:lvl4pPr marL="1657350" indent="-285750">
              <a:lnSpc>
                <a:spcPct val="90000"/>
              </a:lnSpc>
              <a:spcBef>
                <a:spcPts val="0"/>
              </a:spcBef>
              <a:spcAft>
                <a:spcPts val="0"/>
              </a:spcAft>
              <a:buFont typeface="Arial" panose="020B0604020202020204" pitchFamily="34" charset="0"/>
              <a:buChar char="•"/>
              <a:defRPr sz="1400" baseline="0">
                <a:solidFill>
                  <a:schemeClr val="bg1"/>
                </a:solidFill>
              </a:defRPr>
            </a:lvl4pPr>
            <a:lvl5pPr marL="2000250" indent="-171450">
              <a:lnSpc>
                <a:spcPct val="90000"/>
              </a:lnSpc>
              <a:spcBef>
                <a:spcPts val="0"/>
              </a:spcBef>
              <a:spcAft>
                <a:spcPts val="0"/>
              </a:spcAft>
              <a:buFont typeface="Arial" panose="020B0604020202020204" pitchFamily="34" charset="0"/>
              <a:buChar char="•"/>
              <a:defRPr sz="1200" baseline="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Graphic 1">
            <a:extLst>
              <a:ext uri="{FF2B5EF4-FFF2-40B4-BE49-F238E27FC236}">
                <a16:creationId xmlns:a16="http://schemas.microsoft.com/office/drawing/2014/main" id="{C805DE67-EFB0-F6F3-6C08-2FE90284C31C}"/>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51" r="18577"/>
          <a:stretch/>
        </p:blipFill>
        <p:spPr>
          <a:xfrm flipH="1">
            <a:off x="0" y="0"/>
            <a:ext cx="5181600" cy="6858000"/>
          </a:xfrm>
          <a:prstGeom prst="rect">
            <a:avLst/>
          </a:prstGeom>
        </p:spPr>
      </p:pic>
    </p:spTree>
    <p:extLst>
      <p:ext uri="{BB962C8B-B14F-4D97-AF65-F5344CB8AC3E}">
        <p14:creationId xmlns:p14="http://schemas.microsoft.com/office/powerpoint/2010/main" val="247034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DFB311A-EAAD-7656-C753-E8C73994853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4533" t="18691" r="1" b="-131"/>
          <a:stretch/>
        </p:blipFill>
        <p:spPr>
          <a:xfrm rot="5400000">
            <a:off x="7851419" y="-1244552"/>
            <a:ext cx="3096029" cy="5585137"/>
          </a:xfrm>
          <a:custGeom>
            <a:avLst/>
            <a:gdLst>
              <a:gd name="connsiteX0" fmla="*/ 0 w 1756624"/>
              <a:gd name="connsiteY0" fmla="*/ 0 h 6858000"/>
              <a:gd name="connsiteX1" fmla="*/ 1756624 w 1756624"/>
              <a:gd name="connsiteY1" fmla="*/ 0 h 6858000"/>
              <a:gd name="connsiteX2" fmla="*/ 1756624 w 1756624"/>
              <a:gd name="connsiteY2" fmla="*/ 6858000 h 6858000"/>
              <a:gd name="connsiteX3" fmla="*/ 0 w 175662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756624" h="6858000">
                <a:moveTo>
                  <a:pt x="0" y="0"/>
                </a:moveTo>
                <a:lnTo>
                  <a:pt x="1756624" y="0"/>
                </a:lnTo>
                <a:lnTo>
                  <a:pt x="1756624" y="6858000"/>
                </a:lnTo>
                <a:lnTo>
                  <a:pt x="0" y="6858000"/>
                </a:lnTo>
                <a:close/>
              </a:path>
            </a:pathLst>
          </a:custGeom>
        </p:spPr>
      </p:pic>
      <p:pic>
        <p:nvPicPr>
          <p:cNvPr id="10" name="Graphic 9">
            <a:extLst>
              <a:ext uri="{FF2B5EF4-FFF2-40B4-BE49-F238E27FC236}">
                <a16:creationId xmlns:a16="http://schemas.microsoft.com/office/drawing/2014/main" id="{1612F0DE-D367-10BB-1F71-60AA6527CAD4}"/>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151" r="18577"/>
          <a:stretch/>
        </p:blipFill>
        <p:spPr>
          <a:xfrm>
            <a:off x="7010400" y="0"/>
            <a:ext cx="5181600" cy="6858000"/>
          </a:xfrm>
          <a:prstGeom prst="rect">
            <a:avLst/>
          </a:prstGeom>
        </p:spPr>
      </p:pic>
      <p:sp>
        <p:nvSpPr>
          <p:cNvPr id="2" name="Title 1">
            <a:extLst>
              <a:ext uri="{FF2B5EF4-FFF2-40B4-BE49-F238E27FC236}">
                <a16:creationId xmlns:a16="http://schemas.microsoft.com/office/drawing/2014/main" id="{4F4F5799-FC34-2F2D-D11E-9B472CAF066E}"/>
              </a:ext>
            </a:extLst>
          </p:cNvPr>
          <p:cNvSpPr>
            <a:spLocks noGrp="1"/>
          </p:cNvSpPr>
          <p:nvPr>
            <p:ph type="title" hasCustomPrompt="1"/>
          </p:nvPr>
        </p:nvSpPr>
        <p:spPr>
          <a:xfrm>
            <a:off x="914400" y="315533"/>
            <a:ext cx="5181600" cy="2376868"/>
          </a:xfrm>
        </p:spPr>
        <p:txBody>
          <a:bodyPr anchor="b">
            <a:normAutofit/>
          </a:bodyPr>
          <a:lstStyle>
            <a:lvl1pPr>
              <a:defRPr sz="3200"/>
            </a:lvl1pPr>
          </a:lstStyle>
          <a:p>
            <a:r>
              <a:rPr lang="en-US" dirty="0"/>
              <a:t>Click to add title</a:t>
            </a:r>
          </a:p>
        </p:txBody>
      </p:sp>
      <p:sp>
        <p:nvSpPr>
          <p:cNvPr id="8" name="Content Placeholder 7">
            <a:extLst>
              <a:ext uri="{FF2B5EF4-FFF2-40B4-BE49-F238E27FC236}">
                <a16:creationId xmlns:a16="http://schemas.microsoft.com/office/drawing/2014/main" id="{2575025C-084B-CD7A-F546-0E13BA13CFEF}"/>
              </a:ext>
            </a:extLst>
          </p:cNvPr>
          <p:cNvSpPr>
            <a:spLocks noGrp="1"/>
          </p:cNvSpPr>
          <p:nvPr>
            <p:ph sz="quarter" idx="10" hasCustomPrompt="1"/>
          </p:nvPr>
        </p:nvSpPr>
        <p:spPr>
          <a:xfrm>
            <a:off x="914400" y="2844800"/>
            <a:ext cx="5181600" cy="3128963"/>
          </a:xfrm>
        </p:spPr>
        <p:txBody>
          <a:bodyPr>
            <a:normAutofit/>
          </a:bodyPr>
          <a:lstStyle>
            <a:lvl1pPr marL="0" indent="0">
              <a:lnSpc>
                <a:spcPct val="120000"/>
              </a:lnSpc>
              <a:buNone/>
              <a:defRPr sz="2000"/>
            </a:lvl1pPr>
            <a:lvl2pPr>
              <a:lnSpc>
                <a:spcPct val="120000"/>
              </a:lnSpc>
              <a:defRPr sz="1800"/>
            </a:lvl2pPr>
            <a:lvl3pPr>
              <a:lnSpc>
                <a:spcPct val="120000"/>
              </a:lnSpc>
              <a:defRPr sz="1600"/>
            </a:lvl3pPr>
            <a:lvl4pPr>
              <a:lnSpc>
                <a:spcPct val="120000"/>
              </a:lnSpc>
              <a:defRPr sz="1400"/>
            </a:lvl4pPr>
            <a:lvl5pPr>
              <a:lnSpc>
                <a:spcPct val="120000"/>
              </a:lnSpc>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3875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5DE041D-A3BF-94FF-029C-719D4DADA21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3300" t="13815"/>
          <a:stretch/>
        </p:blipFill>
        <p:spPr>
          <a:xfrm>
            <a:off x="0" y="-1"/>
            <a:ext cx="4239206" cy="3776193"/>
          </a:xfrm>
          <a:prstGeom prst="rect">
            <a:avLst/>
          </a:prstGeom>
        </p:spPr>
      </p:pic>
      <p:sp>
        <p:nvSpPr>
          <p:cNvPr id="2" name="Title 1">
            <a:extLst>
              <a:ext uri="{FF2B5EF4-FFF2-40B4-BE49-F238E27FC236}">
                <a16:creationId xmlns:a16="http://schemas.microsoft.com/office/drawing/2014/main" id="{0DEE605D-0584-F71C-A97D-B672F13E3911}"/>
              </a:ext>
            </a:extLst>
          </p:cNvPr>
          <p:cNvSpPr>
            <a:spLocks noGrp="1"/>
          </p:cNvSpPr>
          <p:nvPr>
            <p:ph type="title" hasCustomPrompt="1"/>
          </p:nvPr>
        </p:nvSpPr>
        <p:spPr>
          <a:xfrm>
            <a:off x="914400" y="2580640"/>
            <a:ext cx="5181600" cy="3368819"/>
          </a:xfrm>
        </p:spPr>
        <p:txBody>
          <a:bodyPr anchor="b">
            <a:normAutofit/>
          </a:bodyPr>
          <a:lstStyle>
            <a:lvl1pPr>
              <a:defRPr sz="4800">
                <a:solidFill>
                  <a:schemeClr val="bg1"/>
                </a:solidFill>
              </a:defRPr>
            </a:lvl1pPr>
          </a:lstStyle>
          <a:p>
            <a:r>
              <a:rPr lang="en-US" dirty="0"/>
              <a:t>Click to add title</a:t>
            </a:r>
          </a:p>
        </p:txBody>
      </p:sp>
      <p:sp>
        <p:nvSpPr>
          <p:cNvPr id="9" name="Picture Placeholder 8">
            <a:extLst>
              <a:ext uri="{FF2B5EF4-FFF2-40B4-BE49-F238E27FC236}">
                <a16:creationId xmlns:a16="http://schemas.microsoft.com/office/drawing/2014/main" id="{59AF635C-89E6-F6EF-FA6A-417A9A84BF4A}"/>
              </a:ext>
            </a:extLst>
          </p:cNvPr>
          <p:cNvSpPr>
            <a:spLocks noGrp="1"/>
          </p:cNvSpPr>
          <p:nvPr>
            <p:ph type="pic" sz="quarter" idx="10" hasCustomPrompt="1"/>
          </p:nvPr>
        </p:nvSpPr>
        <p:spPr>
          <a:xfrm>
            <a:off x="6085840" y="-10159"/>
            <a:ext cx="6116320" cy="6868160"/>
          </a:xfrm>
          <a:custGeom>
            <a:avLst/>
            <a:gdLst>
              <a:gd name="connsiteX0" fmla="*/ 0 w 6116320"/>
              <a:gd name="connsiteY0" fmla="*/ 0 h 6880225"/>
              <a:gd name="connsiteX1" fmla="*/ 6116320 w 6116320"/>
              <a:gd name="connsiteY1" fmla="*/ 0 h 6880225"/>
              <a:gd name="connsiteX2" fmla="*/ 6116320 w 6116320"/>
              <a:gd name="connsiteY2" fmla="*/ 6880225 h 6880225"/>
              <a:gd name="connsiteX3" fmla="*/ 0 w 6116320"/>
              <a:gd name="connsiteY3" fmla="*/ 6880225 h 6880225"/>
              <a:gd name="connsiteX4" fmla="*/ 0 w 6116320"/>
              <a:gd name="connsiteY4" fmla="*/ 0 h 6880225"/>
              <a:gd name="connsiteX0" fmla="*/ 0 w 6116320"/>
              <a:gd name="connsiteY0" fmla="*/ 0 h 6880225"/>
              <a:gd name="connsiteX1" fmla="*/ 6116320 w 6116320"/>
              <a:gd name="connsiteY1" fmla="*/ 0 h 6880225"/>
              <a:gd name="connsiteX2" fmla="*/ 6116320 w 6116320"/>
              <a:gd name="connsiteY2" fmla="*/ 6880225 h 6880225"/>
              <a:gd name="connsiteX3" fmla="*/ 2052320 w 6116320"/>
              <a:gd name="connsiteY3" fmla="*/ 6880225 h 6880225"/>
              <a:gd name="connsiteX4" fmla="*/ 0 w 6116320"/>
              <a:gd name="connsiteY4" fmla="*/ 0 h 688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6320" h="6880225">
                <a:moveTo>
                  <a:pt x="0" y="0"/>
                </a:moveTo>
                <a:lnTo>
                  <a:pt x="6116320" y="0"/>
                </a:lnTo>
                <a:lnTo>
                  <a:pt x="6116320" y="6880225"/>
                </a:lnTo>
                <a:lnTo>
                  <a:pt x="2052320" y="6880225"/>
                </a:lnTo>
                <a:lnTo>
                  <a:pt x="0" y="0"/>
                </a:lnTo>
                <a:close/>
              </a:path>
            </a:pathLst>
          </a:custGeom>
        </p:spPr>
        <p:txBody>
          <a:bodyPr>
            <a:norm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73678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B74EE53-DB22-C27E-074F-A7129585FE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158" t="-5374" b="78533"/>
          <a:stretch/>
        </p:blipFill>
        <p:spPr>
          <a:xfrm rot="10800000">
            <a:off x="6324600" y="0"/>
            <a:ext cx="5867400" cy="1647324"/>
          </a:xfrm>
          <a:prstGeom prst="rect">
            <a:avLst/>
          </a:prstGeom>
        </p:spPr>
      </p:pic>
      <p:sp>
        <p:nvSpPr>
          <p:cNvPr id="2" name="Title 1">
            <a:extLst>
              <a:ext uri="{FF2B5EF4-FFF2-40B4-BE49-F238E27FC236}">
                <a16:creationId xmlns:a16="http://schemas.microsoft.com/office/drawing/2014/main" id="{278AEF0C-FA4B-8C23-0132-5529EC244F9E}"/>
              </a:ext>
            </a:extLst>
          </p:cNvPr>
          <p:cNvSpPr>
            <a:spLocks noGrp="1"/>
          </p:cNvSpPr>
          <p:nvPr>
            <p:ph type="title" hasCustomPrompt="1"/>
          </p:nvPr>
        </p:nvSpPr>
        <p:spPr>
          <a:xfrm>
            <a:off x="6126480" y="1310639"/>
            <a:ext cx="4805997" cy="2689629"/>
          </a:xfrm>
        </p:spPr>
        <p:txBody>
          <a:bodyPr anchor="b">
            <a:normAutofit/>
          </a:bodyPr>
          <a:lstStyle>
            <a:lvl1pPr>
              <a:defRPr sz="4800"/>
            </a:lvl1pPr>
          </a:lstStyle>
          <a:p>
            <a:r>
              <a:rPr lang="en-US" dirty="0"/>
              <a:t>Click to add title</a:t>
            </a:r>
          </a:p>
        </p:txBody>
      </p:sp>
      <p:sp>
        <p:nvSpPr>
          <p:cNvPr id="12" name="Picture Placeholder 11">
            <a:extLst>
              <a:ext uri="{FF2B5EF4-FFF2-40B4-BE49-F238E27FC236}">
                <a16:creationId xmlns:a16="http://schemas.microsoft.com/office/drawing/2014/main" id="{B3DD4867-9B0B-647C-1F78-5E50BF30F089}"/>
              </a:ext>
            </a:extLst>
          </p:cNvPr>
          <p:cNvSpPr>
            <a:spLocks noGrp="1"/>
          </p:cNvSpPr>
          <p:nvPr>
            <p:ph type="pic" sz="quarter" idx="11"/>
          </p:nvPr>
        </p:nvSpPr>
        <p:spPr>
          <a:xfrm>
            <a:off x="0" y="-1016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053840 w 6096000"/>
              <a:gd name="connsiteY2" fmla="*/ 6858000 h 6858000"/>
              <a:gd name="connsiteX3" fmla="*/ 0 w 6096000"/>
              <a:gd name="connsiteY3" fmla="*/ 6858000 h 6858000"/>
              <a:gd name="connsiteX4" fmla="*/ 0 w 609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4053840" y="6858000"/>
                </a:lnTo>
                <a:lnTo>
                  <a:pt x="0" y="6858000"/>
                </a:lnTo>
                <a:lnTo>
                  <a:pt x="0" y="0"/>
                </a:lnTo>
                <a:close/>
              </a:path>
            </a:pathLst>
          </a:custGeom>
        </p:spPr>
        <p:txBody>
          <a:bodyPr>
            <a:normAutofit/>
          </a:bodyPr>
          <a:lstStyle>
            <a:lvl1pPr marL="0" indent="0" algn="ctr">
              <a:buNone/>
              <a:defRPr sz="2000"/>
            </a:lvl1pPr>
          </a:lstStyle>
          <a:p>
            <a:r>
              <a:rPr lang="en-US"/>
              <a:t>Click icon to add picture</a:t>
            </a:r>
            <a:endParaRPr lang="en-US" dirty="0"/>
          </a:p>
        </p:txBody>
      </p:sp>
      <p:sp>
        <p:nvSpPr>
          <p:cNvPr id="10" name="Content Placeholder 9">
            <a:extLst>
              <a:ext uri="{FF2B5EF4-FFF2-40B4-BE49-F238E27FC236}">
                <a16:creationId xmlns:a16="http://schemas.microsoft.com/office/drawing/2014/main" id="{BFF4D65D-965A-5E86-4D91-C72D1D03A8B9}"/>
              </a:ext>
            </a:extLst>
          </p:cNvPr>
          <p:cNvSpPr>
            <a:spLocks noGrp="1"/>
          </p:cNvSpPr>
          <p:nvPr>
            <p:ph sz="quarter" idx="10" hasCustomPrompt="1"/>
          </p:nvPr>
        </p:nvSpPr>
        <p:spPr>
          <a:xfrm>
            <a:off x="6126163" y="4172990"/>
            <a:ext cx="4805997" cy="2389736"/>
          </a:xfrm>
        </p:spPr>
        <p:txBody>
          <a:bodyPr>
            <a:normAutofit/>
          </a:bodyPr>
          <a:lstStyle>
            <a:lvl1pPr marL="0" indent="0">
              <a:buFont typeface="Arial" panose="020B0604020202020204" pitchFamily="34" charse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36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4C9F686-E069-3B60-9625-01EE6A41D75D}"/>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5239"/>
          <a:stretch/>
        </p:blipFill>
        <p:spPr>
          <a:xfrm flipH="1">
            <a:off x="9135414" y="0"/>
            <a:ext cx="3056586" cy="6858000"/>
          </a:xfrm>
          <a:custGeom>
            <a:avLst/>
            <a:gdLst>
              <a:gd name="connsiteX0" fmla="*/ 4284372 w 4284372"/>
              <a:gd name="connsiteY0" fmla="*/ 0 h 6858000"/>
              <a:gd name="connsiteX1" fmla="*/ 0 w 4284372"/>
              <a:gd name="connsiteY1" fmla="*/ 0 h 6858000"/>
              <a:gd name="connsiteX2" fmla="*/ 0 w 4284372"/>
              <a:gd name="connsiteY2" fmla="*/ 6858000 h 6858000"/>
              <a:gd name="connsiteX3" fmla="*/ 4284372 w 42843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84372" h="6858000">
                <a:moveTo>
                  <a:pt x="4284372" y="0"/>
                </a:moveTo>
                <a:lnTo>
                  <a:pt x="0" y="0"/>
                </a:lnTo>
                <a:lnTo>
                  <a:pt x="0" y="6858000"/>
                </a:lnTo>
                <a:lnTo>
                  <a:pt x="4284372" y="6858000"/>
                </a:lnTo>
                <a:close/>
              </a:path>
            </a:pathLst>
          </a:custGeom>
        </p:spPr>
      </p:pic>
      <p:pic>
        <p:nvPicPr>
          <p:cNvPr id="9" name="Graphic 8">
            <a:extLst>
              <a:ext uri="{FF2B5EF4-FFF2-40B4-BE49-F238E27FC236}">
                <a16:creationId xmlns:a16="http://schemas.microsoft.com/office/drawing/2014/main" id="{6D7227F9-50F9-820B-69B7-924C02120466}"/>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330"/>
          <a:stretch/>
        </p:blipFill>
        <p:spPr>
          <a:xfrm>
            <a:off x="7810500" y="3025140"/>
            <a:ext cx="4381500" cy="3832860"/>
          </a:xfrm>
          <a:prstGeom prst="rect">
            <a:avLst/>
          </a:prstGeom>
        </p:spPr>
      </p:pic>
      <p:sp>
        <p:nvSpPr>
          <p:cNvPr id="2" name="Title 1">
            <a:extLst>
              <a:ext uri="{FF2B5EF4-FFF2-40B4-BE49-F238E27FC236}">
                <a16:creationId xmlns:a16="http://schemas.microsoft.com/office/drawing/2014/main" id="{448D1E69-316E-A8E1-7ADA-040A0E490730}"/>
              </a:ext>
            </a:extLst>
          </p:cNvPr>
          <p:cNvSpPr>
            <a:spLocks noGrp="1"/>
          </p:cNvSpPr>
          <p:nvPr>
            <p:ph type="title" hasCustomPrompt="1"/>
          </p:nvPr>
        </p:nvSpPr>
        <p:spPr>
          <a:xfrm>
            <a:off x="914399" y="365125"/>
            <a:ext cx="7273637" cy="1646555"/>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61069CA0-E0AB-99C6-10DB-13AAC019DD7D}"/>
              </a:ext>
            </a:extLst>
          </p:cNvPr>
          <p:cNvSpPr>
            <a:spLocks noGrp="1"/>
          </p:cNvSpPr>
          <p:nvPr>
            <p:ph sz="quarter" idx="10" hasCustomPrompt="1"/>
          </p:nvPr>
        </p:nvSpPr>
        <p:spPr>
          <a:xfrm>
            <a:off x="914399" y="2011363"/>
            <a:ext cx="7273638" cy="4155757"/>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1521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left Image 1">
    <p:bg>
      <p:bgPr>
        <a:solidFill>
          <a:schemeClr val="tx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589277D-BC14-E7E0-5822-5575F563E1C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039100" y="228600"/>
            <a:ext cx="4381500" cy="3924300"/>
          </a:xfrm>
          <a:prstGeom prst="rect">
            <a:avLst/>
          </a:prstGeom>
        </p:spPr>
      </p:pic>
      <p:sp>
        <p:nvSpPr>
          <p:cNvPr id="2" name="Title 1">
            <a:extLst>
              <a:ext uri="{FF2B5EF4-FFF2-40B4-BE49-F238E27FC236}">
                <a16:creationId xmlns:a16="http://schemas.microsoft.com/office/drawing/2014/main" id="{4FDB1BDE-C8F3-ACC0-740B-CBD8128777D5}"/>
              </a:ext>
            </a:extLst>
          </p:cNvPr>
          <p:cNvSpPr>
            <a:spLocks noGrp="1"/>
          </p:cNvSpPr>
          <p:nvPr>
            <p:ph type="title"/>
          </p:nvPr>
        </p:nvSpPr>
        <p:spPr>
          <a:xfrm>
            <a:off x="6096000" y="375285"/>
            <a:ext cx="4896678" cy="3624984"/>
          </a:xfrm>
        </p:spPr>
        <p:txBody>
          <a:bodyPr anchor="b">
            <a:normAutofit/>
          </a:bodyPr>
          <a:lstStyle>
            <a:lvl1pPr>
              <a:defRPr sz="4800">
                <a:solidFill>
                  <a:schemeClr val="bg1"/>
                </a:solidFill>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128597A3-47D0-F393-55D9-07FFD951F396}"/>
              </a:ext>
            </a:extLst>
          </p:cNvPr>
          <p:cNvSpPr>
            <a:spLocks noGrp="1"/>
          </p:cNvSpPr>
          <p:nvPr>
            <p:ph type="pic" sz="quarter" idx="1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405384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586 w 6096586"/>
              <a:gd name="connsiteY0" fmla="*/ 0 h 6858000"/>
              <a:gd name="connsiteX1" fmla="*/ 4054426 w 6096586"/>
              <a:gd name="connsiteY1" fmla="*/ 0 h 6858000"/>
              <a:gd name="connsiteX2" fmla="*/ 6096586 w 6096586"/>
              <a:gd name="connsiteY2" fmla="*/ 6858000 h 6858000"/>
              <a:gd name="connsiteX3" fmla="*/ 586 w 6096586"/>
              <a:gd name="connsiteY3" fmla="*/ 6858000 h 6858000"/>
              <a:gd name="connsiteX4" fmla="*/ 586 w 6096586"/>
              <a:gd name="connsiteY4" fmla="*/ 3669792 h 6858000"/>
              <a:gd name="connsiteX5" fmla="*/ 586 w 6096586"/>
              <a:gd name="connsiteY5" fmla="*/ 0 h 6858000"/>
              <a:gd name="connsiteX0" fmla="*/ 0 w 6096000"/>
              <a:gd name="connsiteY0" fmla="*/ 0 h 6858000"/>
              <a:gd name="connsiteX1" fmla="*/ 4053840 w 6096000"/>
              <a:gd name="connsiteY1" fmla="*/ 0 h 6858000"/>
              <a:gd name="connsiteX2" fmla="*/ 6096000 w 6096000"/>
              <a:gd name="connsiteY2" fmla="*/ 6858000 h 6858000"/>
              <a:gd name="connsiteX3" fmla="*/ 950976 w 6096000"/>
              <a:gd name="connsiteY3" fmla="*/ 6858000 h 6858000"/>
              <a:gd name="connsiteX4" fmla="*/ 0 w 6096000"/>
              <a:gd name="connsiteY4" fmla="*/ 3669792 h 6858000"/>
              <a:gd name="connsiteX5" fmla="*/ 0 w 6096000"/>
              <a:gd name="connsiteY5" fmla="*/ 0 h 6858000"/>
              <a:gd name="connsiteX0" fmla="*/ 0 w 6096000"/>
              <a:gd name="connsiteY0" fmla="*/ 0 h 6858000"/>
              <a:gd name="connsiteX1" fmla="*/ 4053840 w 6096000"/>
              <a:gd name="connsiteY1" fmla="*/ 0 h 6858000"/>
              <a:gd name="connsiteX2" fmla="*/ 6096000 w 6096000"/>
              <a:gd name="connsiteY2" fmla="*/ 6858000 h 6858000"/>
              <a:gd name="connsiteX3" fmla="*/ 950976 w 6096000"/>
              <a:gd name="connsiteY3" fmla="*/ 6858000 h 6858000"/>
              <a:gd name="connsiteX4" fmla="*/ 0 w 6096000"/>
              <a:gd name="connsiteY4" fmla="*/ 3669792 h 6858000"/>
              <a:gd name="connsiteX5" fmla="*/ 0 w 6096000"/>
              <a:gd name="connsiteY5" fmla="*/ 0 h 6858000"/>
              <a:gd name="connsiteX0" fmla="*/ 0 w 6096000"/>
              <a:gd name="connsiteY0" fmla="*/ 0 h 6858000"/>
              <a:gd name="connsiteX1" fmla="*/ 4053840 w 6096000"/>
              <a:gd name="connsiteY1" fmla="*/ 0 h 6858000"/>
              <a:gd name="connsiteX2" fmla="*/ 6096000 w 6096000"/>
              <a:gd name="connsiteY2" fmla="*/ 6858000 h 6858000"/>
              <a:gd name="connsiteX3" fmla="*/ 950976 w 6096000"/>
              <a:gd name="connsiteY3" fmla="*/ 6858000 h 6858000"/>
              <a:gd name="connsiteX4" fmla="*/ 0 w 6096000"/>
              <a:gd name="connsiteY4" fmla="*/ 3669792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4053840" y="0"/>
                </a:lnTo>
                <a:lnTo>
                  <a:pt x="6096000" y="6858000"/>
                </a:lnTo>
                <a:lnTo>
                  <a:pt x="950976" y="6858000"/>
                </a:lnTo>
                <a:lnTo>
                  <a:pt x="0" y="3669792"/>
                </a:lnTo>
                <a:lnTo>
                  <a:pt x="0" y="0"/>
                </a:lnTo>
                <a:close/>
              </a:path>
            </a:pathLst>
          </a:custGeom>
        </p:spPr>
        <p:txBody>
          <a:bodyPr>
            <a:normAutofit/>
          </a:bodyPr>
          <a:lstStyle>
            <a:lvl1pPr marL="0" indent="0" algn="l">
              <a:buNone/>
              <a:defRPr sz="2000">
                <a:solidFill>
                  <a:schemeClr val="bg1"/>
                </a:solidFill>
              </a:defRPr>
            </a:lvl1pPr>
          </a:lstStyle>
          <a:p>
            <a:r>
              <a:rPr lang="en-US"/>
              <a:t>Click icon to add picture</a:t>
            </a:r>
            <a:endParaRPr lang="en-US" dirty="0"/>
          </a:p>
        </p:txBody>
      </p:sp>
      <p:sp>
        <p:nvSpPr>
          <p:cNvPr id="9" name="Content Placeholder 10">
            <a:extLst>
              <a:ext uri="{FF2B5EF4-FFF2-40B4-BE49-F238E27FC236}">
                <a16:creationId xmlns:a16="http://schemas.microsoft.com/office/drawing/2014/main" id="{4BF260CE-C6E3-AE7A-DB8E-A72A1CF5B54E}"/>
              </a:ext>
            </a:extLst>
          </p:cNvPr>
          <p:cNvSpPr>
            <a:spLocks noGrp="1"/>
          </p:cNvSpPr>
          <p:nvPr>
            <p:ph sz="quarter" idx="10" hasCustomPrompt="1"/>
          </p:nvPr>
        </p:nvSpPr>
        <p:spPr>
          <a:xfrm>
            <a:off x="6096000" y="4172990"/>
            <a:ext cx="4896677" cy="2309726"/>
          </a:xfrm>
        </p:spPr>
        <p:txBody>
          <a:bodyPr>
            <a:normAutofit/>
          </a:bodyPr>
          <a:lstStyle>
            <a:lvl1pPr marL="0" indent="0">
              <a:spcBef>
                <a:spcPts val="0"/>
              </a:spcBef>
              <a:spcAft>
                <a:spcPts val="1200"/>
              </a:spcAft>
              <a:buNone/>
              <a:defRPr sz="2000">
                <a:solidFill>
                  <a:schemeClr val="bg1"/>
                </a:solidFill>
              </a:defRPr>
            </a:lvl1pPr>
            <a:lvl2pPr marL="742950" indent="-285750">
              <a:spcBef>
                <a:spcPts val="0"/>
              </a:spcBef>
              <a:spcAft>
                <a:spcPts val="1200"/>
              </a:spcAft>
              <a:buFont typeface="Arial" panose="020B0604020202020204" pitchFamily="34" charset="0"/>
              <a:buChar char="•"/>
              <a:defRPr sz="1800">
                <a:solidFill>
                  <a:schemeClr val="bg1"/>
                </a:solidFill>
              </a:defRPr>
            </a:lvl2pPr>
            <a:lvl3pPr marL="1200150" indent="-285750">
              <a:spcBef>
                <a:spcPts val="0"/>
              </a:spcBef>
              <a:spcAft>
                <a:spcPts val="1200"/>
              </a:spcAft>
              <a:buFont typeface="Arial" panose="020B0604020202020204" pitchFamily="34" charset="0"/>
              <a:buChar char="•"/>
              <a:defRPr sz="1600">
                <a:solidFill>
                  <a:schemeClr val="bg1"/>
                </a:solidFill>
              </a:defRPr>
            </a:lvl3pPr>
            <a:lvl4pPr marL="1657350" indent="-285750">
              <a:spcBef>
                <a:spcPts val="0"/>
              </a:spcBef>
              <a:spcAft>
                <a:spcPts val="1200"/>
              </a:spcAft>
              <a:buFont typeface="Arial" panose="020B0604020202020204" pitchFamily="34" charset="0"/>
              <a:buChar char="•"/>
              <a:defRPr sz="1400">
                <a:solidFill>
                  <a:schemeClr val="bg1"/>
                </a:solidFill>
              </a:defRPr>
            </a:lvl4pPr>
            <a:lvl5pPr marL="2114550" indent="-285750">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911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1">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6E20435-B9A5-359D-133D-5D3EED409CD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55" t="41988" r="53993" b="33420"/>
          <a:stretch/>
        </p:blipFill>
        <p:spPr>
          <a:xfrm rot="10800000">
            <a:off x="9198864" y="-5"/>
            <a:ext cx="2993136" cy="1517907"/>
          </a:xfrm>
          <a:prstGeom prst="rect">
            <a:avLst/>
          </a:prstGeom>
        </p:spPr>
      </p:pic>
      <p:pic>
        <p:nvPicPr>
          <p:cNvPr id="9" name="Graphic 8">
            <a:extLst>
              <a:ext uri="{FF2B5EF4-FFF2-40B4-BE49-F238E27FC236}">
                <a16:creationId xmlns:a16="http://schemas.microsoft.com/office/drawing/2014/main" id="{7B99CAE4-AA9B-52BA-7DE8-8245CE705D35}"/>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5445" t="24819" r="46503"/>
          <a:stretch/>
        </p:blipFill>
        <p:spPr>
          <a:xfrm rot="16200000">
            <a:off x="961221" y="4525179"/>
            <a:ext cx="1371600" cy="3294042"/>
          </a:xfrm>
          <a:prstGeom prst="rect">
            <a:avLst/>
          </a:prstGeom>
        </p:spPr>
      </p:pic>
      <p:sp>
        <p:nvSpPr>
          <p:cNvPr id="10" name="Title 9">
            <a:extLst>
              <a:ext uri="{FF2B5EF4-FFF2-40B4-BE49-F238E27FC236}">
                <a16:creationId xmlns:a16="http://schemas.microsoft.com/office/drawing/2014/main" id="{28DFE681-710B-6FE5-B8E0-3BC9DB9F12D1}"/>
              </a:ext>
            </a:extLst>
          </p:cNvPr>
          <p:cNvSpPr>
            <a:spLocks noGrp="1"/>
          </p:cNvSpPr>
          <p:nvPr>
            <p:ph type="title" hasCustomPrompt="1"/>
          </p:nvPr>
        </p:nvSpPr>
        <p:spPr>
          <a:xfrm>
            <a:off x="914399" y="365125"/>
            <a:ext cx="10363201" cy="1629601"/>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3FE383D3-6A16-1891-FF52-470B26B94042}"/>
              </a:ext>
            </a:extLst>
          </p:cNvPr>
          <p:cNvSpPr>
            <a:spLocks noGrp="1"/>
          </p:cNvSpPr>
          <p:nvPr>
            <p:ph sz="quarter" idx="10" hasCustomPrompt="1"/>
          </p:nvPr>
        </p:nvSpPr>
        <p:spPr>
          <a:xfrm>
            <a:off x="914399" y="2022250"/>
            <a:ext cx="499270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74B5EB04-CA6E-7417-56DF-A55B21E94B74}"/>
              </a:ext>
            </a:extLst>
          </p:cNvPr>
          <p:cNvSpPr>
            <a:spLocks noGrp="1"/>
          </p:cNvSpPr>
          <p:nvPr>
            <p:ph sz="quarter" idx="11" hasCustomPrompt="1"/>
          </p:nvPr>
        </p:nvSpPr>
        <p:spPr>
          <a:xfrm>
            <a:off x="6284891" y="2022250"/>
            <a:ext cx="499270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41779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83FA55-EF1D-66CF-8FD5-29086D71E62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81" t="40714" r="61027" b="44471"/>
          <a:stretch/>
        </p:blipFill>
        <p:spPr>
          <a:xfrm rot="10800000" flipV="1">
            <a:off x="-26830" y="5950040"/>
            <a:ext cx="2513521" cy="914400"/>
          </a:xfrm>
          <a:prstGeom prst="rect">
            <a:avLst/>
          </a:prstGeom>
        </p:spPr>
      </p:pic>
      <p:pic>
        <p:nvPicPr>
          <p:cNvPr id="9" name="Graphic 8">
            <a:extLst>
              <a:ext uri="{FF2B5EF4-FFF2-40B4-BE49-F238E27FC236}">
                <a16:creationId xmlns:a16="http://schemas.microsoft.com/office/drawing/2014/main" id="{542CEFED-8DE0-0155-A5B6-A44051A6D034}"/>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883" t="18052" r="46636"/>
          <a:stretch/>
        </p:blipFill>
        <p:spPr>
          <a:xfrm rot="16200000" flipH="1" flipV="1">
            <a:off x="9553763" y="-952310"/>
            <a:ext cx="1685928" cy="3590547"/>
          </a:xfrm>
          <a:prstGeom prst="rect">
            <a:avLst/>
          </a:prstGeom>
        </p:spPr>
      </p:pic>
      <p:sp>
        <p:nvSpPr>
          <p:cNvPr id="10" name="Title 9">
            <a:extLst>
              <a:ext uri="{FF2B5EF4-FFF2-40B4-BE49-F238E27FC236}">
                <a16:creationId xmlns:a16="http://schemas.microsoft.com/office/drawing/2014/main" id="{57FC493E-284F-ADBA-D92D-883CAB13ADCA}"/>
              </a:ext>
            </a:extLst>
          </p:cNvPr>
          <p:cNvSpPr>
            <a:spLocks noGrp="1"/>
          </p:cNvSpPr>
          <p:nvPr>
            <p:ph type="title" hasCustomPrompt="1"/>
          </p:nvPr>
        </p:nvSpPr>
        <p:spPr>
          <a:xfrm>
            <a:off x="914398" y="365125"/>
            <a:ext cx="10439401" cy="1617017"/>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4B8B2035-4AA9-D25E-9F15-3ED36F734D13}"/>
              </a:ext>
            </a:extLst>
          </p:cNvPr>
          <p:cNvSpPr>
            <a:spLocks noGrp="1"/>
          </p:cNvSpPr>
          <p:nvPr>
            <p:ph sz="quarter" idx="10" hasCustomPrompt="1"/>
          </p:nvPr>
        </p:nvSpPr>
        <p:spPr>
          <a:xfrm>
            <a:off x="914399" y="2022250"/>
            <a:ext cx="3310129" cy="3747180"/>
          </a:xfrm>
        </p:spPr>
        <p:txBody>
          <a:bodyPr>
            <a:normAutofit/>
          </a:bodyPr>
          <a:lstStyle>
            <a:lvl1pPr>
              <a:spcBef>
                <a:spcPts val="0"/>
              </a:spcBef>
              <a:spcAft>
                <a:spcPts val="1200"/>
              </a:spcAft>
              <a:defRPr sz="2000" b="1"/>
            </a:lvl1pPr>
            <a:lvl2pPr>
              <a:spcBef>
                <a:spcPts val="0"/>
              </a:spcBef>
              <a:spcAft>
                <a:spcPts val="1200"/>
              </a:spcAft>
              <a:defRPr sz="1800" b="1"/>
            </a:lvl2pPr>
            <a:lvl3pPr>
              <a:spcBef>
                <a:spcPts val="0"/>
              </a:spcBef>
              <a:spcAft>
                <a:spcPts val="1200"/>
              </a:spcAft>
              <a:defRPr sz="1600" b="1"/>
            </a:lvl3pPr>
            <a:lvl4pPr>
              <a:spcBef>
                <a:spcPts val="0"/>
              </a:spcBef>
              <a:spcAft>
                <a:spcPts val="1200"/>
              </a:spcAft>
              <a:defRPr sz="1400" b="1"/>
            </a:lvl4pPr>
            <a:lvl5pPr>
              <a:spcBef>
                <a:spcPts val="0"/>
              </a:spcBef>
              <a:spcAft>
                <a:spcPts val="1200"/>
              </a:spcAft>
              <a:defRPr sz="1400" b="1"/>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6A694422-6B3E-3D80-AC41-FD1CED52ACAB}"/>
              </a:ext>
            </a:extLst>
          </p:cNvPr>
          <p:cNvSpPr>
            <a:spLocks noGrp="1"/>
          </p:cNvSpPr>
          <p:nvPr>
            <p:ph sz="quarter" idx="11" hasCustomPrompt="1"/>
          </p:nvPr>
        </p:nvSpPr>
        <p:spPr>
          <a:xfrm>
            <a:off x="4602310" y="2018120"/>
            <a:ext cx="675148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8281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right Imag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8DBD2A1-633E-7A22-751B-5CEFCA93F20C}"/>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7703" t="485" b="67543"/>
          <a:stretch/>
        </p:blipFill>
        <p:spPr>
          <a:xfrm rot="5400000">
            <a:off x="-115162" y="115164"/>
            <a:ext cx="1895058" cy="1664735"/>
          </a:xfrm>
          <a:prstGeom prst="rect">
            <a:avLst/>
          </a:prstGeom>
        </p:spPr>
      </p:pic>
      <p:sp>
        <p:nvSpPr>
          <p:cNvPr id="9" name="Title 8">
            <a:extLst>
              <a:ext uri="{FF2B5EF4-FFF2-40B4-BE49-F238E27FC236}">
                <a16:creationId xmlns:a16="http://schemas.microsoft.com/office/drawing/2014/main" id="{3E7BF4D0-D641-9859-157D-B9094EF3DAB1}"/>
              </a:ext>
            </a:extLst>
          </p:cNvPr>
          <p:cNvSpPr>
            <a:spLocks noGrp="1"/>
          </p:cNvSpPr>
          <p:nvPr>
            <p:ph type="title" hasCustomPrompt="1"/>
          </p:nvPr>
        </p:nvSpPr>
        <p:spPr>
          <a:xfrm>
            <a:off x="916385" y="446313"/>
            <a:ext cx="5179615" cy="1448747"/>
          </a:xfrm>
        </p:spPr>
        <p:txBody>
          <a:bodyPr>
            <a:normAutofit/>
          </a:bodyPr>
          <a:lstStyle>
            <a:lvl1pPr>
              <a:defRPr sz="3200"/>
            </a:lvl1pPr>
          </a:lstStyle>
          <a:p>
            <a:r>
              <a:rPr lang="en-US" dirty="0"/>
              <a:t>Click to add title</a:t>
            </a:r>
          </a:p>
        </p:txBody>
      </p:sp>
      <p:sp>
        <p:nvSpPr>
          <p:cNvPr id="10" name="Content Placeholder 10">
            <a:extLst>
              <a:ext uri="{FF2B5EF4-FFF2-40B4-BE49-F238E27FC236}">
                <a16:creationId xmlns:a16="http://schemas.microsoft.com/office/drawing/2014/main" id="{115AE488-757F-4C5A-7733-85C1D1EA98D3}"/>
              </a:ext>
            </a:extLst>
          </p:cNvPr>
          <p:cNvSpPr>
            <a:spLocks noGrp="1"/>
          </p:cNvSpPr>
          <p:nvPr>
            <p:ph sz="quarter" idx="10" hasCustomPrompt="1"/>
          </p:nvPr>
        </p:nvSpPr>
        <p:spPr>
          <a:xfrm>
            <a:off x="914399" y="2022250"/>
            <a:ext cx="5181600" cy="3747180"/>
          </a:xfrm>
        </p:spPr>
        <p:txBody>
          <a:bodyPr>
            <a:normAutofit/>
          </a:bodyPr>
          <a:lstStyle>
            <a:lvl1pPr>
              <a:spcBef>
                <a:spcPts val="0"/>
              </a:spcBef>
              <a:spcAft>
                <a:spcPts val="1200"/>
              </a:spcAft>
              <a:defRPr sz="2000" b="0"/>
            </a:lvl1pPr>
            <a:lvl2pPr>
              <a:spcBef>
                <a:spcPts val="0"/>
              </a:spcBef>
              <a:spcAft>
                <a:spcPts val="1200"/>
              </a:spcAft>
              <a:defRPr sz="1800" b="0"/>
            </a:lvl2pPr>
            <a:lvl3pPr>
              <a:spcBef>
                <a:spcPts val="0"/>
              </a:spcBef>
              <a:spcAft>
                <a:spcPts val="1200"/>
              </a:spcAft>
              <a:defRPr sz="1600" b="0"/>
            </a:lvl3pPr>
            <a:lvl4pPr>
              <a:spcBef>
                <a:spcPts val="0"/>
              </a:spcBef>
              <a:spcAft>
                <a:spcPts val="1200"/>
              </a:spcAft>
              <a:defRPr sz="1400" b="0"/>
            </a:lvl4pPr>
            <a:lvl5pPr>
              <a:spcBef>
                <a:spcPts val="0"/>
              </a:spcBef>
              <a:spcAft>
                <a:spcPts val="1200"/>
              </a:spcAft>
              <a:defRPr sz="1400" b="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
        <p:nvSpPr>
          <p:cNvPr id="12" name="Picture Placeholder 11">
            <a:extLst>
              <a:ext uri="{FF2B5EF4-FFF2-40B4-BE49-F238E27FC236}">
                <a16:creationId xmlns:a16="http://schemas.microsoft.com/office/drawing/2014/main" id="{39DD264F-42B5-DBB0-9839-DB4C6827ED76}"/>
              </a:ext>
            </a:extLst>
          </p:cNvPr>
          <p:cNvSpPr>
            <a:spLocks noGrp="1"/>
          </p:cNvSpPr>
          <p:nvPr>
            <p:ph type="pic" sz="quarter" idx="11"/>
          </p:nvPr>
        </p:nvSpPr>
        <p:spPr>
          <a:xfrm>
            <a:off x="6076950" y="0"/>
            <a:ext cx="6115050" cy="6868886"/>
          </a:xfrm>
          <a:custGeom>
            <a:avLst/>
            <a:gdLst>
              <a:gd name="connsiteX0" fmla="*/ 0 w 6115050"/>
              <a:gd name="connsiteY0" fmla="*/ 0 h 6858000"/>
              <a:gd name="connsiteX1" fmla="*/ 6115050 w 6115050"/>
              <a:gd name="connsiteY1" fmla="*/ 0 h 6858000"/>
              <a:gd name="connsiteX2" fmla="*/ 6115050 w 6115050"/>
              <a:gd name="connsiteY2" fmla="*/ 6858000 h 6858000"/>
              <a:gd name="connsiteX3" fmla="*/ 0 w 6115050"/>
              <a:gd name="connsiteY3" fmla="*/ 6858000 h 6858000"/>
              <a:gd name="connsiteX4" fmla="*/ 0 w 6115050"/>
              <a:gd name="connsiteY4" fmla="*/ 0 h 6858000"/>
              <a:gd name="connsiteX0" fmla="*/ 2024742 w 6115050"/>
              <a:gd name="connsiteY0" fmla="*/ 0 h 6858000"/>
              <a:gd name="connsiteX1" fmla="*/ 6115050 w 6115050"/>
              <a:gd name="connsiteY1" fmla="*/ 0 h 6858000"/>
              <a:gd name="connsiteX2" fmla="*/ 6115050 w 6115050"/>
              <a:gd name="connsiteY2" fmla="*/ 6858000 h 6858000"/>
              <a:gd name="connsiteX3" fmla="*/ 0 w 6115050"/>
              <a:gd name="connsiteY3" fmla="*/ 6858000 h 6858000"/>
              <a:gd name="connsiteX4" fmla="*/ 2024742 w 6115050"/>
              <a:gd name="connsiteY4" fmla="*/ 0 h 6858000"/>
              <a:gd name="connsiteX0" fmla="*/ 2024742 w 6115050"/>
              <a:gd name="connsiteY0" fmla="*/ 0 h 6858000"/>
              <a:gd name="connsiteX1" fmla="*/ 6115050 w 6115050"/>
              <a:gd name="connsiteY1" fmla="*/ 0 h 6858000"/>
              <a:gd name="connsiteX2" fmla="*/ 6115050 w 6115050"/>
              <a:gd name="connsiteY2" fmla="*/ 3603171 h 6858000"/>
              <a:gd name="connsiteX3" fmla="*/ 6115050 w 6115050"/>
              <a:gd name="connsiteY3" fmla="*/ 6858000 h 6858000"/>
              <a:gd name="connsiteX4" fmla="*/ 0 w 6115050"/>
              <a:gd name="connsiteY4" fmla="*/ 6858000 h 6858000"/>
              <a:gd name="connsiteX5" fmla="*/ 2024742 w 6115050"/>
              <a:gd name="connsiteY5" fmla="*/ 0 h 6858000"/>
              <a:gd name="connsiteX0" fmla="*/ 2024742 w 6115050"/>
              <a:gd name="connsiteY0" fmla="*/ 0 h 6868886"/>
              <a:gd name="connsiteX1" fmla="*/ 6115050 w 6115050"/>
              <a:gd name="connsiteY1" fmla="*/ 0 h 6868886"/>
              <a:gd name="connsiteX2" fmla="*/ 6115050 w 6115050"/>
              <a:gd name="connsiteY2" fmla="*/ 3603171 h 6868886"/>
              <a:gd name="connsiteX3" fmla="*/ 5157107 w 6115050"/>
              <a:gd name="connsiteY3" fmla="*/ 6868886 h 6868886"/>
              <a:gd name="connsiteX4" fmla="*/ 0 w 6115050"/>
              <a:gd name="connsiteY4" fmla="*/ 6858000 h 6868886"/>
              <a:gd name="connsiteX5" fmla="*/ 2024742 w 6115050"/>
              <a:gd name="connsiteY5" fmla="*/ 0 h 6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5050" h="6868886">
                <a:moveTo>
                  <a:pt x="2024742" y="0"/>
                </a:moveTo>
                <a:lnTo>
                  <a:pt x="6115050" y="0"/>
                </a:lnTo>
                <a:lnTo>
                  <a:pt x="6115050" y="3603171"/>
                </a:lnTo>
                <a:lnTo>
                  <a:pt x="5157107" y="6868886"/>
                </a:lnTo>
                <a:lnTo>
                  <a:pt x="0" y="6858000"/>
                </a:lnTo>
                <a:lnTo>
                  <a:pt x="2024742" y="0"/>
                </a:lnTo>
                <a:close/>
              </a:path>
            </a:pathLst>
          </a:custGeom>
        </p:spPr>
        <p:txBody>
          <a:bodyPr>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346700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06"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0D96-BFFB-05BD-30ED-0352500CD058}"/>
              </a:ext>
            </a:extLst>
          </p:cNvPr>
          <p:cNvSpPr>
            <a:spLocks noGrp="1"/>
          </p:cNvSpPr>
          <p:nvPr>
            <p:ph type="title"/>
          </p:nvPr>
        </p:nvSpPr>
        <p:spPr>
          <a:xfrm>
            <a:off x="6096000" y="2773681"/>
            <a:ext cx="5674360" cy="3200400"/>
          </a:xfrm>
        </p:spPr>
        <p:txBody>
          <a:bodyPr>
            <a:normAutofit fontScale="90000"/>
          </a:bodyPr>
          <a:lstStyle/>
          <a:p>
            <a:r>
              <a:rPr lang="en-US" dirty="0">
                <a:solidFill>
                  <a:schemeClr val="accent4">
                    <a:lumMod val="75000"/>
                  </a:schemeClr>
                </a:solidFill>
              </a:rPr>
              <a:t>Synthetic Distributed Traces </a:t>
            </a:r>
            <a:r>
              <a:rPr lang="en-US" dirty="0"/>
              <a:t>for Identification in Live Systems</a:t>
            </a:r>
          </a:p>
        </p:txBody>
      </p:sp>
      <p:sp>
        <p:nvSpPr>
          <p:cNvPr id="3" name="Text 5">
            <a:extLst>
              <a:ext uri="{FF2B5EF4-FFF2-40B4-BE49-F238E27FC236}">
                <a16:creationId xmlns:a16="http://schemas.microsoft.com/office/drawing/2014/main" id="{ABECA405-DF4E-4E57-6B21-566BA51CD81C}"/>
              </a:ext>
            </a:extLst>
          </p:cNvPr>
          <p:cNvSpPr/>
          <p:nvPr/>
        </p:nvSpPr>
        <p:spPr>
          <a:xfrm>
            <a:off x="381000" y="5676900"/>
            <a:ext cx="3467100" cy="228600"/>
          </a:xfrm>
          <a:prstGeom prst="rect">
            <a:avLst/>
          </a:prstGeom>
          <a:noFill/>
          <a:ln/>
        </p:spPr>
        <p:txBody>
          <a:bodyPr wrap="square" lIns="0" tIns="0" rIns="0" bIns="0" rtlCol="0" anchor="ctr"/>
          <a:lstStyle/>
          <a:p>
            <a:pPr>
              <a:lnSpc>
                <a:spcPct val="130000"/>
              </a:lnSpc>
            </a:pPr>
            <a:r>
              <a:rPr lang="en-US" sz="1200" dirty="0">
                <a:solidFill>
                  <a:schemeClr val="bg1"/>
                </a:solidFill>
                <a:ea typeface="Quattrocento Sans" pitchFamily="34" charset="-122"/>
                <a:cs typeface="Quattrocento Sans" pitchFamily="34" charset="-120"/>
              </a:rPr>
              <a:t>Sneh Patel, Yuvraj Sehgal, Mahsa Panahandeh</a:t>
            </a:r>
            <a:endParaRPr lang="en-US" sz="1600" dirty="0">
              <a:solidFill>
                <a:schemeClr val="bg1"/>
              </a:solidFill>
            </a:endParaRPr>
          </a:p>
        </p:txBody>
      </p:sp>
      <p:sp>
        <p:nvSpPr>
          <p:cNvPr id="4" name="Text 6">
            <a:extLst>
              <a:ext uri="{FF2B5EF4-FFF2-40B4-BE49-F238E27FC236}">
                <a16:creationId xmlns:a16="http://schemas.microsoft.com/office/drawing/2014/main" id="{EA1F75A1-4EEE-713B-971C-6E13295541F7}"/>
              </a:ext>
            </a:extLst>
          </p:cNvPr>
          <p:cNvSpPr/>
          <p:nvPr/>
        </p:nvSpPr>
        <p:spPr>
          <a:xfrm>
            <a:off x="381000" y="5981700"/>
            <a:ext cx="3467100" cy="228600"/>
          </a:xfrm>
          <a:prstGeom prst="rect">
            <a:avLst/>
          </a:prstGeom>
          <a:noFill/>
          <a:ln/>
        </p:spPr>
        <p:txBody>
          <a:bodyPr wrap="square" lIns="0" tIns="0" rIns="0" bIns="0" rtlCol="0" anchor="ctr"/>
          <a:lstStyle/>
          <a:p>
            <a:pPr>
              <a:lnSpc>
                <a:spcPct val="130000"/>
              </a:lnSpc>
            </a:pPr>
            <a:r>
              <a:rPr lang="en-US" sz="1200" dirty="0">
                <a:solidFill>
                  <a:schemeClr val="bg1"/>
                </a:solidFill>
                <a:ea typeface="Quattrocento Sans" pitchFamily="34" charset="-122"/>
                <a:cs typeface="Quattrocento Sans" pitchFamily="34" charset="-120"/>
              </a:rPr>
              <a:t>Naser Ezzati-Jivan, Francois Tetreau</a:t>
            </a:r>
            <a:endParaRPr lang="en-US" sz="1600" dirty="0">
              <a:solidFill>
                <a:schemeClr val="bg1"/>
              </a:solidFill>
            </a:endParaRPr>
          </a:p>
        </p:txBody>
      </p:sp>
      <p:sp>
        <p:nvSpPr>
          <p:cNvPr id="5" name="Text 7">
            <a:extLst>
              <a:ext uri="{FF2B5EF4-FFF2-40B4-BE49-F238E27FC236}">
                <a16:creationId xmlns:a16="http://schemas.microsoft.com/office/drawing/2014/main" id="{C42432B8-40B2-860E-A90D-C826F626AC93}"/>
              </a:ext>
            </a:extLst>
          </p:cNvPr>
          <p:cNvSpPr/>
          <p:nvPr/>
        </p:nvSpPr>
        <p:spPr>
          <a:xfrm>
            <a:off x="381000" y="6286500"/>
            <a:ext cx="3457575" cy="190500"/>
          </a:xfrm>
          <a:prstGeom prst="rect">
            <a:avLst/>
          </a:prstGeom>
          <a:noFill/>
          <a:ln/>
        </p:spPr>
        <p:txBody>
          <a:bodyPr wrap="square" lIns="0" tIns="0" rIns="0" bIns="0" rtlCol="0" anchor="ctr"/>
          <a:lstStyle/>
          <a:p>
            <a:pPr>
              <a:lnSpc>
                <a:spcPct val="120000"/>
              </a:lnSpc>
            </a:pPr>
            <a:r>
              <a:rPr lang="en-US" sz="1050" dirty="0">
                <a:solidFill>
                  <a:schemeClr val="accent4">
                    <a:lumMod val="75000"/>
                  </a:schemeClr>
                </a:solidFill>
                <a:ea typeface="Quattrocento Sans" pitchFamily="34" charset="-122"/>
                <a:cs typeface="Quattrocento Sans" pitchFamily="34" charset="-120"/>
              </a:rPr>
              <a:t>Brock University • University of Ottawa • Ciena Corporation</a:t>
            </a:r>
            <a:endParaRPr lang="en-US" sz="1600" dirty="0">
              <a:solidFill>
                <a:schemeClr val="accent4">
                  <a:lumMod val="75000"/>
                </a:schemeClr>
              </a:solidFill>
            </a:endParaRPr>
          </a:p>
        </p:txBody>
      </p:sp>
      <p:sp>
        <p:nvSpPr>
          <p:cNvPr id="9" name="Text 2">
            <a:extLst>
              <a:ext uri="{FF2B5EF4-FFF2-40B4-BE49-F238E27FC236}">
                <a16:creationId xmlns:a16="http://schemas.microsoft.com/office/drawing/2014/main" id="{B5B56C70-1D47-F5AC-AEC2-A21838D7C48F}"/>
              </a:ext>
            </a:extLst>
          </p:cNvPr>
          <p:cNvSpPr/>
          <p:nvPr/>
        </p:nvSpPr>
        <p:spPr>
          <a:xfrm>
            <a:off x="11115675" y="6286500"/>
            <a:ext cx="1076325" cy="228600"/>
          </a:xfrm>
          <a:prstGeom prst="rect">
            <a:avLst/>
          </a:prstGeom>
          <a:noFill/>
          <a:ln/>
        </p:spPr>
        <p:txBody>
          <a:bodyPr wrap="square" lIns="152400" tIns="76200" rIns="152400" bIns="76200" rtlCol="0" anchor="ctr"/>
          <a:lstStyle/>
          <a:p>
            <a:pPr>
              <a:lnSpc>
                <a:spcPct val="120000"/>
              </a:lnSpc>
            </a:pPr>
            <a:r>
              <a:rPr lang="en-US" sz="1050" b="1" kern="0" spc="53" dirty="0">
                <a:solidFill>
                  <a:schemeClr val="accent4">
                    <a:lumMod val="75000"/>
                  </a:schemeClr>
                </a:solidFill>
                <a:ea typeface="Quattrocento Sans" pitchFamily="34" charset="-122"/>
                <a:cs typeface="Quattrocento Sans" pitchFamily="34" charset="-120"/>
              </a:rPr>
              <a:t>Feb 2, 2026</a:t>
            </a:r>
            <a:endParaRPr lang="en-US" sz="1600" dirty="0">
              <a:solidFill>
                <a:schemeClr val="accent4">
                  <a:lumMod val="75000"/>
                </a:schemeClr>
              </a:solidFill>
            </a:endParaRPr>
          </a:p>
        </p:txBody>
      </p:sp>
    </p:spTree>
    <p:extLst>
      <p:ext uri="{BB962C8B-B14F-4D97-AF65-F5344CB8AC3E}">
        <p14:creationId xmlns:p14="http://schemas.microsoft.com/office/powerpoint/2010/main" val="294539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5C5A3-247C-9AA9-2622-20DE75CD865A}"/>
            </a:ext>
          </a:extLst>
        </p:cNvPr>
        <p:cNvGrpSpPr/>
        <p:nvPr/>
      </p:nvGrpSpPr>
      <p:grpSpPr>
        <a:xfrm>
          <a:off x="0" y="0"/>
          <a:ext cx="0" cy="0"/>
          <a:chOff x="0" y="0"/>
          <a:chExt cx="0" cy="0"/>
        </a:xfrm>
      </p:grpSpPr>
      <p:sp>
        <p:nvSpPr>
          <p:cNvPr id="11" name="Text 1">
            <a:extLst>
              <a:ext uri="{FF2B5EF4-FFF2-40B4-BE49-F238E27FC236}">
                <a16:creationId xmlns:a16="http://schemas.microsoft.com/office/drawing/2014/main" id="{FEE2A0CD-3614-13BA-5C6D-604C2A8548F6}"/>
              </a:ext>
            </a:extLst>
          </p:cNvPr>
          <p:cNvSpPr>
            <a:spLocks noGrp="1"/>
          </p:cNvSpPr>
          <p:nvPr>
            <p:ph type="title"/>
          </p:nvPr>
        </p:nvSpPr>
        <p:spPr>
          <a:xfrm>
            <a:off x="914400" y="200025"/>
            <a:ext cx="8001000" cy="716915"/>
          </a:xfrm>
          <a:prstGeom prst="rect">
            <a:avLst/>
          </a:prstGeom>
          <a:noFill/>
          <a:ln/>
        </p:spPr>
        <p:txBody>
          <a:bodyPr wrap="square" lIns="0" tIns="0" rIns="0" bIns="0" rtlCol="0" anchor="ctr">
            <a:normAutofit fontScale="90000"/>
          </a:bodyPr>
          <a:lstStyle/>
          <a:p>
            <a:r>
              <a:rPr lang="en-US" sz="2800" b="1" kern="0" spc="53" dirty="0">
                <a:solidFill>
                  <a:schemeClr val="accent4">
                    <a:lumMod val="75000"/>
                  </a:schemeClr>
                </a:solidFill>
                <a:ea typeface="Quattrocento Sans" pitchFamily="34" charset="-122"/>
                <a:cs typeface="Quattrocento Sans" pitchFamily="34" charset="-120"/>
              </a:rPr>
              <a:t>RQ3 &amp; Rq4: robustness &amp; separability analysis:</a:t>
            </a:r>
            <a:r>
              <a:rPr lang="en-US" sz="4400" b="1" kern="0" spc="53" dirty="0">
                <a:solidFill>
                  <a:schemeClr val="accent4">
                    <a:lumMod val="75000"/>
                  </a:schemeClr>
                </a:solidFill>
                <a:ea typeface="Quattrocento Sans" pitchFamily="34" charset="-122"/>
                <a:cs typeface="Quattrocento Sans" pitchFamily="34" charset="-120"/>
              </a:rPr>
              <a:t> </a:t>
            </a:r>
            <a:br>
              <a:rPr lang="en-US" sz="4400" b="1" kern="0" spc="53" dirty="0">
                <a:solidFill>
                  <a:schemeClr val="accent4">
                    <a:lumMod val="75000"/>
                  </a:schemeClr>
                </a:solidFill>
                <a:ea typeface="Quattrocento Sans" pitchFamily="34" charset="-122"/>
                <a:cs typeface="Quattrocento Sans" pitchFamily="34" charset="-120"/>
              </a:rPr>
            </a:br>
            <a:r>
              <a:rPr lang="en-US" sz="2800" b="1" kern="0" spc="53" dirty="0">
                <a:ea typeface="Quattrocento Sans" pitchFamily="34" charset="-122"/>
                <a:cs typeface="Quattrocento Sans" pitchFamily="34" charset="-120"/>
              </a:rPr>
              <a:t>variability &amp; separability analysis</a:t>
            </a:r>
            <a:br>
              <a:rPr lang="en-US" sz="1100" dirty="0"/>
            </a:br>
            <a:endParaRPr lang="en-US" sz="1800" dirty="0"/>
          </a:p>
        </p:txBody>
      </p:sp>
      <p:sp>
        <p:nvSpPr>
          <p:cNvPr id="3" name="Text 3">
            <a:extLst>
              <a:ext uri="{FF2B5EF4-FFF2-40B4-BE49-F238E27FC236}">
                <a16:creationId xmlns:a16="http://schemas.microsoft.com/office/drawing/2014/main" id="{BCCCAD44-9485-DAAA-24B6-7FE1A9D95EC4}"/>
              </a:ext>
            </a:extLst>
          </p:cNvPr>
          <p:cNvSpPr/>
          <p:nvPr/>
        </p:nvSpPr>
        <p:spPr>
          <a:xfrm>
            <a:off x="504825" y="1228725"/>
            <a:ext cx="5486400" cy="266700"/>
          </a:xfrm>
          <a:prstGeom prst="rect">
            <a:avLst/>
          </a:prstGeom>
          <a:noFill/>
          <a:ln/>
        </p:spPr>
        <p:txBody>
          <a:bodyPr wrap="square" lIns="0" tIns="0" rIns="0" bIns="0" rtlCol="0" anchor="ctr"/>
          <a:lstStyle/>
          <a:p>
            <a:pPr>
              <a:lnSpc>
                <a:spcPct val="120000"/>
              </a:lnSpc>
            </a:pPr>
            <a:r>
              <a:rPr lang="en-US" sz="1500" b="1" dirty="0">
                <a:solidFill>
                  <a:schemeClr val="tx1">
                    <a:lumMod val="95000"/>
                    <a:lumOff val="5000"/>
                  </a:schemeClr>
                </a:solidFill>
                <a:latin typeface="+mj-lt"/>
                <a:ea typeface="Liter" pitchFamily="34" charset="-122"/>
                <a:cs typeface="Liter" pitchFamily="34" charset="-120"/>
              </a:rPr>
              <a:t>Fixed-Size vs Variable-Size Comparison</a:t>
            </a:r>
            <a:endParaRPr lang="en-US" sz="1600" dirty="0">
              <a:solidFill>
                <a:schemeClr val="tx1">
                  <a:lumMod val="95000"/>
                  <a:lumOff val="5000"/>
                </a:schemeClr>
              </a:solidFill>
              <a:latin typeface="+mj-lt"/>
            </a:endParaRPr>
          </a:p>
        </p:txBody>
      </p:sp>
      <p:graphicFrame>
        <p:nvGraphicFramePr>
          <p:cNvPr id="4" name="Table 0">
            <a:extLst>
              <a:ext uri="{FF2B5EF4-FFF2-40B4-BE49-F238E27FC236}">
                <a16:creationId xmlns:a16="http://schemas.microsoft.com/office/drawing/2014/main" id="{8E355353-E307-4990-6E35-ABF0DD2B0AC7}"/>
              </a:ext>
            </a:extLst>
          </p:cNvPr>
          <p:cNvGraphicFramePr>
            <a:graphicFrameLocks noGrp="1"/>
          </p:cNvGraphicFramePr>
          <p:nvPr>
            <p:extLst>
              <p:ext uri="{D42A27DB-BD31-4B8C-83A1-F6EECF244321}">
                <p14:modId xmlns:p14="http://schemas.microsoft.com/office/powerpoint/2010/main" val="296470130"/>
              </p:ext>
            </p:extLst>
          </p:nvPr>
        </p:nvGraphicFramePr>
        <p:xfrm>
          <a:off x="495300" y="1571625"/>
          <a:ext cx="5391150" cy="2457448"/>
        </p:xfrm>
        <a:graphic>
          <a:graphicData uri="http://schemas.openxmlformats.org/drawingml/2006/table">
            <a:tbl>
              <a:tblPr/>
              <a:tblGrid>
                <a:gridCol w="2819400">
                  <a:extLst>
                    <a:ext uri="{9D8B030D-6E8A-4147-A177-3AD203B41FA5}">
                      <a16:colId xmlns:a16="http://schemas.microsoft.com/office/drawing/2014/main" val="20000"/>
                    </a:ext>
                  </a:extLst>
                </a:gridCol>
                <a:gridCol w="1133475">
                  <a:extLst>
                    <a:ext uri="{9D8B030D-6E8A-4147-A177-3AD203B41FA5}">
                      <a16:colId xmlns:a16="http://schemas.microsoft.com/office/drawing/2014/main" val="20001"/>
                    </a:ext>
                  </a:extLst>
                </a:gridCol>
                <a:gridCol w="1438275">
                  <a:extLst>
                    <a:ext uri="{9D8B030D-6E8A-4147-A177-3AD203B41FA5}">
                      <a16:colId xmlns:a16="http://schemas.microsoft.com/office/drawing/2014/main" val="20002"/>
                    </a:ext>
                  </a:extLst>
                </a:gridCol>
              </a:tblGrid>
              <a:tr h="307181">
                <a:tc>
                  <a:txBody>
                    <a:bodyPr/>
                    <a:lstStyle/>
                    <a:p>
                      <a:pPr algn="l"/>
                      <a:r>
                        <a:rPr lang="en-US" sz="1200" b="1" u="none" dirty="0">
                          <a:solidFill>
                            <a:schemeClr val="tx1"/>
                          </a:solidFill>
                          <a:latin typeface="+mn-lt"/>
                          <a:ea typeface="微软雅黑" pitchFamily="34" charset="-122"/>
                          <a:cs typeface="微软雅黑" pitchFamily="34" charset="-120"/>
                        </a:rPr>
                        <a:t>Metric</a:t>
                      </a:r>
                      <a:endParaRPr lang="en-US" sz="1200" dirty="0">
                        <a:solidFill>
                          <a:schemeClr val="tx1"/>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4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Fixed</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4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Variable</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40000"/>
                      </a:schemeClr>
                    </a:solidFill>
                  </a:tcPr>
                </a:tc>
                <a:extLst>
                  <a:ext uri="{0D108BD9-81ED-4DB2-BD59-A6C34878D82A}">
                    <a16:rowId xmlns:a16="http://schemas.microsoft.com/office/drawing/2014/main" val="10000"/>
                  </a:ext>
                </a:extLst>
              </a:tr>
              <a:tr h="307181">
                <a:tc>
                  <a:txBody>
                    <a:bodyPr/>
                    <a:lstStyle/>
                    <a:p>
                      <a:r>
                        <a:rPr lang="en-US" sz="1200" u="none" dirty="0">
                          <a:solidFill>
                            <a:schemeClr val="tx1"/>
                          </a:solidFill>
                          <a:latin typeface="+mn-lt"/>
                          <a:ea typeface="微软雅黑" pitchFamily="34" charset="-122"/>
                          <a:cs typeface="微软雅黑" pitchFamily="34" charset="-120"/>
                        </a:rPr>
                        <a:t>Overall Accuracy</a:t>
                      </a:r>
                      <a:endParaRPr lang="en-US" sz="1200" dirty="0">
                        <a:solidFill>
                          <a:schemeClr val="tx1"/>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82.6%</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83.4%</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1"/>
                  </a:ext>
                </a:extLst>
              </a:tr>
              <a:tr h="307181">
                <a:tc>
                  <a:txBody>
                    <a:bodyPr/>
                    <a:lstStyle/>
                    <a:p>
                      <a:r>
                        <a:rPr lang="en-US" sz="1200" u="none" dirty="0">
                          <a:solidFill>
                            <a:schemeClr val="tx1"/>
                          </a:solidFill>
                          <a:latin typeface="+mn-lt"/>
                          <a:ea typeface="微软雅黑" pitchFamily="34" charset="-122"/>
                          <a:cs typeface="微软雅黑" pitchFamily="34" charset="-120"/>
                        </a:rPr>
                        <a:t>SN Precision</a:t>
                      </a:r>
                      <a:endParaRPr lang="en-US" sz="1200" dirty="0">
                        <a:solidFill>
                          <a:schemeClr val="tx1"/>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78.8%</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86.8%</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2"/>
                  </a:ext>
                </a:extLst>
              </a:tr>
              <a:tr h="307181">
                <a:tc>
                  <a:txBody>
                    <a:bodyPr/>
                    <a:lstStyle/>
                    <a:p>
                      <a:r>
                        <a:rPr lang="en-US" sz="1200" u="none" dirty="0">
                          <a:solidFill>
                            <a:schemeClr val="tx1"/>
                          </a:solidFill>
                          <a:latin typeface="+mn-lt"/>
                          <a:ea typeface="微软雅黑" pitchFamily="34" charset="-122"/>
                          <a:cs typeface="微软雅黑" pitchFamily="34" charset="-120"/>
                        </a:rPr>
                        <a:t>SN Recall</a:t>
                      </a:r>
                      <a:endParaRPr lang="en-US" sz="1200" dirty="0">
                        <a:solidFill>
                          <a:schemeClr val="tx1"/>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89.3%</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78.7%</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3"/>
                  </a:ext>
                </a:extLst>
              </a:tr>
              <a:tr h="307181">
                <a:tc>
                  <a:txBody>
                    <a:bodyPr/>
                    <a:lstStyle/>
                    <a:p>
                      <a:r>
                        <a:rPr lang="en-US" sz="1200" u="none" dirty="0">
                          <a:solidFill>
                            <a:schemeClr val="tx1"/>
                          </a:solidFill>
                          <a:latin typeface="+mn-lt"/>
                          <a:ea typeface="微软雅黑" pitchFamily="34" charset="-122"/>
                          <a:cs typeface="微软雅黑" pitchFamily="34" charset="-120"/>
                        </a:rPr>
                        <a:t>SN F1</a:t>
                      </a:r>
                      <a:endParaRPr lang="en-US" sz="1200" dirty="0">
                        <a:solidFill>
                          <a:schemeClr val="tx1"/>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83.7%</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82.5%</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4"/>
                  </a:ext>
                </a:extLst>
              </a:tr>
              <a:tr h="307181">
                <a:tc>
                  <a:txBody>
                    <a:bodyPr/>
                    <a:lstStyle/>
                    <a:p>
                      <a:r>
                        <a:rPr lang="en-US" sz="1200" u="none" dirty="0">
                          <a:solidFill>
                            <a:schemeClr val="tx1"/>
                          </a:solidFill>
                          <a:latin typeface="+mn-lt"/>
                          <a:ea typeface="微软雅黑" pitchFamily="34" charset="-122"/>
                          <a:cs typeface="微软雅黑" pitchFamily="34" charset="-120"/>
                        </a:rPr>
                        <a:t>TT Precision</a:t>
                      </a:r>
                      <a:endParaRPr lang="en-US" sz="1200" dirty="0">
                        <a:solidFill>
                          <a:schemeClr val="tx1"/>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81.4%</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87.7%</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5"/>
                  </a:ext>
                </a:extLst>
              </a:tr>
              <a:tr h="307181">
                <a:tc>
                  <a:txBody>
                    <a:bodyPr/>
                    <a:lstStyle/>
                    <a:p>
                      <a:r>
                        <a:rPr lang="en-US" sz="1200" u="none" dirty="0">
                          <a:solidFill>
                            <a:schemeClr val="tx1"/>
                          </a:solidFill>
                          <a:latin typeface="+mn-lt"/>
                          <a:ea typeface="微软雅黑" pitchFamily="34" charset="-122"/>
                          <a:cs typeface="微软雅黑" pitchFamily="34" charset="-120"/>
                        </a:rPr>
                        <a:t>TT Recall</a:t>
                      </a:r>
                      <a:endParaRPr lang="en-US" sz="1200" dirty="0">
                        <a:solidFill>
                          <a:schemeClr val="tx1"/>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84.1%</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80.5%</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6"/>
                  </a:ext>
                </a:extLst>
              </a:tr>
              <a:tr h="307181">
                <a:tc>
                  <a:txBody>
                    <a:bodyPr/>
                    <a:lstStyle/>
                    <a:p>
                      <a:r>
                        <a:rPr lang="en-US" sz="1200" b="1" u="none" dirty="0">
                          <a:solidFill>
                            <a:schemeClr val="tx1"/>
                          </a:solidFill>
                          <a:latin typeface="+mn-lt"/>
                          <a:ea typeface="微软雅黑" pitchFamily="34" charset="-122"/>
                          <a:cs typeface="微软雅黑" pitchFamily="34" charset="-120"/>
                        </a:rPr>
                        <a:t>TT F1</a:t>
                      </a:r>
                      <a:endParaRPr lang="en-US" sz="1200" dirty="0">
                        <a:solidFill>
                          <a:schemeClr val="tx1"/>
                        </a:solidFill>
                        <a:latin typeface="+mn-lt"/>
                        <a:ea typeface="微软雅黑" charset="0"/>
                        <a:cs typeface="微软雅黑" charset="0"/>
                      </a:endParaRPr>
                    </a:p>
                  </a:txBody>
                  <a:tcPr marL="38100" marR="38100" marT="38100" marB="38100" anchor="ctr">
                    <a:lnL w="0" cap="flat" cmpd="sng" algn="ctr">
                      <a:noFill/>
                    </a:lnL>
                    <a:lnR w="0" cap="flat" cmpd="sng" algn="ctr">
                      <a:noFill/>
                    </a:lnR>
                    <a:lnT w="25400" cap="flat" cmpd="sng" algn="ctr">
                      <a:noFill/>
                      <a:prstDash val="solid"/>
                      <a:round/>
                      <a:headEnd type="none" w="med" len="med"/>
                      <a:tailEnd type="none" w="med" len="med"/>
                    </a:lnT>
                    <a:lnB w="0" cap="flat" cmpd="sng" algn="ctr">
                      <a:noFill/>
                    </a:lnB>
                    <a:solidFill>
                      <a:schemeClr val="bg1">
                        <a:alpha val="3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82.5%</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25400" cap="flat" cmpd="sng" algn="ctr">
                      <a:noFill/>
                      <a:prstDash val="solid"/>
                      <a:round/>
                      <a:headEnd type="none" w="med" len="med"/>
                      <a:tailEnd type="none" w="med" len="med"/>
                    </a:lnT>
                    <a:lnB w="0" cap="flat" cmpd="sng" algn="ctr">
                      <a:noFill/>
                    </a:lnB>
                    <a:solidFill>
                      <a:schemeClr val="bg1">
                        <a:alpha val="3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88.0%</a:t>
                      </a:r>
                      <a:endParaRPr lang="en-US" sz="1200" dirty="0">
                        <a:solidFill>
                          <a:schemeClr val="accent4">
                            <a:lumMod val="75000"/>
                          </a:schemeClr>
                        </a:solidFill>
                        <a:latin typeface="+mn-lt"/>
                        <a:ea typeface="微软雅黑" charset="0"/>
                        <a:cs typeface="微软雅黑" charset="0"/>
                      </a:endParaRPr>
                    </a:p>
                  </a:txBody>
                  <a:tcPr marL="38100" marR="38100" marT="38100" marB="38100" anchor="ctr">
                    <a:lnL w="0" cap="flat" cmpd="sng" algn="ctr">
                      <a:noFill/>
                    </a:lnL>
                    <a:lnR w="0" cap="flat" cmpd="sng" algn="ctr">
                      <a:noFill/>
                    </a:lnR>
                    <a:lnT w="25400" cap="flat" cmpd="sng" algn="ctr">
                      <a:noFill/>
                      <a:prstDash val="solid"/>
                      <a:round/>
                      <a:headEnd type="none" w="med" len="med"/>
                      <a:tailEnd type="none" w="med" len="med"/>
                    </a:lnT>
                    <a:lnB w="0" cap="flat" cmpd="sng" algn="ctr">
                      <a:noFill/>
                    </a:lnB>
                    <a:solidFill>
                      <a:schemeClr val="bg1">
                        <a:alpha val="30000"/>
                      </a:schemeClr>
                    </a:solidFill>
                  </a:tcPr>
                </a:tc>
                <a:extLst>
                  <a:ext uri="{0D108BD9-81ED-4DB2-BD59-A6C34878D82A}">
                    <a16:rowId xmlns:a16="http://schemas.microsoft.com/office/drawing/2014/main" val="10007"/>
                  </a:ext>
                </a:extLst>
              </a:tr>
            </a:tbl>
          </a:graphicData>
        </a:graphic>
      </p:graphicFrame>
      <p:sp>
        <p:nvSpPr>
          <p:cNvPr id="6" name="Shape 5">
            <a:extLst>
              <a:ext uri="{FF2B5EF4-FFF2-40B4-BE49-F238E27FC236}">
                <a16:creationId xmlns:a16="http://schemas.microsoft.com/office/drawing/2014/main" id="{A751098E-F69D-9C30-2C60-E566D08F56C9}"/>
              </a:ext>
            </a:extLst>
          </p:cNvPr>
          <p:cNvSpPr/>
          <p:nvPr/>
        </p:nvSpPr>
        <p:spPr>
          <a:xfrm>
            <a:off x="609600" y="4224338"/>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66675" y="47625"/>
                </a:moveTo>
                <a:cubicBezTo>
                  <a:pt x="66675" y="42368"/>
                  <a:pt x="70943" y="38100"/>
                  <a:pt x="76200" y="38100"/>
                </a:cubicBezTo>
                <a:cubicBezTo>
                  <a:pt x="81457" y="38100"/>
                  <a:pt x="85725" y="42368"/>
                  <a:pt x="85725" y="47625"/>
                </a:cubicBezTo>
                <a:cubicBezTo>
                  <a:pt x="85725" y="52882"/>
                  <a:pt x="81457" y="57150"/>
                  <a:pt x="76200" y="57150"/>
                </a:cubicBezTo>
                <a:cubicBezTo>
                  <a:pt x="70943" y="57150"/>
                  <a:pt x="66675" y="52882"/>
                  <a:pt x="66675" y="47625"/>
                </a:cubicBezTo>
                <a:close/>
                <a:moveTo>
                  <a:pt x="64294" y="66675"/>
                </a:moveTo>
                <a:lnTo>
                  <a:pt x="78581" y="66675"/>
                </a:lnTo>
                <a:cubicBezTo>
                  <a:pt x="82540" y="66675"/>
                  <a:pt x="85725" y="69860"/>
                  <a:pt x="85725" y="73819"/>
                </a:cubicBezTo>
                <a:lnTo>
                  <a:pt x="85725" y="100013"/>
                </a:lnTo>
                <a:lnTo>
                  <a:pt x="88106" y="100013"/>
                </a:lnTo>
                <a:cubicBezTo>
                  <a:pt x="92065" y="100013"/>
                  <a:pt x="95250" y="103197"/>
                  <a:pt x="95250" y="107156"/>
                </a:cubicBezTo>
                <a:cubicBezTo>
                  <a:pt x="95250" y="111115"/>
                  <a:pt x="92065" y="114300"/>
                  <a:pt x="88106" y="114300"/>
                </a:cubicBezTo>
                <a:lnTo>
                  <a:pt x="64294" y="114300"/>
                </a:lnTo>
                <a:cubicBezTo>
                  <a:pt x="60335" y="114300"/>
                  <a:pt x="57150" y="111115"/>
                  <a:pt x="57150" y="107156"/>
                </a:cubicBezTo>
                <a:cubicBezTo>
                  <a:pt x="57150" y="103197"/>
                  <a:pt x="60335" y="100013"/>
                  <a:pt x="64294" y="100013"/>
                </a:cubicBezTo>
                <a:lnTo>
                  <a:pt x="71438" y="100013"/>
                </a:lnTo>
                <a:lnTo>
                  <a:pt x="71438" y="80962"/>
                </a:lnTo>
                <a:lnTo>
                  <a:pt x="64294" y="80962"/>
                </a:lnTo>
                <a:cubicBezTo>
                  <a:pt x="60335" y="80962"/>
                  <a:pt x="57150" y="77778"/>
                  <a:pt x="57150" y="73819"/>
                </a:cubicBezTo>
                <a:cubicBezTo>
                  <a:pt x="57150" y="69860"/>
                  <a:pt x="60335" y="66675"/>
                  <a:pt x="64294" y="66675"/>
                </a:cubicBezTo>
                <a:close/>
              </a:path>
            </a:pathLst>
          </a:custGeom>
          <a:solidFill>
            <a:schemeClr val="accent4">
              <a:lumMod val="75000"/>
            </a:schemeClr>
          </a:solidFill>
          <a:ln/>
        </p:spPr>
        <p:txBody>
          <a:bodyPr/>
          <a:lstStyle/>
          <a:p>
            <a:endParaRPr lang="en-CA"/>
          </a:p>
        </p:txBody>
      </p:sp>
      <p:sp>
        <p:nvSpPr>
          <p:cNvPr id="7" name="Text 6">
            <a:extLst>
              <a:ext uri="{FF2B5EF4-FFF2-40B4-BE49-F238E27FC236}">
                <a16:creationId xmlns:a16="http://schemas.microsoft.com/office/drawing/2014/main" id="{5748028D-1D9D-90D0-C52C-745FC32B1A67}"/>
              </a:ext>
            </a:extLst>
          </p:cNvPr>
          <p:cNvSpPr/>
          <p:nvPr/>
        </p:nvSpPr>
        <p:spPr>
          <a:xfrm>
            <a:off x="838200" y="4191000"/>
            <a:ext cx="5048250" cy="457200"/>
          </a:xfrm>
          <a:prstGeom prst="rect">
            <a:avLst/>
          </a:prstGeom>
          <a:noFill/>
          <a:ln/>
        </p:spPr>
        <p:txBody>
          <a:bodyPr wrap="square" lIns="0" tIns="0" rIns="0" bIns="0" rtlCol="0" anchor="ctr"/>
          <a:lstStyle/>
          <a:p>
            <a:pPr>
              <a:lnSpc>
                <a:spcPct val="130000"/>
              </a:lnSpc>
            </a:pPr>
            <a:r>
              <a:rPr lang="en-US" sz="1200" b="1" dirty="0">
                <a:ea typeface="Quattrocento Sans" pitchFamily="34" charset="-122"/>
                <a:cs typeface="Quattrocento Sans" pitchFamily="34" charset="-120"/>
              </a:rPr>
              <a:t>RQ3 Finding:</a:t>
            </a:r>
            <a:r>
              <a:rPr lang="en-US" sz="1200" dirty="0">
                <a:ea typeface="Quattrocento Sans" pitchFamily="34" charset="-122"/>
                <a:cs typeface="Quattrocento Sans" pitchFamily="34" charset="-120"/>
              </a:rPr>
              <a:t> Variable-size generation improves downstream robustness and class balance</a:t>
            </a:r>
            <a:endParaRPr lang="en-US" sz="1600" dirty="0"/>
          </a:p>
        </p:txBody>
      </p:sp>
      <p:sp>
        <p:nvSpPr>
          <p:cNvPr id="8" name="Text 8">
            <a:extLst>
              <a:ext uri="{FF2B5EF4-FFF2-40B4-BE49-F238E27FC236}">
                <a16:creationId xmlns:a16="http://schemas.microsoft.com/office/drawing/2014/main" id="{DF93A2D0-FE84-32BF-ECD5-B11C638E2E8D}"/>
              </a:ext>
            </a:extLst>
          </p:cNvPr>
          <p:cNvSpPr/>
          <p:nvPr/>
        </p:nvSpPr>
        <p:spPr>
          <a:xfrm>
            <a:off x="504825" y="5095875"/>
            <a:ext cx="5476875" cy="266700"/>
          </a:xfrm>
          <a:prstGeom prst="rect">
            <a:avLst/>
          </a:prstGeom>
          <a:noFill/>
          <a:ln/>
        </p:spPr>
        <p:txBody>
          <a:bodyPr wrap="square" lIns="0" tIns="0" rIns="0" bIns="0" rtlCol="0" anchor="ctr"/>
          <a:lstStyle/>
          <a:p>
            <a:pPr>
              <a:lnSpc>
                <a:spcPct val="130000"/>
              </a:lnSpc>
            </a:pPr>
            <a:r>
              <a:rPr lang="en-US" sz="1350" b="1" dirty="0">
                <a:latin typeface="+mj-lt"/>
                <a:ea typeface="Liter" pitchFamily="34" charset="-122"/>
                <a:cs typeface="Liter" pitchFamily="34" charset="-120"/>
              </a:rPr>
              <a:t>Key Observations</a:t>
            </a:r>
            <a:endParaRPr lang="en-US" sz="1600" dirty="0">
              <a:latin typeface="+mj-lt"/>
            </a:endParaRPr>
          </a:p>
        </p:txBody>
      </p:sp>
      <p:sp>
        <p:nvSpPr>
          <p:cNvPr id="10" name="Shape 10">
            <a:extLst>
              <a:ext uri="{FF2B5EF4-FFF2-40B4-BE49-F238E27FC236}">
                <a16:creationId xmlns:a16="http://schemas.microsoft.com/office/drawing/2014/main" id="{5AAF4170-36F7-E8AE-6350-616B11F11E71}"/>
              </a:ext>
            </a:extLst>
          </p:cNvPr>
          <p:cNvSpPr/>
          <p:nvPr/>
        </p:nvSpPr>
        <p:spPr>
          <a:xfrm>
            <a:off x="552450" y="5553075"/>
            <a:ext cx="190500" cy="152400"/>
          </a:xfrm>
          <a:custGeom>
            <a:avLst/>
            <a:gdLst/>
            <a:ahLst/>
            <a:cxnLst/>
            <a:rect l="l" t="t" r="r" b="b"/>
            <a:pathLst>
              <a:path w="190500" h="152400">
                <a:moveTo>
                  <a:pt x="114300" y="9525"/>
                </a:moveTo>
                <a:lnTo>
                  <a:pt x="152400" y="9525"/>
                </a:lnTo>
                <a:cubicBezTo>
                  <a:pt x="157669" y="9525"/>
                  <a:pt x="161925" y="13781"/>
                  <a:pt x="161925" y="19050"/>
                </a:cubicBezTo>
                <a:cubicBezTo>
                  <a:pt x="161925" y="24319"/>
                  <a:pt x="157669" y="28575"/>
                  <a:pt x="152400" y="28575"/>
                </a:cubicBezTo>
                <a:lnTo>
                  <a:pt x="118586" y="28575"/>
                </a:lnTo>
                <a:cubicBezTo>
                  <a:pt x="117038" y="36255"/>
                  <a:pt x="111770" y="42595"/>
                  <a:pt x="104775" y="45631"/>
                </a:cubicBezTo>
                <a:lnTo>
                  <a:pt x="104775" y="133350"/>
                </a:lnTo>
                <a:lnTo>
                  <a:pt x="152400" y="133350"/>
                </a:lnTo>
                <a:cubicBezTo>
                  <a:pt x="157669" y="133350"/>
                  <a:pt x="161925" y="137606"/>
                  <a:pt x="161925" y="142875"/>
                </a:cubicBezTo>
                <a:cubicBezTo>
                  <a:pt x="161925" y="148144"/>
                  <a:pt x="157669" y="152400"/>
                  <a:pt x="152400" y="152400"/>
                </a:cubicBezTo>
                <a:lnTo>
                  <a:pt x="38100" y="152400"/>
                </a:lnTo>
                <a:cubicBezTo>
                  <a:pt x="32831" y="152400"/>
                  <a:pt x="28575" y="148144"/>
                  <a:pt x="28575" y="142875"/>
                </a:cubicBezTo>
                <a:cubicBezTo>
                  <a:pt x="28575" y="137606"/>
                  <a:pt x="32831" y="133350"/>
                  <a:pt x="38100" y="133350"/>
                </a:cubicBezTo>
                <a:lnTo>
                  <a:pt x="85725" y="133350"/>
                </a:lnTo>
                <a:lnTo>
                  <a:pt x="85725" y="45631"/>
                </a:lnTo>
                <a:cubicBezTo>
                  <a:pt x="78730" y="42565"/>
                  <a:pt x="73462" y="36225"/>
                  <a:pt x="71914" y="28575"/>
                </a:cubicBezTo>
                <a:lnTo>
                  <a:pt x="38100" y="28575"/>
                </a:lnTo>
                <a:cubicBezTo>
                  <a:pt x="32831" y="28575"/>
                  <a:pt x="28575" y="24319"/>
                  <a:pt x="28575" y="19050"/>
                </a:cubicBezTo>
                <a:cubicBezTo>
                  <a:pt x="28575" y="13781"/>
                  <a:pt x="32831" y="9525"/>
                  <a:pt x="38100" y="9525"/>
                </a:cubicBezTo>
                <a:lnTo>
                  <a:pt x="76200" y="9525"/>
                </a:lnTo>
                <a:cubicBezTo>
                  <a:pt x="80546" y="3750"/>
                  <a:pt x="87451" y="0"/>
                  <a:pt x="95250" y="0"/>
                </a:cubicBezTo>
                <a:cubicBezTo>
                  <a:pt x="103049" y="0"/>
                  <a:pt x="109954" y="3750"/>
                  <a:pt x="114300" y="9525"/>
                </a:cubicBezTo>
                <a:close/>
                <a:moveTo>
                  <a:pt x="130850" y="95250"/>
                </a:moveTo>
                <a:lnTo>
                  <a:pt x="173950" y="95250"/>
                </a:lnTo>
                <a:lnTo>
                  <a:pt x="152400" y="58281"/>
                </a:lnTo>
                <a:lnTo>
                  <a:pt x="130850" y="95250"/>
                </a:lnTo>
                <a:close/>
                <a:moveTo>
                  <a:pt x="152400" y="123825"/>
                </a:moveTo>
                <a:cubicBezTo>
                  <a:pt x="133677" y="123825"/>
                  <a:pt x="118110" y="113705"/>
                  <a:pt x="114895" y="100340"/>
                </a:cubicBezTo>
                <a:cubicBezTo>
                  <a:pt x="114121" y="97066"/>
                  <a:pt x="115193" y="93702"/>
                  <a:pt x="116890" y="90785"/>
                </a:cubicBezTo>
                <a:lnTo>
                  <a:pt x="145226" y="42208"/>
                </a:lnTo>
                <a:cubicBezTo>
                  <a:pt x="146715" y="39648"/>
                  <a:pt x="149453" y="38100"/>
                  <a:pt x="152400" y="38100"/>
                </a:cubicBezTo>
                <a:cubicBezTo>
                  <a:pt x="155347" y="38100"/>
                  <a:pt x="158085" y="39678"/>
                  <a:pt x="159574" y="42208"/>
                </a:cubicBezTo>
                <a:lnTo>
                  <a:pt x="187910" y="90785"/>
                </a:lnTo>
                <a:cubicBezTo>
                  <a:pt x="189607" y="93702"/>
                  <a:pt x="190679" y="97066"/>
                  <a:pt x="189905" y="100340"/>
                </a:cubicBezTo>
                <a:cubicBezTo>
                  <a:pt x="186690" y="113675"/>
                  <a:pt x="171123" y="123825"/>
                  <a:pt x="152400" y="123825"/>
                </a:cubicBezTo>
                <a:close/>
                <a:moveTo>
                  <a:pt x="37743" y="58281"/>
                </a:moveTo>
                <a:lnTo>
                  <a:pt x="16193" y="95250"/>
                </a:lnTo>
                <a:lnTo>
                  <a:pt x="59323" y="95250"/>
                </a:lnTo>
                <a:lnTo>
                  <a:pt x="37743" y="58281"/>
                </a:lnTo>
                <a:close/>
                <a:moveTo>
                  <a:pt x="268" y="100340"/>
                </a:moveTo>
                <a:cubicBezTo>
                  <a:pt x="-506" y="97066"/>
                  <a:pt x="566" y="93702"/>
                  <a:pt x="2262" y="90785"/>
                </a:cubicBezTo>
                <a:lnTo>
                  <a:pt x="30599" y="42208"/>
                </a:lnTo>
                <a:cubicBezTo>
                  <a:pt x="32087" y="39648"/>
                  <a:pt x="34826" y="38100"/>
                  <a:pt x="37773" y="38100"/>
                </a:cubicBezTo>
                <a:cubicBezTo>
                  <a:pt x="40719" y="38100"/>
                  <a:pt x="43458" y="39678"/>
                  <a:pt x="44946" y="42208"/>
                </a:cubicBezTo>
                <a:lnTo>
                  <a:pt x="73283" y="90785"/>
                </a:lnTo>
                <a:cubicBezTo>
                  <a:pt x="74980" y="93702"/>
                  <a:pt x="76051" y="97066"/>
                  <a:pt x="75277" y="100340"/>
                </a:cubicBezTo>
                <a:cubicBezTo>
                  <a:pt x="72063" y="113675"/>
                  <a:pt x="56495" y="123825"/>
                  <a:pt x="37773" y="123825"/>
                </a:cubicBezTo>
                <a:cubicBezTo>
                  <a:pt x="19050" y="123825"/>
                  <a:pt x="3483" y="113705"/>
                  <a:pt x="268" y="100340"/>
                </a:cubicBezTo>
                <a:close/>
              </a:path>
            </a:pathLst>
          </a:custGeom>
          <a:solidFill>
            <a:schemeClr val="accent4">
              <a:lumMod val="75000"/>
            </a:schemeClr>
          </a:solidFill>
          <a:ln/>
        </p:spPr>
        <p:txBody>
          <a:bodyPr/>
          <a:lstStyle/>
          <a:p>
            <a:endParaRPr lang="en-CA"/>
          </a:p>
        </p:txBody>
      </p:sp>
      <p:sp>
        <p:nvSpPr>
          <p:cNvPr id="12" name="Text 11">
            <a:extLst>
              <a:ext uri="{FF2B5EF4-FFF2-40B4-BE49-F238E27FC236}">
                <a16:creationId xmlns:a16="http://schemas.microsoft.com/office/drawing/2014/main" id="{3EBC625D-94C9-B9C6-67AA-6705F624C232}"/>
              </a:ext>
            </a:extLst>
          </p:cNvPr>
          <p:cNvSpPr/>
          <p:nvPr/>
        </p:nvSpPr>
        <p:spPr>
          <a:xfrm>
            <a:off x="791394" y="5514975"/>
            <a:ext cx="5105400" cy="457200"/>
          </a:xfrm>
          <a:prstGeom prst="rect">
            <a:avLst/>
          </a:prstGeom>
          <a:noFill/>
          <a:ln/>
        </p:spPr>
        <p:txBody>
          <a:bodyPr wrap="square" lIns="0" tIns="0" rIns="0" bIns="0" rtlCol="0" anchor="ctr"/>
          <a:lstStyle/>
          <a:p>
            <a:pPr>
              <a:lnSpc>
                <a:spcPct val="130000"/>
              </a:lnSpc>
            </a:pPr>
            <a:r>
              <a:rPr lang="en-US" sz="1200" b="1" dirty="0">
                <a:latin typeface="Quattrocento Sans" pitchFamily="34" charset="0"/>
                <a:ea typeface="Quattrocento Sans" pitchFamily="34" charset="-122"/>
                <a:cs typeface="Quattrocento Sans" pitchFamily="34" charset="-120"/>
              </a:rPr>
              <a:t>Trade-off:</a:t>
            </a:r>
            <a:r>
              <a:rPr lang="en-US" sz="1200" dirty="0">
                <a:latin typeface="Quattrocento Sans" pitchFamily="34" charset="0"/>
                <a:ea typeface="Quattrocento Sans" pitchFamily="34" charset="-122"/>
                <a:cs typeface="Quattrocento Sans" pitchFamily="34" charset="-120"/>
              </a:rPr>
              <a:t> Fixed-size promotes stability; variable-size improves robustness across heterogeneous workloads</a:t>
            </a:r>
            <a:endParaRPr lang="en-US" sz="1600" dirty="0"/>
          </a:p>
        </p:txBody>
      </p:sp>
      <p:sp>
        <p:nvSpPr>
          <p:cNvPr id="14" name="Shape 13">
            <a:extLst>
              <a:ext uri="{FF2B5EF4-FFF2-40B4-BE49-F238E27FC236}">
                <a16:creationId xmlns:a16="http://schemas.microsoft.com/office/drawing/2014/main" id="{A39C5273-F6D6-EDFA-128A-0E2CA44F4DAD}"/>
              </a:ext>
            </a:extLst>
          </p:cNvPr>
          <p:cNvSpPr/>
          <p:nvPr/>
        </p:nvSpPr>
        <p:spPr>
          <a:xfrm>
            <a:off x="590550" y="6238875"/>
            <a:ext cx="133350" cy="152400"/>
          </a:xfrm>
          <a:custGeom>
            <a:avLst/>
            <a:gdLst/>
            <a:ahLst/>
            <a:cxnLst/>
            <a:rect l="l" t="t" r="r" b="b"/>
            <a:pathLst>
              <a:path w="133350" h="152400">
                <a:moveTo>
                  <a:pt x="50006" y="9525"/>
                </a:moveTo>
                <a:lnTo>
                  <a:pt x="7144" y="9525"/>
                </a:lnTo>
                <a:cubicBezTo>
                  <a:pt x="3185" y="9525"/>
                  <a:pt x="0" y="12710"/>
                  <a:pt x="0" y="16669"/>
                </a:cubicBezTo>
                <a:lnTo>
                  <a:pt x="0" y="59531"/>
                </a:lnTo>
                <a:cubicBezTo>
                  <a:pt x="0" y="62419"/>
                  <a:pt x="1726" y="65038"/>
                  <a:pt x="4405" y="66139"/>
                </a:cubicBezTo>
                <a:cubicBezTo>
                  <a:pt x="7084" y="67241"/>
                  <a:pt x="10150" y="66615"/>
                  <a:pt x="12204" y="64591"/>
                </a:cubicBezTo>
                <a:lnTo>
                  <a:pt x="24110" y="52685"/>
                </a:lnTo>
                <a:lnTo>
                  <a:pt x="47625" y="76200"/>
                </a:lnTo>
                <a:lnTo>
                  <a:pt x="24110" y="99715"/>
                </a:lnTo>
                <a:lnTo>
                  <a:pt x="12204" y="87809"/>
                </a:lnTo>
                <a:cubicBezTo>
                  <a:pt x="10150" y="85755"/>
                  <a:pt x="7084" y="85159"/>
                  <a:pt x="4405" y="86261"/>
                </a:cubicBezTo>
                <a:cubicBezTo>
                  <a:pt x="1726" y="87362"/>
                  <a:pt x="0" y="89981"/>
                  <a:pt x="0" y="92869"/>
                </a:cubicBezTo>
                <a:lnTo>
                  <a:pt x="0" y="135731"/>
                </a:lnTo>
                <a:cubicBezTo>
                  <a:pt x="0" y="139690"/>
                  <a:pt x="3185" y="142875"/>
                  <a:pt x="7144" y="142875"/>
                </a:cubicBezTo>
                <a:lnTo>
                  <a:pt x="50006" y="142875"/>
                </a:lnTo>
                <a:cubicBezTo>
                  <a:pt x="52894" y="142875"/>
                  <a:pt x="55513" y="141149"/>
                  <a:pt x="56614" y="138470"/>
                </a:cubicBezTo>
                <a:cubicBezTo>
                  <a:pt x="57716" y="135791"/>
                  <a:pt x="57120" y="132725"/>
                  <a:pt x="55066" y="130671"/>
                </a:cubicBezTo>
                <a:lnTo>
                  <a:pt x="43160" y="118765"/>
                </a:lnTo>
                <a:lnTo>
                  <a:pt x="66675" y="95250"/>
                </a:lnTo>
                <a:lnTo>
                  <a:pt x="90190" y="118765"/>
                </a:lnTo>
                <a:lnTo>
                  <a:pt x="78284" y="130671"/>
                </a:lnTo>
                <a:cubicBezTo>
                  <a:pt x="76230" y="132725"/>
                  <a:pt x="75634" y="135791"/>
                  <a:pt x="76736" y="138470"/>
                </a:cubicBezTo>
                <a:cubicBezTo>
                  <a:pt x="77837" y="141149"/>
                  <a:pt x="80456" y="142875"/>
                  <a:pt x="83344" y="142875"/>
                </a:cubicBezTo>
                <a:lnTo>
                  <a:pt x="126206" y="142875"/>
                </a:lnTo>
                <a:cubicBezTo>
                  <a:pt x="130165" y="142875"/>
                  <a:pt x="133350" y="139690"/>
                  <a:pt x="133350" y="135731"/>
                </a:cubicBezTo>
                <a:lnTo>
                  <a:pt x="133350" y="92869"/>
                </a:lnTo>
                <a:cubicBezTo>
                  <a:pt x="133350" y="89981"/>
                  <a:pt x="131624" y="87362"/>
                  <a:pt x="128945" y="86261"/>
                </a:cubicBezTo>
                <a:cubicBezTo>
                  <a:pt x="126266" y="85159"/>
                  <a:pt x="123200" y="85755"/>
                  <a:pt x="121146" y="87809"/>
                </a:cubicBezTo>
                <a:lnTo>
                  <a:pt x="109240" y="99715"/>
                </a:lnTo>
                <a:lnTo>
                  <a:pt x="85725" y="76200"/>
                </a:lnTo>
                <a:lnTo>
                  <a:pt x="109240" y="52685"/>
                </a:lnTo>
                <a:lnTo>
                  <a:pt x="121146" y="64591"/>
                </a:lnTo>
                <a:cubicBezTo>
                  <a:pt x="123200" y="66645"/>
                  <a:pt x="126266" y="67241"/>
                  <a:pt x="128945" y="66139"/>
                </a:cubicBezTo>
                <a:cubicBezTo>
                  <a:pt x="131624" y="65038"/>
                  <a:pt x="133350" y="62419"/>
                  <a:pt x="133350" y="59531"/>
                </a:cubicBezTo>
                <a:lnTo>
                  <a:pt x="133350" y="16669"/>
                </a:lnTo>
                <a:cubicBezTo>
                  <a:pt x="133350" y="12710"/>
                  <a:pt x="130165" y="9525"/>
                  <a:pt x="126206" y="9525"/>
                </a:cubicBezTo>
                <a:lnTo>
                  <a:pt x="83344" y="9525"/>
                </a:lnTo>
                <a:cubicBezTo>
                  <a:pt x="80456" y="9525"/>
                  <a:pt x="77837" y="11251"/>
                  <a:pt x="76736" y="13930"/>
                </a:cubicBezTo>
                <a:cubicBezTo>
                  <a:pt x="75634" y="16609"/>
                  <a:pt x="76260" y="19675"/>
                  <a:pt x="78284" y="21729"/>
                </a:cubicBezTo>
                <a:lnTo>
                  <a:pt x="90190" y="33635"/>
                </a:lnTo>
                <a:lnTo>
                  <a:pt x="66675" y="57150"/>
                </a:lnTo>
                <a:lnTo>
                  <a:pt x="43160" y="33635"/>
                </a:lnTo>
                <a:lnTo>
                  <a:pt x="55066" y="21729"/>
                </a:lnTo>
                <a:cubicBezTo>
                  <a:pt x="57120" y="19675"/>
                  <a:pt x="57716" y="16609"/>
                  <a:pt x="56614" y="13930"/>
                </a:cubicBezTo>
                <a:cubicBezTo>
                  <a:pt x="55513" y="11251"/>
                  <a:pt x="52894" y="9525"/>
                  <a:pt x="50006" y="9525"/>
                </a:cubicBezTo>
                <a:close/>
              </a:path>
            </a:pathLst>
          </a:custGeom>
          <a:solidFill>
            <a:schemeClr val="accent4">
              <a:lumMod val="75000"/>
            </a:schemeClr>
          </a:solidFill>
          <a:ln/>
        </p:spPr>
        <p:txBody>
          <a:bodyPr/>
          <a:lstStyle/>
          <a:p>
            <a:endParaRPr lang="en-CA"/>
          </a:p>
        </p:txBody>
      </p:sp>
      <p:sp>
        <p:nvSpPr>
          <p:cNvPr id="15" name="Text 14">
            <a:extLst>
              <a:ext uri="{FF2B5EF4-FFF2-40B4-BE49-F238E27FC236}">
                <a16:creationId xmlns:a16="http://schemas.microsoft.com/office/drawing/2014/main" id="{EB7B4678-D033-16EF-BA90-7314E1C5A108}"/>
              </a:ext>
            </a:extLst>
          </p:cNvPr>
          <p:cNvSpPr/>
          <p:nvPr/>
        </p:nvSpPr>
        <p:spPr>
          <a:xfrm>
            <a:off x="808360" y="6200775"/>
            <a:ext cx="5086350" cy="457200"/>
          </a:xfrm>
          <a:prstGeom prst="rect">
            <a:avLst/>
          </a:prstGeom>
          <a:noFill/>
          <a:ln/>
        </p:spPr>
        <p:txBody>
          <a:bodyPr wrap="square" lIns="0" tIns="0" rIns="0" bIns="0" rtlCol="0" anchor="ctr"/>
          <a:lstStyle/>
          <a:p>
            <a:pPr>
              <a:lnSpc>
                <a:spcPct val="130000"/>
              </a:lnSpc>
            </a:pPr>
            <a:r>
              <a:rPr lang="en-US" sz="1200" b="1" dirty="0">
                <a:latin typeface="Quattrocento Sans" pitchFamily="34" charset="0"/>
                <a:ea typeface="Quattrocento Sans" pitchFamily="34" charset="-122"/>
                <a:cs typeface="Quattrocento Sans" pitchFamily="34" charset="-120"/>
              </a:rPr>
              <a:t>Exposure:</a:t>
            </a:r>
            <a:r>
              <a:rPr lang="en-US" sz="1200" dirty="0">
                <a:latin typeface="Quattrocento Sans" pitchFamily="34" charset="0"/>
                <a:ea typeface="Quattrocento Sans" pitchFamily="34" charset="-122"/>
                <a:cs typeface="Quattrocento Sans" pitchFamily="34" charset="-120"/>
              </a:rPr>
              <a:t> Variable-size exposes algorithms to broader range of execution depths and branching</a:t>
            </a:r>
            <a:endParaRPr lang="en-US" sz="1600" dirty="0"/>
          </a:p>
        </p:txBody>
      </p:sp>
      <p:sp>
        <p:nvSpPr>
          <p:cNvPr id="17" name="Text 16">
            <a:extLst>
              <a:ext uri="{FF2B5EF4-FFF2-40B4-BE49-F238E27FC236}">
                <a16:creationId xmlns:a16="http://schemas.microsoft.com/office/drawing/2014/main" id="{AFECB38D-1F73-0E9B-2180-57E8354BB90A}"/>
              </a:ext>
            </a:extLst>
          </p:cNvPr>
          <p:cNvSpPr/>
          <p:nvPr/>
        </p:nvSpPr>
        <p:spPr>
          <a:xfrm>
            <a:off x="6296025" y="1228725"/>
            <a:ext cx="5486400" cy="266700"/>
          </a:xfrm>
          <a:prstGeom prst="rect">
            <a:avLst/>
          </a:prstGeom>
          <a:noFill/>
          <a:ln/>
        </p:spPr>
        <p:txBody>
          <a:bodyPr wrap="square" lIns="0" tIns="0" rIns="0" bIns="0" rtlCol="0" anchor="ctr"/>
          <a:lstStyle/>
          <a:p>
            <a:pPr>
              <a:lnSpc>
                <a:spcPct val="120000"/>
              </a:lnSpc>
            </a:pPr>
            <a:r>
              <a:rPr lang="en-US" sz="1500" b="1" dirty="0">
                <a:latin typeface="+mj-lt"/>
                <a:ea typeface="Liter" pitchFamily="34" charset="-122"/>
                <a:cs typeface="Liter" pitchFamily="34" charset="-120"/>
              </a:rPr>
              <a:t>Clustering Analysis (NMI Scores)</a:t>
            </a:r>
            <a:endParaRPr lang="en-US" sz="1600" dirty="0">
              <a:latin typeface="+mj-lt"/>
            </a:endParaRPr>
          </a:p>
        </p:txBody>
      </p:sp>
      <p:sp>
        <p:nvSpPr>
          <p:cNvPr id="18" name="Text 17">
            <a:extLst>
              <a:ext uri="{FF2B5EF4-FFF2-40B4-BE49-F238E27FC236}">
                <a16:creationId xmlns:a16="http://schemas.microsoft.com/office/drawing/2014/main" id="{97807549-D948-3C21-E94E-5DCEF60B9580}"/>
              </a:ext>
            </a:extLst>
          </p:cNvPr>
          <p:cNvSpPr/>
          <p:nvPr/>
        </p:nvSpPr>
        <p:spPr>
          <a:xfrm>
            <a:off x="6296025" y="1571625"/>
            <a:ext cx="5467350" cy="228600"/>
          </a:xfrm>
          <a:prstGeom prst="rect">
            <a:avLst/>
          </a:prstGeom>
          <a:noFill/>
          <a:ln/>
        </p:spPr>
        <p:txBody>
          <a:bodyPr wrap="square" lIns="0" tIns="0" rIns="0" bIns="0" rtlCol="0" anchor="ctr"/>
          <a:lstStyle/>
          <a:p>
            <a:pPr>
              <a:lnSpc>
                <a:spcPct val="130000"/>
              </a:lnSpc>
            </a:pPr>
            <a:r>
              <a:rPr lang="en-US" sz="1200" b="1" dirty="0">
                <a:latin typeface="+mj-lt"/>
                <a:ea typeface="Quattrocento Sans" pitchFamily="34" charset="-122"/>
                <a:cs typeface="Quattrocento Sans" pitchFamily="34" charset="-120"/>
              </a:rPr>
              <a:t>Lower NMI</a:t>
            </a:r>
            <a:r>
              <a:rPr lang="en-US" sz="1200" dirty="0">
                <a:latin typeface="+mj-lt"/>
                <a:ea typeface="Quattrocento Sans" pitchFamily="34" charset="-122"/>
                <a:cs typeface="Quattrocento Sans" pitchFamily="34" charset="-120"/>
              </a:rPr>
              <a:t> = stronger mixing between real and synthetic samples</a:t>
            </a:r>
            <a:endParaRPr lang="en-US" sz="1600" dirty="0">
              <a:latin typeface="+mj-lt"/>
            </a:endParaRPr>
          </a:p>
        </p:txBody>
      </p:sp>
      <p:sp>
        <p:nvSpPr>
          <p:cNvPr id="20" name="Text 19">
            <a:extLst>
              <a:ext uri="{FF2B5EF4-FFF2-40B4-BE49-F238E27FC236}">
                <a16:creationId xmlns:a16="http://schemas.microsoft.com/office/drawing/2014/main" id="{C37CD66E-9C90-DC4D-5B2F-502DD83F9BFB}"/>
              </a:ext>
            </a:extLst>
          </p:cNvPr>
          <p:cNvSpPr/>
          <p:nvPr/>
        </p:nvSpPr>
        <p:spPr>
          <a:xfrm>
            <a:off x="6372225" y="1952625"/>
            <a:ext cx="990600" cy="228600"/>
          </a:xfrm>
          <a:prstGeom prst="rect">
            <a:avLst/>
          </a:prstGeom>
          <a:noFill/>
          <a:ln/>
        </p:spPr>
        <p:txBody>
          <a:bodyPr wrap="square" lIns="0" tIns="0" rIns="0" bIns="0" rtlCol="0" anchor="ctr"/>
          <a:lstStyle/>
          <a:p>
            <a:pPr>
              <a:lnSpc>
                <a:spcPct val="130000"/>
              </a:lnSpc>
            </a:pPr>
            <a:r>
              <a:rPr lang="en-US" sz="1200" dirty="0">
                <a:latin typeface="+mj-lt"/>
                <a:ea typeface="Quattrocento Sans" pitchFamily="34" charset="-122"/>
                <a:cs typeface="Quattrocento Sans" pitchFamily="34" charset="-120"/>
              </a:rPr>
              <a:t>SN Fixed-Size</a:t>
            </a:r>
            <a:endParaRPr lang="en-US" sz="1600" dirty="0">
              <a:latin typeface="+mj-lt"/>
            </a:endParaRPr>
          </a:p>
        </p:txBody>
      </p:sp>
      <p:sp>
        <p:nvSpPr>
          <p:cNvPr id="21" name="Text 20">
            <a:extLst>
              <a:ext uri="{FF2B5EF4-FFF2-40B4-BE49-F238E27FC236}">
                <a16:creationId xmlns:a16="http://schemas.microsoft.com/office/drawing/2014/main" id="{C93BC018-A701-D98C-97F2-8E1A5A9982DE}"/>
              </a:ext>
            </a:extLst>
          </p:cNvPr>
          <p:cNvSpPr/>
          <p:nvPr/>
        </p:nvSpPr>
        <p:spPr>
          <a:xfrm>
            <a:off x="10803359" y="1952625"/>
            <a:ext cx="885825" cy="228600"/>
          </a:xfrm>
          <a:prstGeom prst="rect">
            <a:avLst/>
          </a:prstGeom>
          <a:noFill/>
          <a:ln/>
        </p:spPr>
        <p:txBody>
          <a:bodyPr wrap="square" lIns="0" tIns="0" rIns="0" bIns="0" rtlCol="0" anchor="ctr"/>
          <a:lstStyle/>
          <a:p>
            <a:pPr>
              <a:lnSpc>
                <a:spcPct val="130000"/>
              </a:lnSpc>
            </a:pPr>
            <a:r>
              <a:rPr lang="en-US" sz="1200" b="1" dirty="0">
                <a:solidFill>
                  <a:schemeClr val="accent4">
                    <a:lumMod val="75000"/>
                  </a:schemeClr>
                </a:solidFill>
                <a:latin typeface="+mj-lt"/>
                <a:ea typeface="Quattrocento Sans" pitchFamily="34" charset="-122"/>
                <a:cs typeface="Quattrocento Sans" pitchFamily="34" charset="-120"/>
              </a:rPr>
              <a:t>NMI = 0.072</a:t>
            </a:r>
            <a:endParaRPr lang="en-US" sz="1600" dirty="0">
              <a:solidFill>
                <a:schemeClr val="accent4">
                  <a:lumMod val="75000"/>
                </a:schemeClr>
              </a:solidFill>
              <a:latin typeface="+mj-lt"/>
            </a:endParaRPr>
          </a:p>
        </p:txBody>
      </p:sp>
      <p:sp>
        <p:nvSpPr>
          <p:cNvPr id="23" name="Shape 21">
            <a:extLst>
              <a:ext uri="{FF2B5EF4-FFF2-40B4-BE49-F238E27FC236}">
                <a16:creationId xmlns:a16="http://schemas.microsoft.com/office/drawing/2014/main" id="{F80D01A1-A251-8111-8994-D6A9F1B25747}"/>
              </a:ext>
            </a:extLst>
          </p:cNvPr>
          <p:cNvSpPr/>
          <p:nvPr/>
        </p:nvSpPr>
        <p:spPr>
          <a:xfrm>
            <a:off x="6372225" y="2219325"/>
            <a:ext cx="5238750" cy="76200"/>
          </a:xfrm>
          <a:custGeom>
            <a:avLst/>
            <a:gdLst/>
            <a:ahLst/>
            <a:cxnLst/>
            <a:rect l="l" t="t" r="r" b="b"/>
            <a:pathLst>
              <a:path w="5238750" h="76200">
                <a:moveTo>
                  <a:pt x="38100" y="0"/>
                </a:moveTo>
                <a:lnTo>
                  <a:pt x="5200650" y="0"/>
                </a:lnTo>
                <a:cubicBezTo>
                  <a:pt x="5221678" y="0"/>
                  <a:pt x="5238750" y="17072"/>
                  <a:pt x="5238750" y="38100"/>
                </a:cubicBezTo>
                <a:lnTo>
                  <a:pt x="5238750" y="38100"/>
                </a:lnTo>
                <a:cubicBezTo>
                  <a:pt x="5238750" y="59128"/>
                  <a:pt x="5221678" y="76200"/>
                  <a:pt x="5200650" y="76200"/>
                </a:cubicBezTo>
                <a:lnTo>
                  <a:pt x="38100" y="76200"/>
                </a:lnTo>
                <a:cubicBezTo>
                  <a:pt x="17072" y="76200"/>
                  <a:pt x="0" y="59128"/>
                  <a:pt x="0" y="38100"/>
                </a:cubicBezTo>
                <a:lnTo>
                  <a:pt x="0" y="38100"/>
                </a:lnTo>
                <a:cubicBezTo>
                  <a:pt x="0" y="17072"/>
                  <a:pt x="17072" y="0"/>
                  <a:pt x="38100" y="0"/>
                </a:cubicBezTo>
                <a:close/>
              </a:path>
            </a:pathLst>
          </a:custGeom>
          <a:solidFill>
            <a:srgbClr val="4A5C6A">
              <a:alpha val="30196"/>
            </a:srgbClr>
          </a:solidFill>
          <a:ln/>
        </p:spPr>
        <p:txBody>
          <a:bodyPr/>
          <a:lstStyle/>
          <a:p>
            <a:endParaRPr lang="en-CA"/>
          </a:p>
        </p:txBody>
      </p:sp>
      <p:sp>
        <p:nvSpPr>
          <p:cNvPr id="25" name="Shape 22">
            <a:extLst>
              <a:ext uri="{FF2B5EF4-FFF2-40B4-BE49-F238E27FC236}">
                <a16:creationId xmlns:a16="http://schemas.microsoft.com/office/drawing/2014/main" id="{BAC627D3-C62C-6367-908A-E20EDC1C05F6}"/>
              </a:ext>
            </a:extLst>
          </p:cNvPr>
          <p:cNvSpPr/>
          <p:nvPr/>
        </p:nvSpPr>
        <p:spPr>
          <a:xfrm>
            <a:off x="6372225" y="2219325"/>
            <a:ext cx="381000" cy="76200"/>
          </a:xfrm>
          <a:custGeom>
            <a:avLst/>
            <a:gdLst/>
            <a:ahLst/>
            <a:cxnLst/>
            <a:rect l="l" t="t" r="r" b="b"/>
            <a:pathLst>
              <a:path w="381000" h="76200">
                <a:moveTo>
                  <a:pt x="38100" y="0"/>
                </a:moveTo>
                <a:lnTo>
                  <a:pt x="342900" y="0"/>
                </a:lnTo>
                <a:cubicBezTo>
                  <a:pt x="363928" y="0"/>
                  <a:pt x="381000" y="17072"/>
                  <a:pt x="381000" y="38100"/>
                </a:cubicBezTo>
                <a:lnTo>
                  <a:pt x="381000" y="38100"/>
                </a:lnTo>
                <a:cubicBezTo>
                  <a:pt x="381000" y="59128"/>
                  <a:pt x="363928" y="76200"/>
                  <a:pt x="342900" y="76200"/>
                </a:cubicBezTo>
                <a:lnTo>
                  <a:pt x="38100" y="76200"/>
                </a:lnTo>
                <a:cubicBezTo>
                  <a:pt x="17072" y="76200"/>
                  <a:pt x="0" y="59128"/>
                  <a:pt x="0" y="38100"/>
                </a:cubicBezTo>
                <a:lnTo>
                  <a:pt x="0" y="38100"/>
                </a:lnTo>
                <a:cubicBezTo>
                  <a:pt x="0" y="17072"/>
                  <a:pt x="17072" y="0"/>
                  <a:pt x="38100" y="0"/>
                </a:cubicBezTo>
                <a:close/>
              </a:path>
            </a:pathLst>
          </a:custGeom>
          <a:solidFill>
            <a:schemeClr val="accent4">
              <a:lumMod val="75000"/>
            </a:schemeClr>
          </a:solidFill>
          <a:ln/>
        </p:spPr>
        <p:txBody>
          <a:bodyPr/>
          <a:lstStyle/>
          <a:p>
            <a:endParaRPr lang="en-CA"/>
          </a:p>
        </p:txBody>
      </p:sp>
      <p:sp>
        <p:nvSpPr>
          <p:cNvPr id="28" name="Text 24">
            <a:extLst>
              <a:ext uri="{FF2B5EF4-FFF2-40B4-BE49-F238E27FC236}">
                <a16:creationId xmlns:a16="http://schemas.microsoft.com/office/drawing/2014/main" id="{D8648B4C-3068-2C43-A468-7C5B4F050429}"/>
              </a:ext>
            </a:extLst>
          </p:cNvPr>
          <p:cNvSpPr/>
          <p:nvPr/>
        </p:nvSpPr>
        <p:spPr>
          <a:xfrm>
            <a:off x="6372225" y="2524125"/>
            <a:ext cx="962025" cy="228600"/>
          </a:xfrm>
          <a:prstGeom prst="rect">
            <a:avLst/>
          </a:prstGeom>
          <a:noFill/>
          <a:ln/>
        </p:spPr>
        <p:txBody>
          <a:bodyPr wrap="square" lIns="0" tIns="0" rIns="0" bIns="0" rtlCol="0" anchor="ctr"/>
          <a:lstStyle/>
          <a:p>
            <a:pPr>
              <a:lnSpc>
                <a:spcPct val="130000"/>
              </a:lnSpc>
            </a:pPr>
            <a:r>
              <a:rPr lang="en-US" sz="1200" dirty="0">
                <a:latin typeface="+mj-lt"/>
                <a:ea typeface="Quattrocento Sans" pitchFamily="34" charset="-122"/>
                <a:cs typeface="Quattrocento Sans" pitchFamily="34" charset="-120"/>
              </a:rPr>
              <a:t>TT Fixed-Size</a:t>
            </a:r>
            <a:endParaRPr lang="en-US" sz="1600" dirty="0">
              <a:latin typeface="+mj-lt"/>
            </a:endParaRPr>
          </a:p>
        </p:txBody>
      </p:sp>
      <p:sp>
        <p:nvSpPr>
          <p:cNvPr id="29" name="Text 25">
            <a:extLst>
              <a:ext uri="{FF2B5EF4-FFF2-40B4-BE49-F238E27FC236}">
                <a16:creationId xmlns:a16="http://schemas.microsoft.com/office/drawing/2014/main" id="{8EDF91D2-E92F-CB2E-D796-01B7C994E23B}"/>
              </a:ext>
            </a:extLst>
          </p:cNvPr>
          <p:cNvSpPr/>
          <p:nvPr/>
        </p:nvSpPr>
        <p:spPr>
          <a:xfrm>
            <a:off x="10883205" y="2524125"/>
            <a:ext cx="800100" cy="228600"/>
          </a:xfrm>
          <a:prstGeom prst="rect">
            <a:avLst/>
          </a:prstGeom>
          <a:noFill/>
          <a:ln/>
        </p:spPr>
        <p:txBody>
          <a:bodyPr wrap="square" lIns="0" tIns="0" rIns="0" bIns="0" rtlCol="0" anchor="ctr"/>
          <a:lstStyle/>
          <a:p>
            <a:pPr>
              <a:lnSpc>
                <a:spcPct val="130000"/>
              </a:lnSpc>
            </a:pPr>
            <a:r>
              <a:rPr lang="en-US" sz="1200" b="1" dirty="0">
                <a:solidFill>
                  <a:schemeClr val="accent4">
                    <a:lumMod val="75000"/>
                  </a:schemeClr>
                </a:solidFill>
                <a:latin typeface="+mj-lt"/>
                <a:ea typeface="Quattrocento Sans" pitchFamily="34" charset="-122"/>
                <a:cs typeface="Quattrocento Sans" pitchFamily="34" charset="-120"/>
              </a:rPr>
              <a:t>NMI = 0.117</a:t>
            </a:r>
            <a:endParaRPr lang="en-US" sz="1600" dirty="0">
              <a:solidFill>
                <a:schemeClr val="accent4">
                  <a:lumMod val="75000"/>
                </a:schemeClr>
              </a:solidFill>
              <a:latin typeface="+mj-lt"/>
            </a:endParaRPr>
          </a:p>
        </p:txBody>
      </p:sp>
      <p:sp>
        <p:nvSpPr>
          <p:cNvPr id="31" name="Shape 26">
            <a:extLst>
              <a:ext uri="{FF2B5EF4-FFF2-40B4-BE49-F238E27FC236}">
                <a16:creationId xmlns:a16="http://schemas.microsoft.com/office/drawing/2014/main" id="{82D3D31B-C37C-2AB7-7A8F-BDEC705A6736}"/>
              </a:ext>
            </a:extLst>
          </p:cNvPr>
          <p:cNvSpPr/>
          <p:nvPr/>
        </p:nvSpPr>
        <p:spPr>
          <a:xfrm>
            <a:off x="6372225" y="2790825"/>
            <a:ext cx="5238750" cy="76200"/>
          </a:xfrm>
          <a:custGeom>
            <a:avLst/>
            <a:gdLst/>
            <a:ahLst/>
            <a:cxnLst/>
            <a:rect l="l" t="t" r="r" b="b"/>
            <a:pathLst>
              <a:path w="5238750" h="76200">
                <a:moveTo>
                  <a:pt x="38100" y="0"/>
                </a:moveTo>
                <a:lnTo>
                  <a:pt x="5200650" y="0"/>
                </a:lnTo>
                <a:cubicBezTo>
                  <a:pt x="5221678" y="0"/>
                  <a:pt x="5238750" y="17072"/>
                  <a:pt x="5238750" y="38100"/>
                </a:cubicBezTo>
                <a:lnTo>
                  <a:pt x="5238750" y="38100"/>
                </a:lnTo>
                <a:cubicBezTo>
                  <a:pt x="5238750" y="59128"/>
                  <a:pt x="5221678" y="76200"/>
                  <a:pt x="5200650" y="76200"/>
                </a:cubicBezTo>
                <a:lnTo>
                  <a:pt x="38100" y="76200"/>
                </a:lnTo>
                <a:cubicBezTo>
                  <a:pt x="17072" y="76200"/>
                  <a:pt x="0" y="59128"/>
                  <a:pt x="0" y="38100"/>
                </a:cubicBezTo>
                <a:lnTo>
                  <a:pt x="0" y="38100"/>
                </a:lnTo>
                <a:cubicBezTo>
                  <a:pt x="0" y="17072"/>
                  <a:pt x="17072" y="0"/>
                  <a:pt x="38100" y="0"/>
                </a:cubicBezTo>
                <a:close/>
              </a:path>
            </a:pathLst>
          </a:custGeom>
          <a:solidFill>
            <a:srgbClr val="4A5C6A">
              <a:alpha val="30196"/>
            </a:srgbClr>
          </a:solidFill>
          <a:ln/>
        </p:spPr>
        <p:txBody>
          <a:bodyPr/>
          <a:lstStyle/>
          <a:p>
            <a:endParaRPr lang="en-CA"/>
          </a:p>
        </p:txBody>
      </p:sp>
      <p:sp>
        <p:nvSpPr>
          <p:cNvPr id="32" name="Shape 27">
            <a:extLst>
              <a:ext uri="{FF2B5EF4-FFF2-40B4-BE49-F238E27FC236}">
                <a16:creationId xmlns:a16="http://schemas.microsoft.com/office/drawing/2014/main" id="{445524DB-791C-92C2-FA84-6F2E05336282}"/>
              </a:ext>
            </a:extLst>
          </p:cNvPr>
          <p:cNvSpPr/>
          <p:nvPr/>
        </p:nvSpPr>
        <p:spPr>
          <a:xfrm>
            <a:off x="6372225" y="2790825"/>
            <a:ext cx="609600" cy="76200"/>
          </a:xfrm>
          <a:custGeom>
            <a:avLst/>
            <a:gdLst/>
            <a:ahLst/>
            <a:cxnLst/>
            <a:rect l="l" t="t" r="r" b="b"/>
            <a:pathLst>
              <a:path w="609600" h="76200">
                <a:moveTo>
                  <a:pt x="38100" y="0"/>
                </a:moveTo>
                <a:lnTo>
                  <a:pt x="571500" y="0"/>
                </a:lnTo>
                <a:cubicBezTo>
                  <a:pt x="592528" y="0"/>
                  <a:pt x="609600" y="17072"/>
                  <a:pt x="609600" y="38100"/>
                </a:cubicBezTo>
                <a:lnTo>
                  <a:pt x="609600" y="38100"/>
                </a:lnTo>
                <a:cubicBezTo>
                  <a:pt x="609600" y="59128"/>
                  <a:pt x="592528" y="76200"/>
                  <a:pt x="571500" y="76200"/>
                </a:cubicBezTo>
                <a:lnTo>
                  <a:pt x="38100" y="76200"/>
                </a:lnTo>
                <a:cubicBezTo>
                  <a:pt x="17072" y="76200"/>
                  <a:pt x="0" y="59128"/>
                  <a:pt x="0" y="38100"/>
                </a:cubicBezTo>
                <a:lnTo>
                  <a:pt x="0" y="38100"/>
                </a:lnTo>
                <a:cubicBezTo>
                  <a:pt x="0" y="17072"/>
                  <a:pt x="17072" y="0"/>
                  <a:pt x="38100" y="0"/>
                </a:cubicBezTo>
                <a:close/>
              </a:path>
            </a:pathLst>
          </a:custGeom>
          <a:solidFill>
            <a:schemeClr val="accent4">
              <a:lumMod val="75000"/>
            </a:schemeClr>
          </a:solidFill>
          <a:ln/>
        </p:spPr>
        <p:txBody>
          <a:bodyPr/>
          <a:lstStyle/>
          <a:p>
            <a:endParaRPr lang="en-CA"/>
          </a:p>
        </p:txBody>
      </p:sp>
      <p:sp>
        <p:nvSpPr>
          <p:cNvPr id="34" name="Text 29">
            <a:extLst>
              <a:ext uri="{FF2B5EF4-FFF2-40B4-BE49-F238E27FC236}">
                <a16:creationId xmlns:a16="http://schemas.microsoft.com/office/drawing/2014/main" id="{60774417-F047-B21A-F6BD-D5CBB7EDEB1F}"/>
              </a:ext>
            </a:extLst>
          </p:cNvPr>
          <p:cNvSpPr/>
          <p:nvPr/>
        </p:nvSpPr>
        <p:spPr>
          <a:xfrm>
            <a:off x="6372225" y="3095625"/>
            <a:ext cx="1181100" cy="228600"/>
          </a:xfrm>
          <a:prstGeom prst="rect">
            <a:avLst/>
          </a:prstGeom>
          <a:noFill/>
          <a:ln/>
        </p:spPr>
        <p:txBody>
          <a:bodyPr wrap="square" lIns="0" tIns="0" rIns="0" bIns="0" rtlCol="0" anchor="ctr"/>
          <a:lstStyle/>
          <a:p>
            <a:pPr>
              <a:lnSpc>
                <a:spcPct val="130000"/>
              </a:lnSpc>
            </a:pPr>
            <a:r>
              <a:rPr lang="en-US" sz="1200" dirty="0">
                <a:latin typeface="+mj-lt"/>
                <a:ea typeface="Quattrocento Sans" pitchFamily="34" charset="-122"/>
                <a:cs typeface="Quattrocento Sans" pitchFamily="34" charset="-120"/>
              </a:rPr>
              <a:t>SN Variable-Size</a:t>
            </a:r>
            <a:endParaRPr lang="en-US" sz="1600" dirty="0">
              <a:latin typeface="+mj-lt"/>
            </a:endParaRPr>
          </a:p>
        </p:txBody>
      </p:sp>
      <p:sp>
        <p:nvSpPr>
          <p:cNvPr id="36" name="Text 30">
            <a:extLst>
              <a:ext uri="{FF2B5EF4-FFF2-40B4-BE49-F238E27FC236}">
                <a16:creationId xmlns:a16="http://schemas.microsoft.com/office/drawing/2014/main" id="{6FF8B488-518E-4FCC-7E38-1ECE3C131AB5}"/>
              </a:ext>
            </a:extLst>
          </p:cNvPr>
          <p:cNvSpPr/>
          <p:nvPr/>
        </p:nvSpPr>
        <p:spPr>
          <a:xfrm>
            <a:off x="10846222" y="3095625"/>
            <a:ext cx="838200" cy="228600"/>
          </a:xfrm>
          <a:prstGeom prst="rect">
            <a:avLst/>
          </a:prstGeom>
          <a:noFill/>
          <a:ln/>
        </p:spPr>
        <p:txBody>
          <a:bodyPr wrap="square" lIns="0" tIns="0" rIns="0" bIns="0" rtlCol="0" anchor="ctr"/>
          <a:lstStyle/>
          <a:p>
            <a:pPr>
              <a:lnSpc>
                <a:spcPct val="130000"/>
              </a:lnSpc>
            </a:pPr>
            <a:r>
              <a:rPr lang="en-US" sz="1200" b="1" dirty="0">
                <a:solidFill>
                  <a:schemeClr val="accent4">
                    <a:lumMod val="75000"/>
                  </a:schemeClr>
                </a:solidFill>
                <a:latin typeface="+mj-lt"/>
                <a:ea typeface="Quattrocento Sans" pitchFamily="34" charset="-122"/>
                <a:cs typeface="Quattrocento Sans" pitchFamily="34" charset="-120"/>
              </a:rPr>
              <a:t>NMI = 0.142</a:t>
            </a:r>
            <a:endParaRPr lang="en-US" sz="1600" dirty="0">
              <a:solidFill>
                <a:schemeClr val="accent4">
                  <a:lumMod val="75000"/>
                </a:schemeClr>
              </a:solidFill>
              <a:latin typeface="+mj-lt"/>
            </a:endParaRPr>
          </a:p>
        </p:txBody>
      </p:sp>
      <p:sp>
        <p:nvSpPr>
          <p:cNvPr id="37" name="Shape 31">
            <a:extLst>
              <a:ext uri="{FF2B5EF4-FFF2-40B4-BE49-F238E27FC236}">
                <a16:creationId xmlns:a16="http://schemas.microsoft.com/office/drawing/2014/main" id="{EB5FC58D-353D-4D41-6CB0-5425D76CE597}"/>
              </a:ext>
            </a:extLst>
          </p:cNvPr>
          <p:cNvSpPr/>
          <p:nvPr/>
        </p:nvSpPr>
        <p:spPr>
          <a:xfrm>
            <a:off x="6372225" y="3362325"/>
            <a:ext cx="5238750" cy="76200"/>
          </a:xfrm>
          <a:custGeom>
            <a:avLst/>
            <a:gdLst/>
            <a:ahLst/>
            <a:cxnLst/>
            <a:rect l="l" t="t" r="r" b="b"/>
            <a:pathLst>
              <a:path w="5238750" h="76200">
                <a:moveTo>
                  <a:pt x="38100" y="0"/>
                </a:moveTo>
                <a:lnTo>
                  <a:pt x="5200650" y="0"/>
                </a:lnTo>
                <a:cubicBezTo>
                  <a:pt x="5221678" y="0"/>
                  <a:pt x="5238750" y="17072"/>
                  <a:pt x="5238750" y="38100"/>
                </a:cubicBezTo>
                <a:lnTo>
                  <a:pt x="5238750" y="38100"/>
                </a:lnTo>
                <a:cubicBezTo>
                  <a:pt x="5238750" y="59128"/>
                  <a:pt x="5221678" y="76200"/>
                  <a:pt x="5200650" y="76200"/>
                </a:cubicBezTo>
                <a:lnTo>
                  <a:pt x="38100" y="76200"/>
                </a:lnTo>
                <a:cubicBezTo>
                  <a:pt x="17072" y="76200"/>
                  <a:pt x="0" y="59128"/>
                  <a:pt x="0" y="38100"/>
                </a:cubicBezTo>
                <a:lnTo>
                  <a:pt x="0" y="38100"/>
                </a:lnTo>
                <a:cubicBezTo>
                  <a:pt x="0" y="17072"/>
                  <a:pt x="17072" y="0"/>
                  <a:pt x="38100" y="0"/>
                </a:cubicBezTo>
                <a:close/>
              </a:path>
            </a:pathLst>
          </a:custGeom>
          <a:solidFill>
            <a:srgbClr val="4A5C6A">
              <a:alpha val="30196"/>
            </a:srgbClr>
          </a:solidFill>
          <a:ln/>
        </p:spPr>
        <p:txBody>
          <a:bodyPr/>
          <a:lstStyle/>
          <a:p>
            <a:endParaRPr lang="en-CA"/>
          </a:p>
        </p:txBody>
      </p:sp>
      <p:sp>
        <p:nvSpPr>
          <p:cNvPr id="39" name="Shape 32">
            <a:extLst>
              <a:ext uri="{FF2B5EF4-FFF2-40B4-BE49-F238E27FC236}">
                <a16:creationId xmlns:a16="http://schemas.microsoft.com/office/drawing/2014/main" id="{CFED8915-A0A9-E5E9-2CAA-7AC05557750E}"/>
              </a:ext>
            </a:extLst>
          </p:cNvPr>
          <p:cNvSpPr/>
          <p:nvPr/>
        </p:nvSpPr>
        <p:spPr>
          <a:xfrm>
            <a:off x="6372225" y="3362325"/>
            <a:ext cx="742950" cy="76200"/>
          </a:xfrm>
          <a:custGeom>
            <a:avLst/>
            <a:gdLst/>
            <a:ahLst/>
            <a:cxnLst/>
            <a:rect l="l" t="t" r="r" b="b"/>
            <a:pathLst>
              <a:path w="742950" h="76200">
                <a:moveTo>
                  <a:pt x="38100" y="0"/>
                </a:moveTo>
                <a:lnTo>
                  <a:pt x="704850" y="0"/>
                </a:lnTo>
                <a:cubicBezTo>
                  <a:pt x="725878" y="0"/>
                  <a:pt x="742950" y="17072"/>
                  <a:pt x="742950" y="38100"/>
                </a:cubicBezTo>
                <a:lnTo>
                  <a:pt x="742950" y="38100"/>
                </a:lnTo>
                <a:cubicBezTo>
                  <a:pt x="742950" y="59128"/>
                  <a:pt x="725878" y="76200"/>
                  <a:pt x="704850" y="76200"/>
                </a:cubicBezTo>
                <a:lnTo>
                  <a:pt x="38100" y="76200"/>
                </a:lnTo>
                <a:cubicBezTo>
                  <a:pt x="17072" y="76200"/>
                  <a:pt x="0" y="59128"/>
                  <a:pt x="0" y="38100"/>
                </a:cubicBezTo>
                <a:lnTo>
                  <a:pt x="0" y="38100"/>
                </a:lnTo>
                <a:cubicBezTo>
                  <a:pt x="0" y="17072"/>
                  <a:pt x="17072" y="0"/>
                  <a:pt x="38100" y="0"/>
                </a:cubicBezTo>
                <a:close/>
              </a:path>
            </a:pathLst>
          </a:custGeom>
          <a:solidFill>
            <a:schemeClr val="accent4">
              <a:lumMod val="75000"/>
            </a:schemeClr>
          </a:solidFill>
          <a:ln/>
        </p:spPr>
        <p:txBody>
          <a:bodyPr/>
          <a:lstStyle/>
          <a:p>
            <a:endParaRPr lang="en-CA"/>
          </a:p>
        </p:txBody>
      </p:sp>
      <p:sp>
        <p:nvSpPr>
          <p:cNvPr id="42" name="Text 34">
            <a:extLst>
              <a:ext uri="{FF2B5EF4-FFF2-40B4-BE49-F238E27FC236}">
                <a16:creationId xmlns:a16="http://schemas.microsoft.com/office/drawing/2014/main" id="{1B67B845-AD4B-2CC6-06BA-F74073ABD05E}"/>
              </a:ext>
            </a:extLst>
          </p:cNvPr>
          <p:cNvSpPr/>
          <p:nvPr/>
        </p:nvSpPr>
        <p:spPr>
          <a:xfrm>
            <a:off x="6372225" y="3667125"/>
            <a:ext cx="1152525" cy="228600"/>
          </a:xfrm>
          <a:prstGeom prst="rect">
            <a:avLst/>
          </a:prstGeom>
          <a:noFill/>
          <a:ln/>
        </p:spPr>
        <p:txBody>
          <a:bodyPr wrap="square" lIns="0" tIns="0" rIns="0" bIns="0" rtlCol="0" anchor="ctr"/>
          <a:lstStyle/>
          <a:p>
            <a:pPr>
              <a:lnSpc>
                <a:spcPct val="130000"/>
              </a:lnSpc>
            </a:pPr>
            <a:r>
              <a:rPr lang="en-US" sz="1200" dirty="0">
                <a:latin typeface="+mj-lt"/>
                <a:ea typeface="Quattrocento Sans" pitchFamily="34" charset="-122"/>
                <a:cs typeface="Quattrocento Sans" pitchFamily="34" charset="-120"/>
              </a:rPr>
              <a:t>TT Variable-Size</a:t>
            </a:r>
            <a:endParaRPr lang="en-US" sz="1600" dirty="0">
              <a:latin typeface="+mj-lt"/>
            </a:endParaRPr>
          </a:p>
        </p:txBody>
      </p:sp>
      <p:sp>
        <p:nvSpPr>
          <p:cNvPr id="43" name="Text 35">
            <a:extLst>
              <a:ext uri="{FF2B5EF4-FFF2-40B4-BE49-F238E27FC236}">
                <a16:creationId xmlns:a16="http://schemas.microsoft.com/office/drawing/2014/main" id="{6465F521-B483-F0AB-C8B2-058F2C7662AB}"/>
              </a:ext>
            </a:extLst>
          </p:cNvPr>
          <p:cNvSpPr/>
          <p:nvPr/>
        </p:nvSpPr>
        <p:spPr>
          <a:xfrm>
            <a:off x="10846222" y="3667125"/>
            <a:ext cx="838200" cy="228600"/>
          </a:xfrm>
          <a:prstGeom prst="rect">
            <a:avLst/>
          </a:prstGeom>
          <a:noFill/>
          <a:ln/>
        </p:spPr>
        <p:txBody>
          <a:bodyPr wrap="square" lIns="0" tIns="0" rIns="0" bIns="0" rtlCol="0" anchor="ctr"/>
          <a:lstStyle/>
          <a:p>
            <a:pPr>
              <a:lnSpc>
                <a:spcPct val="130000"/>
              </a:lnSpc>
            </a:pPr>
            <a:r>
              <a:rPr lang="en-US" sz="1200" b="1" dirty="0">
                <a:solidFill>
                  <a:schemeClr val="accent4">
                    <a:lumMod val="75000"/>
                  </a:schemeClr>
                </a:solidFill>
                <a:latin typeface="+mj-lt"/>
                <a:ea typeface="Quattrocento Sans" pitchFamily="34" charset="-122"/>
                <a:cs typeface="Quattrocento Sans" pitchFamily="34" charset="-120"/>
              </a:rPr>
              <a:t>NMI = 0.142</a:t>
            </a:r>
            <a:endParaRPr lang="en-US" sz="1600" dirty="0">
              <a:solidFill>
                <a:schemeClr val="accent4">
                  <a:lumMod val="75000"/>
                </a:schemeClr>
              </a:solidFill>
              <a:latin typeface="+mj-lt"/>
            </a:endParaRPr>
          </a:p>
        </p:txBody>
      </p:sp>
      <p:sp>
        <p:nvSpPr>
          <p:cNvPr id="44" name="Shape 36">
            <a:extLst>
              <a:ext uri="{FF2B5EF4-FFF2-40B4-BE49-F238E27FC236}">
                <a16:creationId xmlns:a16="http://schemas.microsoft.com/office/drawing/2014/main" id="{F5CA1B0F-1208-D01A-D198-E0B4F349C96C}"/>
              </a:ext>
            </a:extLst>
          </p:cNvPr>
          <p:cNvSpPr/>
          <p:nvPr/>
        </p:nvSpPr>
        <p:spPr>
          <a:xfrm>
            <a:off x="6372225" y="3933825"/>
            <a:ext cx="5238750" cy="76200"/>
          </a:xfrm>
          <a:custGeom>
            <a:avLst/>
            <a:gdLst/>
            <a:ahLst/>
            <a:cxnLst/>
            <a:rect l="l" t="t" r="r" b="b"/>
            <a:pathLst>
              <a:path w="5238750" h="76200">
                <a:moveTo>
                  <a:pt x="38100" y="0"/>
                </a:moveTo>
                <a:lnTo>
                  <a:pt x="5200650" y="0"/>
                </a:lnTo>
                <a:cubicBezTo>
                  <a:pt x="5221678" y="0"/>
                  <a:pt x="5238750" y="17072"/>
                  <a:pt x="5238750" y="38100"/>
                </a:cubicBezTo>
                <a:lnTo>
                  <a:pt x="5238750" y="38100"/>
                </a:lnTo>
                <a:cubicBezTo>
                  <a:pt x="5238750" y="59128"/>
                  <a:pt x="5221678" y="76200"/>
                  <a:pt x="5200650" y="76200"/>
                </a:cubicBezTo>
                <a:lnTo>
                  <a:pt x="38100" y="76200"/>
                </a:lnTo>
                <a:cubicBezTo>
                  <a:pt x="17072" y="76200"/>
                  <a:pt x="0" y="59128"/>
                  <a:pt x="0" y="38100"/>
                </a:cubicBezTo>
                <a:lnTo>
                  <a:pt x="0" y="38100"/>
                </a:lnTo>
                <a:cubicBezTo>
                  <a:pt x="0" y="17072"/>
                  <a:pt x="17072" y="0"/>
                  <a:pt x="38100" y="0"/>
                </a:cubicBezTo>
                <a:close/>
              </a:path>
            </a:pathLst>
          </a:custGeom>
          <a:solidFill>
            <a:srgbClr val="4A5C6A">
              <a:alpha val="30196"/>
            </a:srgbClr>
          </a:solidFill>
          <a:ln/>
        </p:spPr>
        <p:txBody>
          <a:bodyPr/>
          <a:lstStyle/>
          <a:p>
            <a:endParaRPr lang="en-CA"/>
          </a:p>
        </p:txBody>
      </p:sp>
      <p:sp>
        <p:nvSpPr>
          <p:cNvPr id="45" name="Shape 37">
            <a:extLst>
              <a:ext uri="{FF2B5EF4-FFF2-40B4-BE49-F238E27FC236}">
                <a16:creationId xmlns:a16="http://schemas.microsoft.com/office/drawing/2014/main" id="{D8024A84-55EF-CAAC-4093-A1D900C22721}"/>
              </a:ext>
            </a:extLst>
          </p:cNvPr>
          <p:cNvSpPr/>
          <p:nvPr/>
        </p:nvSpPr>
        <p:spPr>
          <a:xfrm>
            <a:off x="6372225" y="3933825"/>
            <a:ext cx="742950" cy="76200"/>
          </a:xfrm>
          <a:custGeom>
            <a:avLst/>
            <a:gdLst/>
            <a:ahLst/>
            <a:cxnLst/>
            <a:rect l="l" t="t" r="r" b="b"/>
            <a:pathLst>
              <a:path w="742950" h="76200">
                <a:moveTo>
                  <a:pt x="38100" y="0"/>
                </a:moveTo>
                <a:lnTo>
                  <a:pt x="704850" y="0"/>
                </a:lnTo>
                <a:cubicBezTo>
                  <a:pt x="725878" y="0"/>
                  <a:pt x="742950" y="17072"/>
                  <a:pt x="742950" y="38100"/>
                </a:cubicBezTo>
                <a:lnTo>
                  <a:pt x="742950" y="38100"/>
                </a:lnTo>
                <a:cubicBezTo>
                  <a:pt x="742950" y="59128"/>
                  <a:pt x="725878" y="76200"/>
                  <a:pt x="704850" y="76200"/>
                </a:cubicBezTo>
                <a:lnTo>
                  <a:pt x="38100" y="76200"/>
                </a:lnTo>
                <a:cubicBezTo>
                  <a:pt x="17072" y="76200"/>
                  <a:pt x="0" y="59128"/>
                  <a:pt x="0" y="38100"/>
                </a:cubicBezTo>
                <a:lnTo>
                  <a:pt x="0" y="38100"/>
                </a:lnTo>
                <a:cubicBezTo>
                  <a:pt x="0" y="17072"/>
                  <a:pt x="17072" y="0"/>
                  <a:pt x="38100" y="0"/>
                </a:cubicBezTo>
                <a:close/>
              </a:path>
            </a:pathLst>
          </a:custGeom>
          <a:solidFill>
            <a:schemeClr val="accent4">
              <a:lumMod val="75000"/>
            </a:schemeClr>
          </a:solidFill>
          <a:ln/>
        </p:spPr>
        <p:txBody>
          <a:bodyPr/>
          <a:lstStyle/>
          <a:p>
            <a:endParaRPr lang="en-CA"/>
          </a:p>
        </p:txBody>
      </p:sp>
      <p:sp>
        <p:nvSpPr>
          <p:cNvPr id="46" name="Text 39">
            <a:extLst>
              <a:ext uri="{FF2B5EF4-FFF2-40B4-BE49-F238E27FC236}">
                <a16:creationId xmlns:a16="http://schemas.microsoft.com/office/drawing/2014/main" id="{43CC6D19-6E77-D937-9212-C5A79B8B92CD}"/>
              </a:ext>
            </a:extLst>
          </p:cNvPr>
          <p:cNvSpPr/>
          <p:nvPr/>
        </p:nvSpPr>
        <p:spPr>
          <a:xfrm>
            <a:off x="6296025" y="4130221"/>
            <a:ext cx="5476875" cy="266700"/>
          </a:xfrm>
          <a:prstGeom prst="rect">
            <a:avLst/>
          </a:prstGeom>
          <a:noFill/>
          <a:ln/>
        </p:spPr>
        <p:txBody>
          <a:bodyPr wrap="square" lIns="0" tIns="0" rIns="0" bIns="0" rtlCol="0" anchor="ctr"/>
          <a:lstStyle/>
          <a:p>
            <a:pPr>
              <a:lnSpc>
                <a:spcPct val="130000"/>
              </a:lnSpc>
            </a:pPr>
            <a:r>
              <a:rPr lang="en-US" sz="1350" b="1" dirty="0">
                <a:latin typeface="+mj-lt"/>
                <a:ea typeface="Liter" pitchFamily="34" charset="-122"/>
                <a:cs typeface="Liter" pitchFamily="34" charset="-120"/>
              </a:rPr>
              <a:t>Instance-Level Similarity</a:t>
            </a:r>
            <a:endParaRPr lang="en-US" sz="1600" dirty="0">
              <a:latin typeface="+mj-lt"/>
            </a:endParaRPr>
          </a:p>
        </p:txBody>
      </p:sp>
      <p:sp>
        <p:nvSpPr>
          <p:cNvPr id="50" name="Text 41">
            <a:extLst>
              <a:ext uri="{FF2B5EF4-FFF2-40B4-BE49-F238E27FC236}">
                <a16:creationId xmlns:a16="http://schemas.microsoft.com/office/drawing/2014/main" id="{CABF039E-2B2C-31F5-2968-A43A3C5A4AE5}"/>
              </a:ext>
            </a:extLst>
          </p:cNvPr>
          <p:cNvSpPr/>
          <p:nvPr/>
        </p:nvSpPr>
        <p:spPr>
          <a:xfrm>
            <a:off x="6372225" y="4577896"/>
            <a:ext cx="1818159" cy="166688"/>
          </a:xfrm>
          <a:prstGeom prst="rect">
            <a:avLst/>
          </a:prstGeom>
          <a:noFill/>
          <a:ln/>
        </p:spPr>
        <p:txBody>
          <a:bodyPr wrap="square" lIns="0" tIns="0" rIns="0" bIns="0" rtlCol="0" anchor="ctr"/>
          <a:lstStyle/>
          <a:p>
            <a:pPr>
              <a:lnSpc>
                <a:spcPct val="130000"/>
              </a:lnSpc>
            </a:pPr>
            <a:r>
              <a:rPr lang="en-US" sz="1200" b="1" dirty="0">
                <a:latin typeface="+mj-lt"/>
                <a:ea typeface="Quattrocento Sans" pitchFamily="34" charset="-122"/>
                <a:cs typeface="Quattrocento Sans" pitchFamily="34" charset="-120"/>
              </a:rPr>
              <a:t>Average Overall Similarity:</a:t>
            </a:r>
            <a:endParaRPr lang="en-US" sz="1600" dirty="0">
              <a:latin typeface="+mj-lt"/>
            </a:endParaRPr>
          </a:p>
        </p:txBody>
      </p:sp>
      <p:sp>
        <p:nvSpPr>
          <p:cNvPr id="56" name="Text 42">
            <a:extLst>
              <a:ext uri="{FF2B5EF4-FFF2-40B4-BE49-F238E27FC236}">
                <a16:creationId xmlns:a16="http://schemas.microsoft.com/office/drawing/2014/main" id="{32BF837E-DD1E-4B36-3DED-2137575B4E98}"/>
              </a:ext>
            </a:extLst>
          </p:cNvPr>
          <p:cNvSpPr/>
          <p:nvPr/>
        </p:nvSpPr>
        <p:spPr>
          <a:xfrm>
            <a:off x="6315075" y="4816021"/>
            <a:ext cx="742950" cy="304800"/>
          </a:xfrm>
          <a:prstGeom prst="rect">
            <a:avLst/>
          </a:prstGeom>
          <a:noFill/>
          <a:ln/>
        </p:spPr>
        <p:txBody>
          <a:bodyPr wrap="square" lIns="0" tIns="0" rIns="0" bIns="0" rtlCol="0" anchor="ctr"/>
          <a:lstStyle/>
          <a:p>
            <a:pPr algn="ctr">
              <a:lnSpc>
                <a:spcPct val="110000"/>
              </a:lnSpc>
            </a:pPr>
            <a:r>
              <a:rPr lang="en-US" sz="1800" b="1" dirty="0">
                <a:solidFill>
                  <a:schemeClr val="accent4">
                    <a:lumMod val="75000"/>
                  </a:schemeClr>
                </a:solidFill>
                <a:latin typeface="+mj-lt"/>
                <a:ea typeface="Quattrocento Sans" pitchFamily="34" charset="-122"/>
                <a:cs typeface="Quattrocento Sans" pitchFamily="34" charset="-120"/>
              </a:rPr>
              <a:t>20.6%</a:t>
            </a:r>
            <a:endParaRPr lang="en-US" sz="1600" dirty="0">
              <a:solidFill>
                <a:schemeClr val="accent4">
                  <a:lumMod val="75000"/>
                </a:schemeClr>
              </a:solidFill>
              <a:latin typeface="+mj-lt"/>
            </a:endParaRPr>
          </a:p>
        </p:txBody>
      </p:sp>
      <p:sp>
        <p:nvSpPr>
          <p:cNvPr id="59" name="Text 43">
            <a:extLst>
              <a:ext uri="{FF2B5EF4-FFF2-40B4-BE49-F238E27FC236}">
                <a16:creationId xmlns:a16="http://schemas.microsoft.com/office/drawing/2014/main" id="{FC0A7AC8-E905-F288-DDA4-E0CCDD9E5B0A}"/>
              </a:ext>
            </a:extLst>
          </p:cNvPr>
          <p:cNvSpPr/>
          <p:nvPr/>
        </p:nvSpPr>
        <p:spPr>
          <a:xfrm>
            <a:off x="6338888" y="5120821"/>
            <a:ext cx="695325" cy="190500"/>
          </a:xfrm>
          <a:prstGeom prst="rect">
            <a:avLst/>
          </a:prstGeom>
          <a:noFill/>
          <a:ln/>
        </p:spPr>
        <p:txBody>
          <a:bodyPr wrap="square" lIns="0" tIns="0" rIns="0" bIns="0" rtlCol="0" anchor="ctr"/>
          <a:lstStyle/>
          <a:p>
            <a:pPr algn="ctr">
              <a:lnSpc>
                <a:spcPct val="120000"/>
              </a:lnSpc>
            </a:pPr>
            <a:r>
              <a:rPr lang="en-US" sz="1050" dirty="0">
                <a:latin typeface="+mj-lt"/>
                <a:ea typeface="Quattrocento Sans" pitchFamily="34" charset="-122"/>
                <a:cs typeface="Quattrocento Sans" pitchFamily="34" charset="-120"/>
              </a:rPr>
              <a:t>SN Var</a:t>
            </a:r>
            <a:endParaRPr lang="en-US" sz="1600" dirty="0">
              <a:latin typeface="+mj-lt"/>
            </a:endParaRPr>
          </a:p>
        </p:txBody>
      </p:sp>
      <p:sp>
        <p:nvSpPr>
          <p:cNvPr id="62" name="Text 44">
            <a:extLst>
              <a:ext uri="{FF2B5EF4-FFF2-40B4-BE49-F238E27FC236}">
                <a16:creationId xmlns:a16="http://schemas.microsoft.com/office/drawing/2014/main" id="{AAE1AC3D-04A3-B183-8631-DBE88E76EA1C}"/>
              </a:ext>
            </a:extLst>
          </p:cNvPr>
          <p:cNvSpPr/>
          <p:nvPr/>
        </p:nvSpPr>
        <p:spPr>
          <a:xfrm>
            <a:off x="7098878" y="4816021"/>
            <a:ext cx="714375" cy="304800"/>
          </a:xfrm>
          <a:prstGeom prst="rect">
            <a:avLst/>
          </a:prstGeom>
          <a:noFill/>
          <a:ln/>
        </p:spPr>
        <p:txBody>
          <a:bodyPr wrap="square" lIns="0" tIns="0" rIns="0" bIns="0" rtlCol="0" anchor="ctr"/>
          <a:lstStyle/>
          <a:p>
            <a:pPr algn="ctr">
              <a:lnSpc>
                <a:spcPct val="110000"/>
              </a:lnSpc>
            </a:pPr>
            <a:r>
              <a:rPr lang="en-US" sz="1800" b="1" dirty="0">
                <a:solidFill>
                  <a:schemeClr val="accent4">
                    <a:lumMod val="75000"/>
                  </a:schemeClr>
                </a:solidFill>
                <a:latin typeface="+mj-lt"/>
                <a:ea typeface="Quattrocento Sans" pitchFamily="34" charset="-122"/>
                <a:cs typeface="Quattrocento Sans" pitchFamily="34" charset="-120"/>
              </a:rPr>
              <a:t>26.2%</a:t>
            </a:r>
            <a:endParaRPr lang="en-US" sz="1600" dirty="0">
              <a:solidFill>
                <a:schemeClr val="accent4">
                  <a:lumMod val="75000"/>
                </a:schemeClr>
              </a:solidFill>
              <a:latin typeface="+mj-lt"/>
            </a:endParaRPr>
          </a:p>
        </p:txBody>
      </p:sp>
      <p:sp>
        <p:nvSpPr>
          <p:cNvPr id="69" name="Text 45">
            <a:extLst>
              <a:ext uri="{FF2B5EF4-FFF2-40B4-BE49-F238E27FC236}">
                <a16:creationId xmlns:a16="http://schemas.microsoft.com/office/drawing/2014/main" id="{D5A5589B-DB37-5F6E-6ED5-04CC514C2B85}"/>
              </a:ext>
            </a:extLst>
          </p:cNvPr>
          <p:cNvSpPr/>
          <p:nvPr/>
        </p:nvSpPr>
        <p:spPr>
          <a:xfrm>
            <a:off x="7122691" y="5120821"/>
            <a:ext cx="666750" cy="190500"/>
          </a:xfrm>
          <a:prstGeom prst="rect">
            <a:avLst/>
          </a:prstGeom>
          <a:noFill/>
          <a:ln/>
        </p:spPr>
        <p:txBody>
          <a:bodyPr wrap="square" lIns="0" tIns="0" rIns="0" bIns="0" rtlCol="0" anchor="ctr"/>
          <a:lstStyle/>
          <a:p>
            <a:pPr algn="ctr">
              <a:lnSpc>
                <a:spcPct val="120000"/>
              </a:lnSpc>
            </a:pPr>
            <a:r>
              <a:rPr lang="en-US" sz="1050" dirty="0">
                <a:latin typeface="+mj-lt"/>
                <a:ea typeface="Quattrocento Sans" pitchFamily="34" charset="-122"/>
                <a:cs typeface="Quattrocento Sans" pitchFamily="34" charset="-120"/>
              </a:rPr>
              <a:t>TT Var</a:t>
            </a:r>
            <a:endParaRPr lang="en-US" sz="1600" dirty="0">
              <a:latin typeface="+mj-lt"/>
            </a:endParaRPr>
          </a:p>
        </p:txBody>
      </p:sp>
      <p:sp>
        <p:nvSpPr>
          <p:cNvPr id="70" name="Text 46">
            <a:extLst>
              <a:ext uri="{FF2B5EF4-FFF2-40B4-BE49-F238E27FC236}">
                <a16:creationId xmlns:a16="http://schemas.microsoft.com/office/drawing/2014/main" id="{46CB650D-E46B-7BD2-E025-5646FE3DA530}"/>
              </a:ext>
            </a:extLst>
          </p:cNvPr>
          <p:cNvSpPr/>
          <p:nvPr/>
        </p:nvSpPr>
        <p:spPr>
          <a:xfrm>
            <a:off x="7850684" y="4816021"/>
            <a:ext cx="752475" cy="304800"/>
          </a:xfrm>
          <a:prstGeom prst="rect">
            <a:avLst/>
          </a:prstGeom>
          <a:noFill/>
          <a:ln/>
        </p:spPr>
        <p:txBody>
          <a:bodyPr wrap="square" lIns="0" tIns="0" rIns="0" bIns="0" rtlCol="0" anchor="ctr"/>
          <a:lstStyle/>
          <a:p>
            <a:pPr algn="ctr">
              <a:lnSpc>
                <a:spcPct val="110000"/>
              </a:lnSpc>
            </a:pPr>
            <a:r>
              <a:rPr lang="en-US" sz="1800" b="1" dirty="0">
                <a:solidFill>
                  <a:schemeClr val="accent4">
                    <a:lumMod val="75000"/>
                  </a:schemeClr>
                </a:solidFill>
                <a:latin typeface="+mj-lt"/>
                <a:ea typeface="Quattrocento Sans" pitchFamily="34" charset="-122"/>
                <a:cs typeface="Quattrocento Sans" pitchFamily="34" charset="-120"/>
              </a:rPr>
              <a:t>30.5%</a:t>
            </a:r>
            <a:endParaRPr lang="en-US" sz="1600" dirty="0">
              <a:solidFill>
                <a:schemeClr val="accent4">
                  <a:lumMod val="75000"/>
                </a:schemeClr>
              </a:solidFill>
              <a:latin typeface="+mj-lt"/>
            </a:endParaRPr>
          </a:p>
        </p:txBody>
      </p:sp>
      <p:sp>
        <p:nvSpPr>
          <p:cNvPr id="71" name="Text 47">
            <a:extLst>
              <a:ext uri="{FF2B5EF4-FFF2-40B4-BE49-F238E27FC236}">
                <a16:creationId xmlns:a16="http://schemas.microsoft.com/office/drawing/2014/main" id="{9A0E0811-A0A9-D96E-9860-CCDE240F421D}"/>
              </a:ext>
            </a:extLst>
          </p:cNvPr>
          <p:cNvSpPr/>
          <p:nvPr/>
        </p:nvSpPr>
        <p:spPr>
          <a:xfrm>
            <a:off x="7874496" y="5120821"/>
            <a:ext cx="704850" cy="190500"/>
          </a:xfrm>
          <a:prstGeom prst="rect">
            <a:avLst/>
          </a:prstGeom>
          <a:noFill/>
          <a:ln/>
        </p:spPr>
        <p:txBody>
          <a:bodyPr wrap="square" lIns="0" tIns="0" rIns="0" bIns="0" rtlCol="0" anchor="ctr"/>
          <a:lstStyle/>
          <a:p>
            <a:pPr algn="ctr">
              <a:lnSpc>
                <a:spcPct val="120000"/>
              </a:lnSpc>
            </a:pPr>
            <a:r>
              <a:rPr lang="en-US" sz="1050" dirty="0">
                <a:latin typeface="+mj-lt"/>
                <a:ea typeface="Quattrocento Sans" pitchFamily="34" charset="-122"/>
                <a:cs typeface="Quattrocento Sans" pitchFamily="34" charset="-120"/>
              </a:rPr>
              <a:t>SN Fixed</a:t>
            </a:r>
            <a:endParaRPr lang="en-US" sz="1600" dirty="0">
              <a:latin typeface="+mj-lt"/>
            </a:endParaRPr>
          </a:p>
        </p:txBody>
      </p:sp>
      <p:sp>
        <p:nvSpPr>
          <p:cNvPr id="72" name="Text 48">
            <a:extLst>
              <a:ext uri="{FF2B5EF4-FFF2-40B4-BE49-F238E27FC236}">
                <a16:creationId xmlns:a16="http://schemas.microsoft.com/office/drawing/2014/main" id="{879CFA87-9A77-8D45-4C39-23E8BA123600}"/>
              </a:ext>
            </a:extLst>
          </p:cNvPr>
          <p:cNvSpPr/>
          <p:nvPr/>
        </p:nvSpPr>
        <p:spPr>
          <a:xfrm>
            <a:off x="8637463" y="4816021"/>
            <a:ext cx="733425" cy="304800"/>
          </a:xfrm>
          <a:prstGeom prst="rect">
            <a:avLst/>
          </a:prstGeom>
          <a:noFill/>
          <a:ln/>
        </p:spPr>
        <p:txBody>
          <a:bodyPr wrap="square" lIns="0" tIns="0" rIns="0" bIns="0" rtlCol="0" anchor="ctr"/>
          <a:lstStyle/>
          <a:p>
            <a:pPr algn="ctr">
              <a:lnSpc>
                <a:spcPct val="110000"/>
              </a:lnSpc>
            </a:pPr>
            <a:r>
              <a:rPr lang="en-US" sz="1800" b="1" dirty="0">
                <a:solidFill>
                  <a:schemeClr val="accent4">
                    <a:lumMod val="75000"/>
                  </a:schemeClr>
                </a:solidFill>
                <a:latin typeface="+mj-lt"/>
                <a:ea typeface="Quattrocento Sans" pitchFamily="34" charset="-122"/>
                <a:cs typeface="Quattrocento Sans" pitchFamily="34" charset="-120"/>
              </a:rPr>
              <a:t>63.9%</a:t>
            </a:r>
            <a:endParaRPr lang="en-US" sz="1600" dirty="0">
              <a:solidFill>
                <a:schemeClr val="accent4">
                  <a:lumMod val="75000"/>
                </a:schemeClr>
              </a:solidFill>
              <a:latin typeface="+mj-lt"/>
            </a:endParaRPr>
          </a:p>
        </p:txBody>
      </p:sp>
      <p:sp>
        <p:nvSpPr>
          <p:cNvPr id="73" name="Text 49">
            <a:extLst>
              <a:ext uri="{FF2B5EF4-FFF2-40B4-BE49-F238E27FC236}">
                <a16:creationId xmlns:a16="http://schemas.microsoft.com/office/drawing/2014/main" id="{7C7172BE-32B2-F833-07FA-EC8F064B051A}"/>
              </a:ext>
            </a:extLst>
          </p:cNvPr>
          <p:cNvSpPr/>
          <p:nvPr/>
        </p:nvSpPr>
        <p:spPr>
          <a:xfrm>
            <a:off x="8661276" y="5120821"/>
            <a:ext cx="685800" cy="190500"/>
          </a:xfrm>
          <a:prstGeom prst="rect">
            <a:avLst/>
          </a:prstGeom>
          <a:noFill/>
          <a:ln/>
        </p:spPr>
        <p:txBody>
          <a:bodyPr wrap="square" lIns="0" tIns="0" rIns="0" bIns="0" rtlCol="0" anchor="ctr"/>
          <a:lstStyle/>
          <a:p>
            <a:pPr algn="ctr">
              <a:lnSpc>
                <a:spcPct val="120000"/>
              </a:lnSpc>
            </a:pPr>
            <a:r>
              <a:rPr lang="en-US" sz="1050" dirty="0">
                <a:latin typeface="+mj-lt"/>
                <a:ea typeface="Quattrocento Sans" pitchFamily="34" charset="-122"/>
                <a:cs typeface="Quattrocento Sans" pitchFamily="34" charset="-120"/>
              </a:rPr>
              <a:t>TT Fixed</a:t>
            </a:r>
            <a:endParaRPr lang="en-US" sz="1600" dirty="0">
              <a:latin typeface="+mj-lt"/>
            </a:endParaRPr>
          </a:p>
        </p:txBody>
      </p:sp>
      <p:sp>
        <p:nvSpPr>
          <p:cNvPr id="77" name="Shape 41">
            <a:extLst>
              <a:ext uri="{FF2B5EF4-FFF2-40B4-BE49-F238E27FC236}">
                <a16:creationId xmlns:a16="http://schemas.microsoft.com/office/drawing/2014/main" id="{2B2598C1-22C6-A885-5510-C348CE2B2A76}"/>
              </a:ext>
            </a:extLst>
          </p:cNvPr>
          <p:cNvSpPr/>
          <p:nvPr/>
        </p:nvSpPr>
        <p:spPr>
          <a:xfrm>
            <a:off x="6197281" y="5480504"/>
            <a:ext cx="5619750" cy="1009650"/>
          </a:xfrm>
          <a:custGeom>
            <a:avLst/>
            <a:gdLst/>
            <a:ahLst/>
            <a:cxnLst/>
            <a:rect l="l" t="t" r="r" b="b"/>
            <a:pathLst>
              <a:path w="5619750" h="1009650">
                <a:moveTo>
                  <a:pt x="76198" y="0"/>
                </a:moveTo>
                <a:lnTo>
                  <a:pt x="5543552" y="0"/>
                </a:lnTo>
                <a:cubicBezTo>
                  <a:pt x="5585635" y="0"/>
                  <a:pt x="5619750" y="34115"/>
                  <a:pt x="5619750" y="76198"/>
                </a:cubicBezTo>
                <a:lnTo>
                  <a:pt x="5619750" y="933452"/>
                </a:lnTo>
                <a:cubicBezTo>
                  <a:pt x="5619750" y="975535"/>
                  <a:pt x="5585635" y="1009650"/>
                  <a:pt x="5543552" y="1009650"/>
                </a:cubicBezTo>
                <a:lnTo>
                  <a:pt x="76198" y="1009650"/>
                </a:lnTo>
                <a:cubicBezTo>
                  <a:pt x="34115" y="1009650"/>
                  <a:pt x="0" y="975535"/>
                  <a:pt x="0" y="933452"/>
                </a:cubicBezTo>
                <a:lnTo>
                  <a:pt x="0" y="76198"/>
                </a:lnTo>
                <a:cubicBezTo>
                  <a:pt x="0" y="34115"/>
                  <a:pt x="34115" y="0"/>
                  <a:pt x="76198" y="0"/>
                </a:cubicBezTo>
                <a:close/>
              </a:path>
            </a:pathLst>
          </a:custGeom>
          <a:noFill/>
          <a:ln w="0">
            <a:solidFill>
              <a:schemeClr val="accent4">
                <a:lumMod val="75000"/>
              </a:schemeClr>
            </a:solidFill>
            <a:prstDash val="solid"/>
          </a:ln>
          <a:effectLst>
            <a:glow rad="749300">
              <a:schemeClr val="accent1">
                <a:alpha val="40000"/>
              </a:schemeClr>
            </a:glow>
          </a:effectLst>
        </p:spPr>
        <p:txBody>
          <a:bodyPr/>
          <a:lstStyle/>
          <a:p>
            <a:endParaRPr lang="en-CA">
              <a:solidFill>
                <a:schemeClr val="accent4">
                  <a:lumMod val="50000"/>
                </a:schemeClr>
              </a:solidFill>
            </a:endParaRPr>
          </a:p>
        </p:txBody>
      </p:sp>
      <p:sp>
        <p:nvSpPr>
          <p:cNvPr id="78" name="Shape 42">
            <a:extLst>
              <a:ext uri="{FF2B5EF4-FFF2-40B4-BE49-F238E27FC236}">
                <a16:creationId xmlns:a16="http://schemas.microsoft.com/office/drawing/2014/main" id="{5C3356FF-C84B-D4B4-33FF-BC29AFFD9ECA}"/>
              </a:ext>
            </a:extLst>
          </p:cNvPr>
          <p:cNvSpPr/>
          <p:nvPr/>
        </p:nvSpPr>
        <p:spPr>
          <a:xfrm>
            <a:off x="6343650" y="5614988"/>
            <a:ext cx="114300" cy="152400"/>
          </a:xfrm>
          <a:custGeom>
            <a:avLst/>
            <a:gdLst/>
            <a:ahLst/>
            <a:cxnLst/>
            <a:rect l="l" t="t" r="r" b="b"/>
            <a:pathLst>
              <a:path w="114300" h="152400">
                <a:moveTo>
                  <a:pt x="87184" y="114300"/>
                </a:moveTo>
                <a:cubicBezTo>
                  <a:pt x="89356" y="107662"/>
                  <a:pt x="93702" y="101650"/>
                  <a:pt x="98614" y="96470"/>
                </a:cubicBezTo>
                <a:cubicBezTo>
                  <a:pt x="108347" y="86231"/>
                  <a:pt x="114300" y="72390"/>
                  <a:pt x="114300" y="57150"/>
                </a:cubicBezTo>
                <a:cubicBezTo>
                  <a:pt x="114300" y="25598"/>
                  <a:pt x="88702" y="0"/>
                  <a:pt x="57150" y="0"/>
                </a:cubicBezTo>
                <a:cubicBezTo>
                  <a:pt x="25598" y="0"/>
                  <a:pt x="0" y="25598"/>
                  <a:pt x="0" y="57150"/>
                </a:cubicBezTo>
                <a:cubicBezTo>
                  <a:pt x="0" y="72390"/>
                  <a:pt x="5953" y="86231"/>
                  <a:pt x="15686" y="96470"/>
                </a:cubicBezTo>
                <a:cubicBezTo>
                  <a:pt x="20598" y="101650"/>
                  <a:pt x="24973" y="107662"/>
                  <a:pt x="27116" y="114300"/>
                </a:cubicBezTo>
                <a:lnTo>
                  <a:pt x="87154" y="114300"/>
                </a:lnTo>
                <a:close/>
                <a:moveTo>
                  <a:pt x="85725" y="128588"/>
                </a:moveTo>
                <a:lnTo>
                  <a:pt x="28575" y="128588"/>
                </a:lnTo>
                <a:lnTo>
                  <a:pt x="28575" y="133350"/>
                </a:lnTo>
                <a:cubicBezTo>
                  <a:pt x="28575" y="146506"/>
                  <a:pt x="39231" y="157163"/>
                  <a:pt x="52388" y="157163"/>
                </a:cubicBezTo>
                <a:lnTo>
                  <a:pt x="61912" y="157163"/>
                </a:lnTo>
                <a:cubicBezTo>
                  <a:pt x="75069" y="157163"/>
                  <a:pt x="85725" y="146506"/>
                  <a:pt x="85725" y="133350"/>
                </a:cubicBezTo>
                <a:lnTo>
                  <a:pt x="85725" y="128588"/>
                </a:lnTo>
                <a:close/>
                <a:moveTo>
                  <a:pt x="54769" y="33338"/>
                </a:moveTo>
                <a:cubicBezTo>
                  <a:pt x="42922" y="33338"/>
                  <a:pt x="33338" y="42922"/>
                  <a:pt x="33338" y="54769"/>
                </a:cubicBezTo>
                <a:cubicBezTo>
                  <a:pt x="33338" y="58728"/>
                  <a:pt x="30153" y="61912"/>
                  <a:pt x="26194" y="61912"/>
                </a:cubicBezTo>
                <a:cubicBezTo>
                  <a:pt x="22235" y="61912"/>
                  <a:pt x="19050" y="58728"/>
                  <a:pt x="19050" y="54769"/>
                </a:cubicBezTo>
                <a:cubicBezTo>
                  <a:pt x="19050" y="35034"/>
                  <a:pt x="35034" y="19050"/>
                  <a:pt x="54769" y="19050"/>
                </a:cubicBezTo>
                <a:cubicBezTo>
                  <a:pt x="58728" y="19050"/>
                  <a:pt x="61912" y="22235"/>
                  <a:pt x="61912" y="26194"/>
                </a:cubicBezTo>
                <a:cubicBezTo>
                  <a:pt x="61912" y="30153"/>
                  <a:pt x="58728" y="33338"/>
                  <a:pt x="54769" y="33338"/>
                </a:cubicBezTo>
                <a:close/>
              </a:path>
            </a:pathLst>
          </a:custGeom>
          <a:solidFill>
            <a:schemeClr val="accent4">
              <a:lumMod val="75000"/>
            </a:schemeClr>
          </a:solidFill>
          <a:ln/>
        </p:spPr>
        <p:txBody>
          <a:bodyPr/>
          <a:lstStyle/>
          <a:p>
            <a:endParaRPr lang="en-CA"/>
          </a:p>
        </p:txBody>
      </p:sp>
      <p:sp>
        <p:nvSpPr>
          <p:cNvPr id="79" name="Text 43">
            <a:extLst>
              <a:ext uri="{FF2B5EF4-FFF2-40B4-BE49-F238E27FC236}">
                <a16:creationId xmlns:a16="http://schemas.microsoft.com/office/drawing/2014/main" id="{7A04F556-0104-F844-9F04-CCCDD4BBB572}"/>
              </a:ext>
            </a:extLst>
          </p:cNvPr>
          <p:cNvSpPr/>
          <p:nvPr/>
        </p:nvSpPr>
        <p:spPr>
          <a:xfrm>
            <a:off x="6553200" y="5581650"/>
            <a:ext cx="5200650" cy="228600"/>
          </a:xfrm>
          <a:prstGeom prst="rect">
            <a:avLst/>
          </a:prstGeom>
          <a:noFill/>
          <a:ln/>
        </p:spPr>
        <p:txBody>
          <a:bodyPr wrap="square" lIns="0" tIns="0" rIns="0" bIns="0" rtlCol="0" anchor="ctr"/>
          <a:lstStyle/>
          <a:p>
            <a:pPr>
              <a:lnSpc>
                <a:spcPct val="130000"/>
              </a:lnSpc>
            </a:pPr>
            <a:r>
              <a:rPr lang="en-US" sz="1200" b="1" dirty="0">
                <a:ea typeface="Quattrocento Sans" pitchFamily="34" charset="-122"/>
                <a:cs typeface="Quattrocento Sans" pitchFamily="34" charset="-120"/>
              </a:rPr>
              <a:t>RQ4 Finding:</a:t>
            </a:r>
            <a:endParaRPr lang="en-US" sz="1600" dirty="0"/>
          </a:p>
        </p:txBody>
      </p:sp>
      <p:sp>
        <p:nvSpPr>
          <p:cNvPr id="80" name="Text 44">
            <a:extLst>
              <a:ext uri="{FF2B5EF4-FFF2-40B4-BE49-F238E27FC236}">
                <a16:creationId xmlns:a16="http://schemas.microsoft.com/office/drawing/2014/main" id="{359D9747-1192-9B0F-B1D2-908218A5F15A}"/>
              </a:ext>
            </a:extLst>
          </p:cNvPr>
          <p:cNvSpPr/>
          <p:nvPr/>
        </p:nvSpPr>
        <p:spPr>
          <a:xfrm>
            <a:off x="6552928" y="5848350"/>
            <a:ext cx="5448300" cy="495300"/>
          </a:xfrm>
          <a:prstGeom prst="rect">
            <a:avLst/>
          </a:prstGeom>
          <a:noFill/>
          <a:ln/>
        </p:spPr>
        <p:txBody>
          <a:bodyPr wrap="square" lIns="0" tIns="0" rIns="0" bIns="0" rtlCol="0" anchor="ctr"/>
          <a:lstStyle/>
          <a:p>
            <a:pPr>
              <a:lnSpc>
                <a:spcPct val="140000"/>
              </a:lnSpc>
            </a:pPr>
            <a:r>
              <a:rPr lang="en-US" sz="1200" dirty="0">
                <a:ea typeface="Quattrocento Sans" pitchFamily="34" charset="-122"/>
                <a:cs typeface="Quattrocento Sans" pitchFamily="34" charset="-120"/>
              </a:rPr>
              <a:t>Strong feature-space overlap; difficult to distinguish using unsupervised techniques</a:t>
            </a:r>
            <a:endParaRPr lang="en-US" sz="1600" dirty="0"/>
          </a:p>
        </p:txBody>
      </p:sp>
    </p:spTree>
    <p:extLst>
      <p:ext uri="{BB962C8B-B14F-4D97-AF65-F5344CB8AC3E}">
        <p14:creationId xmlns:p14="http://schemas.microsoft.com/office/powerpoint/2010/main" val="135617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5CCC7-62F6-EF76-93CD-279677BF98C6}"/>
            </a:ext>
          </a:extLst>
        </p:cNvPr>
        <p:cNvGrpSpPr/>
        <p:nvPr/>
      </p:nvGrpSpPr>
      <p:grpSpPr>
        <a:xfrm>
          <a:off x="0" y="0"/>
          <a:ext cx="0" cy="0"/>
          <a:chOff x="0" y="0"/>
          <a:chExt cx="0" cy="0"/>
        </a:xfrm>
      </p:grpSpPr>
      <p:sp>
        <p:nvSpPr>
          <p:cNvPr id="11" name="Text 1">
            <a:extLst>
              <a:ext uri="{FF2B5EF4-FFF2-40B4-BE49-F238E27FC236}">
                <a16:creationId xmlns:a16="http://schemas.microsoft.com/office/drawing/2014/main" id="{F786E05C-FDF2-581E-3C75-0D5356CDDCF7}"/>
              </a:ext>
            </a:extLst>
          </p:cNvPr>
          <p:cNvSpPr>
            <a:spLocks noGrp="1"/>
          </p:cNvSpPr>
          <p:nvPr>
            <p:ph type="title"/>
          </p:nvPr>
        </p:nvSpPr>
        <p:spPr>
          <a:xfrm>
            <a:off x="914400" y="200025"/>
            <a:ext cx="8001000" cy="716915"/>
          </a:xfrm>
          <a:prstGeom prst="rect">
            <a:avLst/>
          </a:prstGeom>
          <a:noFill/>
          <a:ln/>
        </p:spPr>
        <p:txBody>
          <a:bodyPr wrap="square" lIns="0" tIns="0" rIns="0" bIns="0" rtlCol="0" anchor="ctr">
            <a:normAutofit fontScale="90000"/>
          </a:bodyPr>
          <a:lstStyle/>
          <a:p>
            <a:r>
              <a:rPr lang="en-US" sz="2800" b="1" kern="0" spc="53" dirty="0">
                <a:solidFill>
                  <a:schemeClr val="accent4">
                    <a:lumMod val="75000"/>
                  </a:schemeClr>
                </a:solidFill>
                <a:ea typeface="Quattrocento Sans" pitchFamily="34" charset="-122"/>
                <a:cs typeface="Quattrocento Sans" pitchFamily="34" charset="-120"/>
              </a:rPr>
              <a:t>Practical impact: </a:t>
            </a:r>
            <a:br>
              <a:rPr lang="en-US" sz="2800" b="1" kern="0" spc="53" dirty="0">
                <a:solidFill>
                  <a:schemeClr val="accent4">
                    <a:lumMod val="75000"/>
                  </a:schemeClr>
                </a:solidFill>
                <a:ea typeface="Quattrocento Sans" pitchFamily="34" charset="-122"/>
                <a:cs typeface="Quattrocento Sans" pitchFamily="34" charset="-120"/>
              </a:rPr>
            </a:br>
            <a:r>
              <a:rPr lang="en-US" sz="2800" b="1" kern="0" spc="53" dirty="0">
                <a:ea typeface="Quattrocento Sans" pitchFamily="34" charset="-122"/>
                <a:cs typeface="Quattrocento Sans" pitchFamily="34" charset="-120"/>
              </a:rPr>
              <a:t>Industrial deployment &amp; lessons learned</a:t>
            </a:r>
            <a:br>
              <a:rPr lang="en-US" sz="1100" dirty="0"/>
            </a:br>
            <a:endParaRPr lang="en-US" sz="1800" dirty="0"/>
          </a:p>
        </p:txBody>
      </p:sp>
      <p:sp>
        <p:nvSpPr>
          <p:cNvPr id="5" name="Shape 3">
            <a:extLst>
              <a:ext uri="{FF2B5EF4-FFF2-40B4-BE49-F238E27FC236}">
                <a16:creationId xmlns:a16="http://schemas.microsoft.com/office/drawing/2014/main" id="{7AE2511F-54CA-B18B-1860-91E9EBD04D12}"/>
              </a:ext>
            </a:extLst>
          </p:cNvPr>
          <p:cNvSpPr/>
          <p:nvPr/>
        </p:nvSpPr>
        <p:spPr>
          <a:xfrm>
            <a:off x="514066" y="2574814"/>
            <a:ext cx="181970" cy="181970"/>
          </a:xfrm>
          <a:custGeom>
            <a:avLst/>
            <a:gdLst/>
            <a:ahLst/>
            <a:cxnLst/>
            <a:rect l="l" t="t" r="r" b="b"/>
            <a:pathLst>
              <a:path w="181970" h="181970">
                <a:moveTo>
                  <a:pt x="45493" y="113731"/>
                </a:moveTo>
                <a:lnTo>
                  <a:pt x="8708" y="113731"/>
                </a:lnTo>
                <a:cubicBezTo>
                  <a:pt x="-142" y="113731"/>
                  <a:pt x="-5580" y="104100"/>
                  <a:pt x="-1031" y="96494"/>
                </a:cubicBezTo>
                <a:lnTo>
                  <a:pt x="17771" y="65147"/>
                </a:lnTo>
                <a:cubicBezTo>
                  <a:pt x="20863" y="59993"/>
                  <a:pt x="26407" y="56866"/>
                  <a:pt x="32413" y="56866"/>
                </a:cubicBezTo>
                <a:lnTo>
                  <a:pt x="66177" y="56866"/>
                </a:lnTo>
                <a:cubicBezTo>
                  <a:pt x="93224" y="11053"/>
                  <a:pt x="133563" y="8743"/>
                  <a:pt x="160539" y="12688"/>
                </a:cubicBezTo>
                <a:cubicBezTo>
                  <a:pt x="165088" y="13363"/>
                  <a:pt x="168642" y="16918"/>
                  <a:pt x="169282" y="21431"/>
                </a:cubicBezTo>
                <a:cubicBezTo>
                  <a:pt x="173227" y="48407"/>
                  <a:pt x="170917" y="88746"/>
                  <a:pt x="125104" y="115793"/>
                </a:cubicBezTo>
                <a:lnTo>
                  <a:pt x="125104" y="149557"/>
                </a:lnTo>
                <a:cubicBezTo>
                  <a:pt x="125104" y="155563"/>
                  <a:pt x="121977" y="161108"/>
                  <a:pt x="116823" y="164200"/>
                </a:cubicBezTo>
                <a:lnTo>
                  <a:pt x="85476" y="183001"/>
                </a:lnTo>
                <a:cubicBezTo>
                  <a:pt x="77906" y="187550"/>
                  <a:pt x="68239" y="182077"/>
                  <a:pt x="68239" y="173263"/>
                </a:cubicBezTo>
                <a:lnTo>
                  <a:pt x="68239" y="136478"/>
                </a:lnTo>
                <a:cubicBezTo>
                  <a:pt x="68239" y="123932"/>
                  <a:pt x="58039" y="113731"/>
                  <a:pt x="45493" y="113731"/>
                </a:cubicBezTo>
                <a:lnTo>
                  <a:pt x="45457" y="113731"/>
                </a:lnTo>
                <a:close/>
                <a:moveTo>
                  <a:pt x="142164" y="56866"/>
                </a:moveTo>
                <a:cubicBezTo>
                  <a:pt x="142164" y="47450"/>
                  <a:pt x="134520" y="39806"/>
                  <a:pt x="125104" y="39806"/>
                </a:cubicBezTo>
                <a:cubicBezTo>
                  <a:pt x="115689" y="39806"/>
                  <a:pt x="108045" y="47450"/>
                  <a:pt x="108045" y="56866"/>
                </a:cubicBezTo>
                <a:cubicBezTo>
                  <a:pt x="108045" y="66281"/>
                  <a:pt x="115689" y="73925"/>
                  <a:pt x="125104" y="73925"/>
                </a:cubicBezTo>
                <a:cubicBezTo>
                  <a:pt x="134520" y="73925"/>
                  <a:pt x="142164" y="66281"/>
                  <a:pt x="142164" y="56866"/>
                </a:cubicBezTo>
                <a:close/>
              </a:path>
            </a:pathLst>
          </a:custGeom>
          <a:solidFill>
            <a:schemeClr val="accent4">
              <a:lumMod val="75000"/>
            </a:schemeClr>
          </a:solidFill>
          <a:ln/>
        </p:spPr>
        <p:txBody>
          <a:bodyPr/>
          <a:lstStyle/>
          <a:p>
            <a:endParaRPr lang="en-CA"/>
          </a:p>
        </p:txBody>
      </p:sp>
      <p:sp>
        <p:nvSpPr>
          <p:cNvPr id="9" name="Text 4">
            <a:extLst>
              <a:ext uri="{FF2B5EF4-FFF2-40B4-BE49-F238E27FC236}">
                <a16:creationId xmlns:a16="http://schemas.microsoft.com/office/drawing/2014/main" id="{8801D54E-ED7A-4EA8-3ED9-5006EA34439D}"/>
              </a:ext>
            </a:extLst>
          </p:cNvPr>
          <p:cNvSpPr/>
          <p:nvPr/>
        </p:nvSpPr>
        <p:spPr>
          <a:xfrm>
            <a:off x="718782" y="2538420"/>
            <a:ext cx="9173774" cy="254758"/>
          </a:xfrm>
          <a:prstGeom prst="rect">
            <a:avLst/>
          </a:prstGeom>
          <a:noFill/>
          <a:ln/>
        </p:spPr>
        <p:txBody>
          <a:bodyPr wrap="square" lIns="0" tIns="0" rIns="0" bIns="0" rtlCol="0" anchor="ctr"/>
          <a:lstStyle/>
          <a:p>
            <a:pPr>
              <a:lnSpc>
                <a:spcPct val="120000"/>
              </a:lnSpc>
            </a:pPr>
            <a:r>
              <a:rPr lang="en-US" sz="1433" b="1" dirty="0">
                <a:latin typeface="+mj-lt"/>
                <a:ea typeface="Liter" pitchFamily="34" charset="-122"/>
                <a:cs typeface="Liter" pitchFamily="34" charset="-120"/>
              </a:rPr>
              <a:t>Deployment Scenarios</a:t>
            </a:r>
            <a:endParaRPr lang="en-US" sz="1600" dirty="0">
              <a:latin typeface="+mj-lt"/>
            </a:endParaRPr>
          </a:p>
        </p:txBody>
      </p:sp>
      <p:sp>
        <p:nvSpPr>
          <p:cNvPr id="16" name="Shape 6">
            <a:extLst>
              <a:ext uri="{FF2B5EF4-FFF2-40B4-BE49-F238E27FC236}">
                <a16:creationId xmlns:a16="http://schemas.microsoft.com/office/drawing/2014/main" id="{A13CB7C6-4723-0E05-BCBA-92AF8EEFAFF7}"/>
              </a:ext>
            </a:extLst>
          </p:cNvPr>
          <p:cNvSpPr/>
          <p:nvPr/>
        </p:nvSpPr>
        <p:spPr>
          <a:xfrm>
            <a:off x="509516" y="2902360"/>
            <a:ext cx="36394" cy="837063"/>
          </a:xfrm>
          <a:custGeom>
            <a:avLst/>
            <a:gdLst/>
            <a:ahLst/>
            <a:cxnLst/>
            <a:rect l="l" t="t" r="r" b="b"/>
            <a:pathLst>
              <a:path w="36394" h="837063">
                <a:moveTo>
                  <a:pt x="36394" y="0"/>
                </a:moveTo>
                <a:lnTo>
                  <a:pt x="36394" y="0"/>
                </a:lnTo>
                <a:lnTo>
                  <a:pt x="36394" y="837063"/>
                </a:lnTo>
                <a:lnTo>
                  <a:pt x="36394" y="837063"/>
                </a:lnTo>
                <a:cubicBezTo>
                  <a:pt x="16294" y="837063"/>
                  <a:pt x="0" y="820769"/>
                  <a:pt x="0" y="800669"/>
                </a:cubicBezTo>
                <a:lnTo>
                  <a:pt x="0" y="36394"/>
                </a:lnTo>
                <a:cubicBezTo>
                  <a:pt x="0" y="16308"/>
                  <a:pt x="16308" y="0"/>
                  <a:pt x="36394" y="0"/>
                </a:cubicBezTo>
                <a:close/>
              </a:path>
            </a:pathLst>
          </a:custGeom>
          <a:solidFill>
            <a:schemeClr val="accent4">
              <a:lumMod val="75000"/>
            </a:schemeClr>
          </a:solidFill>
          <a:ln/>
        </p:spPr>
        <p:txBody>
          <a:bodyPr/>
          <a:lstStyle/>
          <a:p>
            <a:endParaRPr lang="en-CA"/>
          </a:p>
        </p:txBody>
      </p:sp>
      <p:sp>
        <p:nvSpPr>
          <p:cNvPr id="19" name="Text 7">
            <a:extLst>
              <a:ext uri="{FF2B5EF4-FFF2-40B4-BE49-F238E27FC236}">
                <a16:creationId xmlns:a16="http://schemas.microsoft.com/office/drawing/2014/main" id="{7411E6FE-C9F8-1BC9-A245-E32745162F28}"/>
              </a:ext>
            </a:extLst>
          </p:cNvPr>
          <p:cNvSpPr/>
          <p:nvPr/>
        </p:nvSpPr>
        <p:spPr>
          <a:xfrm>
            <a:off x="600501" y="2975148"/>
            <a:ext cx="9221306" cy="218364"/>
          </a:xfrm>
          <a:prstGeom prst="rect">
            <a:avLst/>
          </a:prstGeom>
          <a:noFill/>
          <a:ln/>
        </p:spPr>
        <p:txBody>
          <a:bodyPr wrap="square" lIns="0" tIns="0" rIns="0" bIns="0" rtlCol="0" anchor="ctr"/>
          <a:lstStyle/>
          <a:p>
            <a:pPr>
              <a:lnSpc>
                <a:spcPct val="130000"/>
              </a:lnSpc>
            </a:pPr>
            <a:r>
              <a:rPr lang="en-US" sz="1146" b="1" dirty="0">
                <a:solidFill>
                  <a:schemeClr val="accent4">
                    <a:lumMod val="75000"/>
                  </a:schemeClr>
                </a:solidFill>
                <a:latin typeface="+mj-lt"/>
                <a:ea typeface="Quattrocento Sans" pitchFamily="34" charset="-122"/>
                <a:cs typeface="Quattrocento Sans" pitchFamily="34" charset="-120"/>
              </a:rPr>
              <a:t>Cold-Start Training</a:t>
            </a:r>
            <a:endParaRPr lang="en-US" sz="1600" dirty="0">
              <a:solidFill>
                <a:schemeClr val="accent4">
                  <a:lumMod val="75000"/>
                </a:schemeClr>
              </a:solidFill>
              <a:latin typeface="+mj-lt"/>
            </a:endParaRPr>
          </a:p>
        </p:txBody>
      </p:sp>
      <p:sp>
        <p:nvSpPr>
          <p:cNvPr id="22" name="Text 8">
            <a:extLst>
              <a:ext uri="{FF2B5EF4-FFF2-40B4-BE49-F238E27FC236}">
                <a16:creationId xmlns:a16="http://schemas.microsoft.com/office/drawing/2014/main" id="{A3B26E8B-24DA-ED54-52B3-625E1B2A0D32}"/>
              </a:ext>
            </a:extLst>
          </p:cNvPr>
          <p:cNvSpPr/>
          <p:nvPr/>
        </p:nvSpPr>
        <p:spPr>
          <a:xfrm>
            <a:off x="600501" y="3229907"/>
            <a:ext cx="9221306" cy="436728"/>
          </a:xfrm>
          <a:prstGeom prst="rect">
            <a:avLst/>
          </a:prstGeom>
          <a:noFill/>
          <a:ln/>
        </p:spPr>
        <p:txBody>
          <a:bodyPr wrap="square" lIns="0" tIns="0" rIns="0" bIns="0" rtlCol="0" anchor="ctr"/>
          <a:lstStyle/>
          <a:p>
            <a:pPr>
              <a:lnSpc>
                <a:spcPct val="130000"/>
              </a:lnSpc>
            </a:pPr>
            <a:r>
              <a:rPr lang="en-US" sz="1146" dirty="0">
                <a:ea typeface="Quattrocento Sans" pitchFamily="34" charset="-122"/>
                <a:cs typeface="Quattrocento Sans" pitchFamily="34" charset="-120"/>
              </a:rPr>
              <a:t>Bootstrap models when </a:t>
            </a:r>
            <a:r>
              <a:rPr lang="en-US" sz="1146" b="1" dirty="0">
                <a:ea typeface="Quattrocento Sans" pitchFamily="34" charset="-122"/>
                <a:cs typeface="Quattrocento Sans" pitchFamily="34" charset="-120"/>
              </a:rPr>
              <a:t>insufficient production traces</a:t>
            </a:r>
            <a:r>
              <a:rPr lang="en-US" sz="1146" dirty="0">
                <a:ea typeface="Quattrocento Sans" pitchFamily="34" charset="-122"/>
                <a:cs typeface="Quattrocento Sans" pitchFamily="34" charset="-120"/>
              </a:rPr>
              <a:t> have been collected. Synthetic-only training achieves non-trivial generalization.</a:t>
            </a:r>
            <a:endParaRPr lang="en-US" sz="1600" dirty="0"/>
          </a:p>
        </p:txBody>
      </p:sp>
      <p:sp>
        <p:nvSpPr>
          <p:cNvPr id="26" name="Shape 10">
            <a:extLst>
              <a:ext uri="{FF2B5EF4-FFF2-40B4-BE49-F238E27FC236}">
                <a16:creationId xmlns:a16="http://schemas.microsoft.com/office/drawing/2014/main" id="{AA0D69D5-FC83-03AA-C413-873F52487899}"/>
              </a:ext>
            </a:extLst>
          </p:cNvPr>
          <p:cNvSpPr/>
          <p:nvPr/>
        </p:nvSpPr>
        <p:spPr>
          <a:xfrm>
            <a:off x="509516" y="3812211"/>
            <a:ext cx="36394" cy="837063"/>
          </a:xfrm>
          <a:custGeom>
            <a:avLst/>
            <a:gdLst/>
            <a:ahLst/>
            <a:cxnLst/>
            <a:rect l="l" t="t" r="r" b="b"/>
            <a:pathLst>
              <a:path w="36394" h="837063">
                <a:moveTo>
                  <a:pt x="36394" y="0"/>
                </a:moveTo>
                <a:lnTo>
                  <a:pt x="36394" y="0"/>
                </a:lnTo>
                <a:lnTo>
                  <a:pt x="36394" y="837063"/>
                </a:lnTo>
                <a:lnTo>
                  <a:pt x="36394" y="837063"/>
                </a:lnTo>
                <a:cubicBezTo>
                  <a:pt x="16294" y="837063"/>
                  <a:pt x="0" y="820769"/>
                  <a:pt x="0" y="800669"/>
                </a:cubicBezTo>
                <a:lnTo>
                  <a:pt x="0" y="36394"/>
                </a:lnTo>
                <a:cubicBezTo>
                  <a:pt x="0" y="16308"/>
                  <a:pt x="16308" y="0"/>
                  <a:pt x="36394" y="0"/>
                </a:cubicBezTo>
                <a:close/>
              </a:path>
            </a:pathLst>
          </a:custGeom>
          <a:solidFill>
            <a:schemeClr val="accent4">
              <a:lumMod val="75000"/>
            </a:schemeClr>
          </a:solidFill>
          <a:ln/>
        </p:spPr>
        <p:txBody>
          <a:bodyPr/>
          <a:lstStyle/>
          <a:p>
            <a:endParaRPr lang="en-CA"/>
          </a:p>
        </p:txBody>
      </p:sp>
      <p:sp>
        <p:nvSpPr>
          <p:cNvPr id="27" name="Text 11">
            <a:extLst>
              <a:ext uri="{FF2B5EF4-FFF2-40B4-BE49-F238E27FC236}">
                <a16:creationId xmlns:a16="http://schemas.microsoft.com/office/drawing/2014/main" id="{66F94DD4-CFCA-3BC6-2465-70EC26EE76F5}"/>
              </a:ext>
            </a:extLst>
          </p:cNvPr>
          <p:cNvSpPr/>
          <p:nvPr/>
        </p:nvSpPr>
        <p:spPr>
          <a:xfrm>
            <a:off x="600501" y="3884999"/>
            <a:ext cx="9221306" cy="218364"/>
          </a:xfrm>
          <a:prstGeom prst="rect">
            <a:avLst/>
          </a:prstGeom>
          <a:noFill/>
          <a:ln/>
        </p:spPr>
        <p:txBody>
          <a:bodyPr wrap="square" lIns="0" tIns="0" rIns="0" bIns="0" rtlCol="0" anchor="ctr"/>
          <a:lstStyle/>
          <a:p>
            <a:pPr>
              <a:lnSpc>
                <a:spcPct val="130000"/>
              </a:lnSpc>
            </a:pPr>
            <a:r>
              <a:rPr lang="en-US" sz="1146" b="1" dirty="0">
                <a:solidFill>
                  <a:schemeClr val="accent4">
                    <a:lumMod val="75000"/>
                  </a:schemeClr>
                </a:solidFill>
                <a:latin typeface="+mj-lt"/>
                <a:ea typeface="Quattrocento Sans" pitchFamily="34" charset="-122"/>
                <a:cs typeface="Quattrocento Sans" pitchFamily="34" charset="-120"/>
              </a:rPr>
              <a:t>Privacy-Preserving Sharing</a:t>
            </a:r>
            <a:endParaRPr lang="en-US" sz="1600" dirty="0">
              <a:solidFill>
                <a:schemeClr val="accent4">
                  <a:lumMod val="75000"/>
                </a:schemeClr>
              </a:solidFill>
              <a:latin typeface="+mj-lt"/>
            </a:endParaRPr>
          </a:p>
        </p:txBody>
      </p:sp>
      <p:sp>
        <p:nvSpPr>
          <p:cNvPr id="30" name="Text 12">
            <a:extLst>
              <a:ext uri="{FF2B5EF4-FFF2-40B4-BE49-F238E27FC236}">
                <a16:creationId xmlns:a16="http://schemas.microsoft.com/office/drawing/2014/main" id="{01F7237B-4341-8707-8597-9E2DE648AE9E}"/>
              </a:ext>
            </a:extLst>
          </p:cNvPr>
          <p:cNvSpPr/>
          <p:nvPr/>
        </p:nvSpPr>
        <p:spPr>
          <a:xfrm>
            <a:off x="600501" y="4139757"/>
            <a:ext cx="9221306" cy="436728"/>
          </a:xfrm>
          <a:prstGeom prst="rect">
            <a:avLst/>
          </a:prstGeom>
          <a:noFill/>
          <a:ln/>
        </p:spPr>
        <p:txBody>
          <a:bodyPr wrap="square" lIns="0" tIns="0" rIns="0" bIns="0" rtlCol="0" anchor="ctr"/>
          <a:lstStyle/>
          <a:p>
            <a:pPr>
              <a:lnSpc>
                <a:spcPct val="130000"/>
              </a:lnSpc>
            </a:pPr>
            <a:r>
              <a:rPr lang="en-US" sz="1146" dirty="0">
                <a:ea typeface="Quattrocento Sans" pitchFamily="34" charset="-122"/>
                <a:cs typeface="Quattrocento Sans" pitchFamily="34" charset="-120"/>
              </a:rPr>
              <a:t>Enable </a:t>
            </a:r>
            <a:r>
              <a:rPr lang="en-US" sz="1146" b="1" dirty="0">
                <a:ea typeface="Quattrocento Sans" pitchFamily="34" charset="-122"/>
                <a:cs typeface="Quattrocento Sans" pitchFamily="34" charset="-120"/>
              </a:rPr>
              <a:t>cross-team collaboration</a:t>
            </a:r>
            <a:r>
              <a:rPr lang="en-US" sz="1146" dirty="0">
                <a:ea typeface="Quattrocento Sans" pitchFamily="34" charset="-122"/>
                <a:cs typeface="Quattrocento Sans" pitchFamily="34" charset="-120"/>
              </a:rPr>
              <a:t> without exposing sensitive execution details. Synthetic traces preserve behavioral characteristics safely.</a:t>
            </a:r>
            <a:endParaRPr lang="en-US" sz="1600" dirty="0"/>
          </a:p>
        </p:txBody>
      </p:sp>
      <p:sp>
        <p:nvSpPr>
          <p:cNvPr id="35" name="Shape 14">
            <a:extLst>
              <a:ext uri="{FF2B5EF4-FFF2-40B4-BE49-F238E27FC236}">
                <a16:creationId xmlns:a16="http://schemas.microsoft.com/office/drawing/2014/main" id="{123FC5CE-62F8-30A3-6039-C5713CEFDD88}"/>
              </a:ext>
            </a:extLst>
          </p:cNvPr>
          <p:cNvSpPr/>
          <p:nvPr/>
        </p:nvSpPr>
        <p:spPr>
          <a:xfrm>
            <a:off x="509516" y="4722062"/>
            <a:ext cx="36394" cy="837063"/>
          </a:xfrm>
          <a:custGeom>
            <a:avLst/>
            <a:gdLst/>
            <a:ahLst/>
            <a:cxnLst/>
            <a:rect l="l" t="t" r="r" b="b"/>
            <a:pathLst>
              <a:path w="36394" h="837063">
                <a:moveTo>
                  <a:pt x="36394" y="0"/>
                </a:moveTo>
                <a:lnTo>
                  <a:pt x="36394" y="0"/>
                </a:lnTo>
                <a:lnTo>
                  <a:pt x="36394" y="837063"/>
                </a:lnTo>
                <a:lnTo>
                  <a:pt x="36394" y="837063"/>
                </a:lnTo>
                <a:cubicBezTo>
                  <a:pt x="16294" y="837063"/>
                  <a:pt x="0" y="820769"/>
                  <a:pt x="0" y="800669"/>
                </a:cubicBezTo>
                <a:lnTo>
                  <a:pt x="0" y="36394"/>
                </a:lnTo>
                <a:cubicBezTo>
                  <a:pt x="0" y="16308"/>
                  <a:pt x="16308" y="0"/>
                  <a:pt x="36394" y="0"/>
                </a:cubicBezTo>
                <a:close/>
              </a:path>
            </a:pathLst>
          </a:custGeom>
          <a:solidFill>
            <a:schemeClr val="accent4">
              <a:lumMod val="75000"/>
            </a:schemeClr>
          </a:solidFill>
          <a:ln/>
        </p:spPr>
        <p:txBody>
          <a:bodyPr/>
          <a:lstStyle/>
          <a:p>
            <a:endParaRPr lang="en-CA"/>
          </a:p>
        </p:txBody>
      </p:sp>
      <p:sp>
        <p:nvSpPr>
          <p:cNvPr id="38" name="Text 15">
            <a:extLst>
              <a:ext uri="{FF2B5EF4-FFF2-40B4-BE49-F238E27FC236}">
                <a16:creationId xmlns:a16="http://schemas.microsoft.com/office/drawing/2014/main" id="{CE2B7930-6C8B-9F5D-C041-2B7589646D89}"/>
              </a:ext>
            </a:extLst>
          </p:cNvPr>
          <p:cNvSpPr/>
          <p:nvPr/>
        </p:nvSpPr>
        <p:spPr>
          <a:xfrm>
            <a:off x="600501" y="4794850"/>
            <a:ext cx="9221306" cy="218364"/>
          </a:xfrm>
          <a:prstGeom prst="rect">
            <a:avLst/>
          </a:prstGeom>
          <a:noFill/>
          <a:ln/>
        </p:spPr>
        <p:txBody>
          <a:bodyPr wrap="square" lIns="0" tIns="0" rIns="0" bIns="0" rtlCol="0" anchor="ctr"/>
          <a:lstStyle/>
          <a:p>
            <a:pPr>
              <a:lnSpc>
                <a:spcPct val="130000"/>
              </a:lnSpc>
            </a:pPr>
            <a:r>
              <a:rPr lang="en-US" sz="1146" b="1" dirty="0">
                <a:solidFill>
                  <a:schemeClr val="accent4">
                    <a:lumMod val="75000"/>
                  </a:schemeClr>
                </a:solidFill>
                <a:latin typeface="+mj-lt"/>
                <a:ea typeface="Quattrocento Sans" pitchFamily="34" charset="-122"/>
                <a:cs typeface="Quattrocento Sans" pitchFamily="34" charset="-120"/>
              </a:rPr>
              <a:t>Testing &amp; Benchmarking</a:t>
            </a:r>
            <a:endParaRPr lang="en-US" sz="1600" dirty="0">
              <a:solidFill>
                <a:schemeClr val="accent4">
                  <a:lumMod val="75000"/>
                </a:schemeClr>
              </a:solidFill>
              <a:latin typeface="+mj-lt"/>
            </a:endParaRPr>
          </a:p>
        </p:txBody>
      </p:sp>
      <p:sp>
        <p:nvSpPr>
          <p:cNvPr id="40" name="Text 16">
            <a:extLst>
              <a:ext uri="{FF2B5EF4-FFF2-40B4-BE49-F238E27FC236}">
                <a16:creationId xmlns:a16="http://schemas.microsoft.com/office/drawing/2014/main" id="{F158884B-5241-11F1-5CBC-6C2A0D633161}"/>
              </a:ext>
            </a:extLst>
          </p:cNvPr>
          <p:cNvSpPr/>
          <p:nvPr/>
        </p:nvSpPr>
        <p:spPr>
          <a:xfrm>
            <a:off x="600501" y="5049608"/>
            <a:ext cx="9221306" cy="436728"/>
          </a:xfrm>
          <a:prstGeom prst="rect">
            <a:avLst/>
          </a:prstGeom>
          <a:noFill/>
          <a:ln/>
        </p:spPr>
        <p:txBody>
          <a:bodyPr wrap="square" lIns="0" tIns="0" rIns="0" bIns="0" rtlCol="0" anchor="ctr"/>
          <a:lstStyle/>
          <a:p>
            <a:pPr>
              <a:lnSpc>
                <a:spcPct val="130000"/>
              </a:lnSpc>
            </a:pPr>
            <a:r>
              <a:rPr lang="en-US" sz="1146" dirty="0">
                <a:ea typeface="Quattrocento Sans" pitchFamily="34" charset="-122"/>
                <a:cs typeface="Quattrocento Sans" pitchFamily="34" charset="-120"/>
              </a:rPr>
              <a:t>Provide </a:t>
            </a:r>
            <a:r>
              <a:rPr lang="en-US" sz="1146" b="1" dirty="0">
                <a:ea typeface="Quattrocento Sans" pitchFamily="34" charset="-122"/>
                <a:cs typeface="Quattrocento Sans" pitchFamily="34" charset="-120"/>
              </a:rPr>
              <a:t>controllable yet realistic workloads</a:t>
            </a:r>
            <a:r>
              <a:rPr lang="en-US" sz="1146" dirty="0">
                <a:ea typeface="Quattrocento Sans" pitchFamily="34" charset="-122"/>
                <a:cs typeface="Quattrocento Sans" pitchFamily="34" charset="-120"/>
              </a:rPr>
              <a:t> for evaluating AIOps pipelines. Variable-size generation tests robustness to heterogeneous patterns.</a:t>
            </a:r>
            <a:endParaRPr lang="en-US" sz="1600" dirty="0"/>
          </a:p>
        </p:txBody>
      </p:sp>
      <p:sp>
        <p:nvSpPr>
          <p:cNvPr id="82" name="Shape 33">
            <a:extLst>
              <a:ext uri="{FF2B5EF4-FFF2-40B4-BE49-F238E27FC236}">
                <a16:creationId xmlns:a16="http://schemas.microsoft.com/office/drawing/2014/main" id="{1355375D-1251-4133-A7F1-523AB67F4ED4}"/>
              </a:ext>
            </a:extLst>
          </p:cNvPr>
          <p:cNvSpPr/>
          <p:nvPr/>
        </p:nvSpPr>
        <p:spPr>
          <a:xfrm>
            <a:off x="514066" y="1071614"/>
            <a:ext cx="181970" cy="181970"/>
          </a:xfrm>
          <a:custGeom>
            <a:avLst/>
            <a:gdLst/>
            <a:ahLst/>
            <a:cxnLst/>
            <a:rect l="l" t="t" r="r" b="b"/>
            <a:pathLst>
              <a:path w="181970" h="181970">
                <a:moveTo>
                  <a:pt x="47554" y="12901"/>
                </a:moveTo>
                <a:cubicBezTo>
                  <a:pt x="51428" y="15603"/>
                  <a:pt x="52352" y="20934"/>
                  <a:pt x="49651" y="24772"/>
                </a:cubicBezTo>
                <a:lnTo>
                  <a:pt x="29748" y="53205"/>
                </a:lnTo>
                <a:cubicBezTo>
                  <a:pt x="28291" y="55266"/>
                  <a:pt x="26016" y="56581"/>
                  <a:pt x="23493" y="56795"/>
                </a:cubicBezTo>
                <a:cubicBezTo>
                  <a:pt x="20969" y="57008"/>
                  <a:pt x="18481" y="56155"/>
                  <a:pt x="16704" y="54378"/>
                </a:cubicBezTo>
                <a:lnTo>
                  <a:pt x="2488" y="40161"/>
                </a:lnTo>
                <a:cubicBezTo>
                  <a:pt x="-817" y="36821"/>
                  <a:pt x="-817" y="31418"/>
                  <a:pt x="2488" y="28077"/>
                </a:cubicBezTo>
                <a:cubicBezTo>
                  <a:pt x="5793" y="24737"/>
                  <a:pt x="11231" y="24772"/>
                  <a:pt x="14572" y="28077"/>
                </a:cubicBezTo>
                <a:lnTo>
                  <a:pt x="21609" y="35115"/>
                </a:lnTo>
                <a:lnTo>
                  <a:pt x="35683" y="14998"/>
                </a:lnTo>
                <a:cubicBezTo>
                  <a:pt x="38384" y="11124"/>
                  <a:pt x="43715" y="10200"/>
                  <a:pt x="47554" y="12901"/>
                </a:cubicBezTo>
                <a:close/>
                <a:moveTo>
                  <a:pt x="47554" y="69767"/>
                </a:moveTo>
                <a:cubicBezTo>
                  <a:pt x="51428" y="72468"/>
                  <a:pt x="52352" y="77799"/>
                  <a:pt x="49651" y="81638"/>
                </a:cubicBezTo>
                <a:lnTo>
                  <a:pt x="29748" y="110071"/>
                </a:lnTo>
                <a:cubicBezTo>
                  <a:pt x="28291" y="112132"/>
                  <a:pt x="26016" y="113447"/>
                  <a:pt x="23493" y="113660"/>
                </a:cubicBezTo>
                <a:cubicBezTo>
                  <a:pt x="20969" y="113874"/>
                  <a:pt x="18481" y="113021"/>
                  <a:pt x="16704" y="111243"/>
                </a:cubicBezTo>
                <a:lnTo>
                  <a:pt x="2488" y="97027"/>
                </a:lnTo>
                <a:cubicBezTo>
                  <a:pt x="-853" y="93686"/>
                  <a:pt x="-853" y="88284"/>
                  <a:pt x="2488" y="84979"/>
                </a:cubicBezTo>
                <a:cubicBezTo>
                  <a:pt x="5829" y="81673"/>
                  <a:pt x="11231" y="81638"/>
                  <a:pt x="14536" y="84979"/>
                </a:cubicBezTo>
                <a:lnTo>
                  <a:pt x="21573" y="92016"/>
                </a:lnTo>
                <a:lnTo>
                  <a:pt x="35648" y="71900"/>
                </a:lnTo>
                <a:cubicBezTo>
                  <a:pt x="38349" y="68026"/>
                  <a:pt x="43680" y="67101"/>
                  <a:pt x="47518" y="69803"/>
                </a:cubicBezTo>
                <a:close/>
                <a:moveTo>
                  <a:pt x="79612" y="34119"/>
                </a:moveTo>
                <a:cubicBezTo>
                  <a:pt x="79612" y="27829"/>
                  <a:pt x="84694" y="22746"/>
                  <a:pt x="90985" y="22746"/>
                </a:cubicBezTo>
                <a:lnTo>
                  <a:pt x="170597" y="22746"/>
                </a:lnTo>
                <a:cubicBezTo>
                  <a:pt x="176888" y="22746"/>
                  <a:pt x="181970" y="27829"/>
                  <a:pt x="181970" y="34119"/>
                </a:cubicBezTo>
                <a:cubicBezTo>
                  <a:pt x="181970" y="40410"/>
                  <a:pt x="176888" y="45493"/>
                  <a:pt x="170597" y="45493"/>
                </a:cubicBezTo>
                <a:lnTo>
                  <a:pt x="90985" y="45493"/>
                </a:lnTo>
                <a:cubicBezTo>
                  <a:pt x="84694" y="45493"/>
                  <a:pt x="79612" y="40410"/>
                  <a:pt x="79612" y="34119"/>
                </a:cubicBezTo>
                <a:close/>
                <a:moveTo>
                  <a:pt x="79612" y="90985"/>
                </a:moveTo>
                <a:cubicBezTo>
                  <a:pt x="79612" y="84694"/>
                  <a:pt x="84694" y="79612"/>
                  <a:pt x="90985" y="79612"/>
                </a:cubicBezTo>
                <a:lnTo>
                  <a:pt x="170597" y="79612"/>
                </a:lnTo>
                <a:cubicBezTo>
                  <a:pt x="176888" y="79612"/>
                  <a:pt x="181970" y="84694"/>
                  <a:pt x="181970" y="90985"/>
                </a:cubicBezTo>
                <a:cubicBezTo>
                  <a:pt x="181970" y="97276"/>
                  <a:pt x="176888" y="102358"/>
                  <a:pt x="170597" y="102358"/>
                </a:cubicBezTo>
                <a:lnTo>
                  <a:pt x="90985" y="102358"/>
                </a:lnTo>
                <a:cubicBezTo>
                  <a:pt x="84694" y="102358"/>
                  <a:pt x="79612" y="97276"/>
                  <a:pt x="79612" y="90985"/>
                </a:cubicBezTo>
                <a:close/>
                <a:moveTo>
                  <a:pt x="56866" y="147851"/>
                </a:moveTo>
                <a:cubicBezTo>
                  <a:pt x="56866" y="141560"/>
                  <a:pt x="61948" y="136478"/>
                  <a:pt x="68239" y="136478"/>
                </a:cubicBezTo>
                <a:lnTo>
                  <a:pt x="170597" y="136478"/>
                </a:lnTo>
                <a:cubicBezTo>
                  <a:pt x="176888" y="136478"/>
                  <a:pt x="181970" y="141560"/>
                  <a:pt x="181970" y="147851"/>
                </a:cubicBezTo>
                <a:cubicBezTo>
                  <a:pt x="181970" y="154142"/>
                  <a:pt x="176888" y="159224"/>
                  <a:pt x="170597" y="159224"/>
                </a:cubicBezTo>
                <a:lnTo>
                  <a:pt x="68239" y="159224"/>
                </a:lnTo>
                <a:cubicBezTo>
                  <a:pt x="61948" y="159224"/>
                  <a:pt x="56866" y="154142"/>
                  <a:pt x="56866" y="147851"/>
                </a:cubicBezTo>
                <a:close/>
                <a:moveTo>
                  <a:pt x="22746" y="133634"/>
                </a:moveTo>
                <a:cubicBezTo>
                  <a:pt x="30593" y="133634"/>
                  <a:pt x="36963" y="140004"/>
                  <a:pt x="36963" y="147851"/>
                </a:cubicBezTo>
                <a:cubicBezTo>
                  <a:pt x="36963" y="155697"/>
                  <a:pt x="30593" y="162067"/>
                  <a:pt x="22746" y="162067"/>
                </a:cubicBezTo>
                <a:cubicBezTo>
                  <a:pt x="14900" y="162067"/>
                  <a:pt x="8530" y="155697"/>
                  <a:pt x="8530" y="147851"/>
                </a:cubicBezTo>
                <a:cubicBezTo>
                  <a:pt x="8530" y="140004"/>
                  <a:pt x="14900" y="133634"/>
                  <a:pt x="22746" y="133634"/>
                </a:cubicBezTo>
                <a:close/>
              </a:path>
            </a:pathLst>
          </a:custGeom>
          <a:solidFill>
            <a:schemeClr val="accent4">
              <a:lumMod val="75000"/>
            </a:schemeClr>
          </a:solidFill>
          <a:ln/>
        </p:spPr>
        <p:txBody>
          <a:bodyPr/>
          <a:lstStyle/>
          <a:p>
            <a:endParaRPr lang="en-CA"/>
          </a:p>
        </p:txBody>
      </p:sp>
      <p:sp>
        <p:nvSpPr>
          <p:cNvPr id="83" name="Text 34">
            <a:extLst>
              <a:ext uri="{FF2B5EF4-FFF2-40B4-BE49-F238E27FC236}">
                <a16:creationId xmlns:a16="http://schemas.microsoft.com/office/drawing/2014/main" id="{FA8905EA-BB40-EA5E-3547-342B6B955638}"/>
              </a:ext>
            </a:extLst>
          </p:cNvPr>
          <p:cNvSpPr/>
          <p:nvPr/>
        </p:nvSpPr>
        <p:spPr>
          <a:xfrm>
            <a:off x="789120" y="1035220"/>
            <a:ext cx="11072884" cy="254758"/>
          </a:xfrm>
          <a:prstGeom prst="rect">
            <a:avLst/>
          </a:prstGeom>
          <a:noFill/>
          <a:ln/>
        </p:spPr>
        <p:txBody>
          <a:bodyPr wrap="square" lIns="0" tIns="0" rIns="0" bIns="0" rtlCol="0" anchor="ctr"/>
          <a:lstStyle/>
          <a:p>
            <a:pPr>
              <a:lnSpc>
                <a:spcPct val="120000"/>
              </a:lnSpc>
            </a:pPr>
            <a:r>
              <a:rPr lang="en-US" sz="1600" b="1" dirty="0">
                <a:latin typeface="+mj-lt"/>
              </a:rPr>
              <a:t>Key Lessons Learned</a:t>
            </a:r>
          </a:p>
        </p:txBody>
      </p:sp>
      <p:sp>
        <p:nvSpPr>
          <p:cNvPr id="85" name="Shape 36">
            <a:extLst>
              <a:ext uri="{FF2B5EF4-FFF2-40B4-BE49-F238E27FC236}">
                <a16:creationId xmlns:a16="http://schemas.microsoft.com/office/drawing/2014/main" id="{4921323A-D2A2-C76E-4950-4F62E3434F8E}"/>
              </a:ext>
            </a:extLst>
          </p:cNvPr>
          <p:cNvSpPr/>
          <p:nvPr/>
        </p:nvSpPr>
        <p:spPr>
          <a:xfrm>
            <a:off x="1742862" y="1471949"/>
            <a:ext cx="218364" cy="218364"/>
          </a:xfrm>
          <a:custGeom>
            <a:avLst/>
            <a:gdLst/>
            <a:ahLst/>
            <a:cxnLst/>
            <a:rect l="l" t="t" r="r" b="b"/>
            <a:pathLst>
              <a:path w="218364" h="218364">
                <a:moveTo>
                  <a:pt x="0" y="109182"/>
                </a:moveTo>
                <a:cubicBezTo>
                  <a:pt x="0" y="48923"/>
                  <a:pt x="48923" y="0"/>
                  <a:pt x="109182" y="0"/>
                </a:cubicBezTo>
                <a:cubicBezTo>
                  <a:pt x="169441" y="0"/>
                  <a:pt x="218364" y="48923"/>
                  <a:pt x="218364" y="109182"/>
                </a:cubicBezTo>
                <a:cubicBezTo>
                  <a:pt x="218364" y="169441"/>
                  <a:pt x="169441" y="218364"/>
                  <a:pt x="109182" y="218364"/>
                </a:cubicBezTo>
                <a:cubicBezTo>
                  <a:pt x="48923" y="218364"/>
                  <a:pt x="0" y="169441"/>
                  <a:pt x="0" y="109182"/>
                </a:cubicBezTo>
                <a:close/>
                <a:moveTo>
                  <a:pt x="80309" y="62737"/>
                </a:moveTo>
                <a:cubicBezTo>
                  <a:pt x="77067" y="64528"/>
                  <a:pt x="75063" y="67983"/>
                  <a:pt x="75063" y="71651"/>
                </a:cubicBezTo>
                <a:lnTo>
                  <a:pt x="75063" y="146713"/>
                </a:lnTo>
                <a:cubicBezTo>
                  <a:pt x="75063" y="150424"/>
                  <a:pt x="77067" y="153836"/>
                  <a:pt x="80309" y="155627"/>
                </a:cubicBezTo>
                <a:cubicBezTo>
                  <a:pt x="83550" y="157418"/>
                  <a:pt x="87474" y="157376"/>
                  <a:pt x="90672" y="155414"/>
                </a:cubicBezTo>
                <a:lnTo>
                  <a:pt x="152087" y="117883"/>
                </a:lnTo>
                <a:cubicBezTo>
                  <a:pt x="155115" y="116006"/>
                  <a:pt x="156992" y="112722"/>
                  <a:pt x="156992" y="109139"/>
                </a:cubicBezTo>
                <a:cubicBezTo>
                  <a:pt x="156992" y="105557"/>
                  <a:pt x="155115" y="102273"/>
                  <a:pt x="152087" y="100396"/>
                </a:cubicBezTo>
                <a:lnTo>
                  <a:pt x="90672" y="62865"/>
                </a:lnTo>
                <a:cubicBezTo>
                  <a:pt x="87516" y="60946"/>
                  <a:pt x="83550" y="60860"/>
                  <a:pt x="80309" y="62652"/>
                </a:cubicBezTo>
                <a:close/>
              </a:path>
            </a:pathLst>
          </a:custGeom>
          <a:solidFill>
            <a:schemeClr val="accent4">
              <a:lumMod val="75000"/>
            </a:schemeClr>
          </a:solidFill>
          <a:ln/>
        </p:spPr>
        <p:txBody>
          <a:bodyPr/>
          <a:lstStyle/>
          <a:p>
            <a:endParaRPr lang="en-CA"/>
          </a:p>
        </p:txBody>
      </p:sp>
      <p:sp>
        <p:nvSpPr>
          <p:cNvPr id="86" name="Text 37">
            <a:extLst>
              <a:ext uri="{FF2B5EF4-FFF2-40B4-BE49-F238E27FC236}">
                <a16:creationId xmlns:a16="http://schemas.microsoft.com/office/drawing/2014/main" id="{5A71B493-FA68-00DB-9D58-4DF6FC816681}"/>
              </a:ext>
            </a:extLst>
          </p:cNvPr>
          <p:cNvSpPr/>
          <p:nvPr/>
        </p:nvSpPr>
        <p:spPr>
          <a:xfrm>
            <a:off x="509516" y="1763101"/>
            <a:ext cx="2647666" cy="218364"/>
          </a:xfrm>
          <a:prstGeom prst="rect">
            <a:avLst/>
          </a:prstGeom>
          <a:noFill/>
          <a:ln/>
        </p:spPr>
        <p:txBody>
          <a:bodyPr wrap="square" lIns="0" tIns="0" rIns="0" bIns="0" rtlCol="0" anchor="ctr"/>
          <a:lstStyle/>
          <a:p>
            <a:pPr algn="ctr">
              <a:lnSpc>
                <a:spcPct val="130000"/>
              </a:lnSpc>
            </a:pPr>
            <a:r>
              <a:rPr lang="en-US" sz="1146" b="1" dirty="0">
                <a:ea typeface="Quattrocento Sans" pitchFamily="34" charset="-122"/>
                <a:cs typeface="Quattrocento Sans" pitchFamily="34" charset="-120"/>
              </a:rPr>
              <a:t>Bootstrap</a:t>
            </a:r>
            <a:endParaRPr lang="en-US" sz="1600" dirty="0"/>
          </a:p>
        </p:txBody>
      </p:sp>
      <p:sp>
        <p:nvSpPr>
          <p:cNvPr id="87" name="Text 38">
            <a:extLst>
              <a:ext uri="{FF2B5EF4-FFF2-40B4-BE49-F238E27FC236}">
                <a16:creationId xmlns:a16="http://schemas.microsoft.com/office/drawing/2014/main" id="{BA55D3DE-9F6A-C9F4-9DA9-29BA2F808910}"/>
              </a:ext>
            </a:extLst>
          </p:cNvPr>
          <p:cNvSpPr/>
          <p:nvPr/>
        </p:nvSpPr>
        <p:spPr>
          <a:xfrm>
            <a:off x="532263" y="1981465"/>
            <a:ext cx="2638567" cy="181970"/>
          </a:xfrm>
          <a:prstGeom prst="rect">
            <a:avLst/>
          </a:prstGeom>
          <a:noFill/>
          <a:ln/>
        </p:spPr>
        <p:txBody>
          <a:bodyPr wrap="square" lIns="0" tIns="0" rIns="0" bIns="0" rtlCol="0" anchor="ctr"/>
          <a:lstStyle/>
          <a:p>
            <a:pPr algn="ctr">
              <a:lnSpc>
                <a:spcPct val="120000"/>
              </a:lnSpc>
            </a:pPr>
            <a:r>
              <a:rPr lang="en-US" sz="1003" dirty="0">
                <a:ea typeface="Quattrocento Sans" pitchFamily="34" charset="-122"/>
                <a:cs typeface="Quattrocento Sans" pitchFamily="34" charset="-120"/>
              </a:rPr>
              <a:t>Use synthetic when real data is limited</a:t>
            </a:r>
            <a:endParaRPr lang="en-US" sz="1600" dirty="0"/>
          </a:p>
        </p:txBody>
      </p:sp>
      <p:sp>
        <p:nvSpPr>
          <p:cNvPr id="89" name="Shape 40">
            <a:extLst>
              <a:ext uri="{FF2B5EF4-FFF2-40B4-BE49-F238E27FC236}">
                <a16:creationId xmlns:a16="http://schemas.microsoft.com/office/drawing/2014/main" id="{2904A2B8-12F0-54C0-A1C2-C15D0CFACD1E}"/>
              </a:ext>
            </a:extLst>
          </p:cNvPr>
          <p:cNvSpPr/>
          <p:nvPr/>
        </p:nvSpPr>
        <p:spPr>
          <a:xfrm>
            <a:off x="4573493" y="1471949"/>
            <a:ext cx="218364" cy="218364"/>
          </a:xfrm>
          <a:custGeom>
            <a:avLst/>
            <a:gdLst/>
            <a:ahLst/>
            <a:cxnLst/>
            <a:rect l="l" t="t" r="r" b="b"/>
            <a:pathLst>
              <a:path w="218364" h="218364">
                <a:moveTo>
                  <a:pt x="109182" y="218364"/>
                </a:moveTo>
                <a:cubicBezTo>
                  <a:pt x="169441" y="218364"/>
                  <a:pt x="218364" y="169441"/>
                  <a:pt x="218364" y="109182"/>
                </a:cubicBezTo>
                <a:cubicBezTo>
                  <a:pt x="218364" y="48923"/>
                  <a:pt x="169441" y="0"/>
                  <a:pt x="109182" y="0"/>
                </a:cubicBezTo>
                <a:cubicBezTo>
                  <a:pt x="48923" y="0"/>
                  <a:pt x="0" y="48923"/>
                  <a:pt x="0" y="109182"/>
                </a:cubicBezTo>
                <a:cubicBezTo>
                  <a:pt x="0" y="169441"/>
                  <a:pt x="48923" y="218364"/>
                  <a:pt x="109182" y="218364"/>
                </a:cubicBezTo>
                <a:close/>
                <a:moveTo>
                  <a:pt x="98946" y="146713"/>
                </a:moveTo>
                <a:lnTo>
                  <a:pt x="98946" y="119418"/>
                </a:lnTo>
                <a:lnTo>
                  <a:pt x="71651" y="119418"/>
                </a:lnTo>
                <a:cubicBezTo>
                  <a:pt x="65978" y="119418"/>
                  <a:pt x="61415" y="114854"/>
                  <a:pt x="61415" y="109182"/>
                </a:cubicBezTo>
                <a:cubicBezTo>
                  <a:pt x="61415" y="103510"/>
                  <a:pt x="65978" y="98946"/>
                  <a:pt x="71651" y="98946"/>
                </a:cubicBezTo>
                <a:lnTo>
                  <a:pt x="98946" y="98946"/>
                </a:lnTo>
                <a:lnTo>
                  <a:pt x="98946" y="71651"/>
                </a:lnTo>
                <a:cubicBezTo>
                  <a:pt x="98946" y="65978"/>
                  <a:pt x="103510" y="61415"/>
                  <a:pt x="109182" y="61415"/>
                </a:cubicBezTo>
                <a:cubicBezTo>
                  <a:pt x="114854" y="61415"/>
                  <a:pt x="119418" y="65978"/>
                  <a:pt x="119418" y="71651"/>
                </a:cubicBezTo>
                <a:lnTo>
                  <a:pt x="119418" y="98946"/>
                </a:lnTo>
                <a:lnTo>
                  <a:pt x="146713" y="98946"/>
                </a:lnTo>
                <a:cubicBezTo>
                  <a:pt x="152386" y="98946"/>
                  <a:pt x="156949" y="103510"/>
                  <a:pt x="156949" y="109182"/>
                </a:cubicBezTo>
                <a:cubicBezTo>
                  <a:pt x="156949" y="114854"/>
                  <a:pt x="152386" y="119418"/>
                  <a:pt x="146713" y="119418"/>
                </a:cubicBezTo>
                <a:lnTo>
                  <a:pt x="119418" y="119418"/>
                </a:lnTo>
                <a:lnTo>
                  <a:pt x="119418" y="146713"/>
                </a:lnTo>
                <a:cubicBezTo>
                  <a:pt x="119418" y="152386"/>
                  <a:pt x="114854" y="156949"/>
                  <a:pt x="109182" y="156949"/>
                </a:cubicBezTo>
                <a:cubicBezTo>
                  <a:pt x="103510" y="156949"/>
                  <a:pt x="98946" y="152386"/>
                  <a:pt x="98946" y="146713"/>
                </a:cubicBezTo>
                <a:close/>
              </a:path>
            </a:pathLst>
          </a:custGeom>
          <a:solidFill>
            <a:schemeClr val="accent4">
              <a:lumMod val="75000"/>
            </a:schemeClr>
          </a:solidFill>
          <a:ln/>
        </p:spPr>
        <p:txBody>
          <a:bodyPr/>
          <a:lstStyle/>
          <a:p>
            <a:endParaRPr lang="en-CA"/>
          </a:p>
        </p:txBody>
      </p:sp>
      <p:sp>
        <p:nvSpPr>
          <p:cNvPr id="90" name="Text 41">
            <a:extLst>
              <a:ext uri="{FF2B5EF4-FFF2-40B4-BE49-F238E27FC236}">
                <a16:creationId xmlns:a16="http://schemas.microsoft.com/office/drawing/2014/main" id="{85CF025B-A9ED-2007-E8D7-0CCFABB509C4}"/>
              </a:ext>
            </a:extLst>
          </p:cNvPr>
          <p:cNvSpPr/>
          <p:nvPr/>
        </p:nvSpPr>
        <p:spPr>
          <a:xfrm>
            <a:off x="3340147" y="1763101"/>
            <a:ext cx="2647666" cy="218364"/>
          </a:xfrm>
          <a:prstGeom prst="rect">
            <a:avLst/>
          </a:prstGeom>
          <a:noFill/>
          <a:ln/>
        </p:spPr>
        <p:txBody>
          <a:bodyPr wrap="square" lIns="0" tIns="0" rIns="0" bIns="0" rtlCol="0" anchor="ctr"/>
          <a:lstStyle/>
          <a:p>
            <a:pPr algn="ctr">
              <a:lnSpc>
                <a:spcPct val="130000"/>
              </a:lnSpc>
            </a:pPr>
            <a:r>
              <a:rPr lang="en-US" sz="1146" b="1" dirty="0">
                <a:ea typeface="Quattrocento Sans" pitchFamily="34" charset="-122"/>
                <a:cs typeface="Quattrocento Sans" pitchFamily="34" charset="-120"/>
              </a:rPr>
              <a:t>Combine</a:t>
            </a:r>
            <a:endParaRPr lang="en-US" sz="1600" dirty="0"/>
          </a:p>
        </p:txBody>
      </p:sp>
      <p:sp>
        <p:nvSpPr>
          <p:cNvPr id="91" name="Text 42">
            <a:extLst>
              <a:ext uri="{FF2B5EF4-FFF2-40B4-BE49-F238E27FC236}">
                <a16:creationId xmlns:a16="http://schemas.microsoft.com/office/drawing/2014/main" id="{7ED20EC4-ED5D-5325-1219-AEFC1E158713}"/>
              </a:ext>
            </a:extLst>
          </p:cNvPr>
          <p:cNvSpPr/>
          <p:nvPr/>
        </p:nvSpPr>
        <p:spPr>
          <a:xfrm>
            <a:off x="3362894" y="1981465"/>
            <a:ext cx="2638567" cy="181970"/>
          </a:xfrm>
          <a:prstGeom prst="rect">
            <a:avLst/>
          </a:prstGeom>
          <a:noFill/>
          <a:ln/>
        </p:spPr>
        <p:txBody>
          <a:bodyPr wrap="square" lIns="0" tIns="0" rIns="0" bIns="0" rtlCol="0" anchor="ctr"/>
          <a:lstStyle/>
          <a:p>
            <a:pPr algn="ctr">
              <a:lnSpc>
                <a:spcPct val="120000"/>
              </a:lnSpc>
            </a:pPr>
            <a:r>
              <a:rPr lang="en-US" sz="1003" dirty="0">
                <a:ea typeface="Quattrocento Sans" pitchFamily="34" charset="-122"/>
                <a:cs typeface="Quattrocento Sans" pitchFamily="34" charset="-120"/>
              </a:rPr>
              <a:t>Add small fraction of real data</a:t>
            </a:r>
            <a:endParaRPr lang="en-US" sz="1600" dirty="0"/>
          </a:p>
        </p:txBody>
      </p:sp>
      <p:sp>
        <p:nvSpPr>
          <p:cNvPr id="93" name="Shape 44">
            <a:extLst>
              <a:ext uri="{FF2B5EF4-FFF2-40B4-BE49-F238E27FC236}">
                <a16:creationId xmlns:a16="http://schemas.microsoft.com/office/drawing/2014/main" id="{FAF5D77C-8C5F-DA57-4B90-6EFDC905524D}"/>
              </a:ext>
            </a:extLst>
          </p:cNvPr>
          <p:cNvSpPr/>
          <p:nvPr/>
        </p:nvSpPr>
        <p:spPr>
          <a:xfrm>
            <a:off x="7417771" y="1471949"/>
            <a:ext cx="191069" cy="218364"/>
          </a:xfrm>
          <a:custGeom>
            <a:avLst/>
            <a:gdLst/>
            <a:ahLst/>
            <a:cxnLst/>
            <a:rect l="l" t="t" r="r" b="b"/>
            <a:pathLst>
              <a:path w="191069" h="218364">
                <a:moveTo>
                  <a:pt x="13648" y="13648"/>
                </a:moveTo>
                <a:cubicBezTo>
                  <a:pt x="6099" y="13648"/>
                  <a:pt x="0" y="19747"/>
                  <a:pt x="0" y="27296"/>
                </a:cubicBezTo>
                <a:lnTo>
                  <a:pt x="0" y="68239"/>
                </a:lnTo>
                <a:cubicBezTo>
                  <a:pt x="0" y="75788"/>
                  <a:pt x="6099" y="81887"/>
                  <a:pt x="13648" y="81887"/>
                </a:cubicBezTo>
                <a:cubicBezTo>
                  <a:pt x="21197" y="81887"/>
                  <a:pt x="27296" y="75788"/>
                  <a:pt x="27296" y="68239"/>
                </a:cubicBezTo>
                <a:lnTo>
                  <a:pt x="27296" y="40943"/>
                </a:lnTo>
                <a:lnTo>
                  <a:pt x="54591" y="40943"/>
                </a:lnTo>
                <a:cubicBezTo>
                  <a:pt x="62140" y="40943"/>
                  <a:pt x="68239" y="34844"/>
                  <a:pt x="68239" y="27296"/>
                </a:cubicBezTo>
                <a:cubicBezTo>
                  <a:pt x="68239" y="19747"/>
                  <a:pt x="62140" y="13648"/>
                  <a:pt x="54591" y="13648"/>
                </a:cubicBezTo>
                <a:lnTo>
                  <a:pt x="13648" y="13648"/>
                </a:lnTo>
                <a:close/>
                <a:moveTo>
                  <a:pt x="27296" y="150125"/>
                </a:moveTo>
                <a:cubicBezTo>
                  <a:pt x="27296" y="142576"/>
                  <a:pt x="21197" y="136478"/>
                  <a:pt x="13648" y="136478"/>
                </a:cubicBezTo>
                <a:cubicBezTo>
                  <a:pt x="6099" y="136478"/>
                  <a:pt x="0" y="142576"/>
                  <a:pt x="0" y="150125"/>
                </a:cubicBezTo>
                <a:lnTo>
                  <a:pt x="0" y="191069"/>
                </a:lnTo>
                <a:cubicBezTo>
                  <a:pt x="0" y="198618"/>
                  <a:pt x="6099" y="204716"/>
                  <a:pt x="13648" y="204716"/>
                </a:cubicBezTo>
                <a:lnTo>
                  <a:pt x="54591" y="204716"/>
                </a:lnTo>
                <a:cubicBezTo>
                  <a:pt x="62140" y="204716"/>
                  <a:pt x="68239" y="198618"/>
                  <a:pt x="68239" y="191069"/>
                </a:cubicBezTo>
                <a:cubicBezTo>
                  <a:pt x="68239" y="183520"/>
                  <a:pt x="62140" y="177421"/>
                  <a:pt x="54591" y="177421"/>
                </a:cubicBezTo>
                <a:lnTo>
                  <a:pt x="27296" y="177421"/>
                </a:lnTo>
                <a:lnTo>
                  <a:pt x="27296" y="150125"/>
                </a:lnTo>
                <a:close/>
                <a:moveTo>
                  <a:pt x="136478" y="13648"/>
                </a:moveTo>
                <a:cubicBezTo>
                  <a:pt x="128929" y="13648"/>
                  <a:pt x="122830" y="19747"/>
                  <a:pt x="122830" y="27296"/>
                </a:cubicBezTo>
                <a:cubicBezTo>
                  <a:pt x="122830" y="34844"/>
                  <a:pt x="128929" y="40943"/>
                  <a:pt x="136478" y="40943"/>
                </a:cubicBezTo>
                <a:lnTo>
                  <a:pt x="163773" y="40943"/>
                </a:lnTo>
                <a:lnTo>
                  <a:pt x="163773" y="68239"/>
                </a:lnTo>
                <a:cubicBezTo>
                  <a:pt x="163773" y="75788"/>
                  <a:pt x="169872" y="81887"/>
                  <a:pt x="177421" y="81887"/>
                </a:cubicBezTo>
                <a:cubicBezTo>
                  <a:pt x="184970" y="81887"/>
                  <a:pt x="191069" y="75788"/>
                  <a:pt x="191069" y="68239"/>
                </a:cubicBezTo>
                <a:lnTo>
                  <a:pt x="191069" y="27296"/>
                </a:lnTo>
                <a:cubicBezTo>
                  <a:pt x="191069" y="19747"/>
                  <a:pt x="184970" y="13648"/>
                  <a:pt x="177421" y="13648"/>
                </a:cubicBezTo>
                <a:lnTo>
                  <a:pt x="136478" y="13648"/>
                </a:lnTo>
                <a:close/>
                <a:moveTo>
                  <a:pt x="191069" y="150125"/>
                </a:moveTo>
                <a:cubicBezTo>
                  <a:pt x="191069" y="142576"/>
                  <a:pt x="184970" y="136478"/>
                  <a:pt x="177421" y="136478"/>
                </a:cubicBezTo>
                <a:cubicBezTo>
                  <a:pt x="169872" y="136478"/>
                  <a:pt x="163773" y="142576"/>
                  <a:pt x="163773" y="150125"/>
                </a:cubicBezTo>
                <a:lnTo>
                  <a:pt x="163773" y="177421"/>
                </a:lnTo>
                <a:lnTo>
                  <a:pt x="136478" y="177421"/>
                </a:lnTo>
                <a:cubicBezTo>
                  <a:pt x="128929" y="177421"/>
                  <a:pt x="122830" y="183520"/>
                  <a:pt x="122830" y="191069"/>
                </a:cubicBezTo>
                <a:cubicBezTo>
                  <a:pt x="122830" y="198618"/>
                  <a:pt x="128929" y="204716"/>
                  <a:pt x="136478" y="204716"/>
                </a:cubicBezTo>
                <a:lnTo>
                  <a:pt x="177421" y="204716"/>
                </a:lnTo>
                <a:cubicBezTo>
                  <a:pt x="184970" y="204716"/>
                  <a:pt x="191069" y="198618"/>
                  <a:pt x="191069" y="191069"/>
                </a:cubicBezTo>
                <a:lnTo>
                  <a:pt x="191069" y="150125"/>
                </a:lnTo>
                <a:close/>
              </a:path>
            </a:pathLst>
          </a:custGeom>
          <a:solidFill>
            <a:schemeClr val="accent4">
              <a:lumMod val="75000"/>
            </a:schemeClr>
          </a:solidFill>
          <a:ln/>
        </p:spPr>
        <p:txBody>
          <a:bodyPr/>
          <a:lstStyle/>
          <a:p>
            <a:endParaRPr lang="en-CA"/>
          </a:p>
        </p:txBody>
      </p:sp>
      <p:sp>
        <p:nvSpPr>
          <p:cNvPr id="94" name="Text 45">
            <a:extLst>
              <a:ext uri="{FF2B5EF4-FFF2-40B4-BE49-F238E27FC236}">
                <a16:creationId xmlns:a16="http://schemas.microsoft.com/office/drawing/2014/main" id="{FBD28826-B910-CFB6-7C8E-726584F80452}"/>
              </a:ext>
            </a:extLst>
          </p:cNvPr>
          <p:cNvSpPr/>
          <p:nvPr/>
        </p:nvSpPr>
        <p:spPr>
          <a:xfrm>
            <a:off x="6170778" y="1763101"/>
            <a:ext cx="2647666" cy="218364"/>
          </a:xfrm>
          <a:prstGeom prst="rect">
            <a:avLst/>
          </a:prstGeom>
          <a:noFill/>
          <a:ln/>
        </p:spPr>
        <p:txBody>
          <a:bodyPr wrap="square" lIns="0" tIns="0" rIns="0" bIns="0" rtlCol="0" anchor="ctr"/>
          <a:lstStyle/>
          <a:p>
            <a:pPr algn="ctr">
              <a:lnSpc>
                <a:spcPct val="130000"/>
              </a:lnSpc>
            </a:pPr>
            <a:r>
              <a:rPr lang="en-US" sz="1146" b="1" dirty="0">
                <a:ea typeface="Quattrocento Sans" pitchFamily="34" charset="-122"/>
                <a:cs typeface="Quattrocento Sans" pitchFamily="34" charset="-120"/>
              </a:rPr>
              <a:t>Prefer Variable</a:t>
            </a:r>
            <a:endParaRPr lang="en-US" sz="1600" dirty="0"/>
          </a:p>
        </p:txBody>
      </p:sp>
      <p:sp>
        <p:nvSpPr>
          <p:cNvPr id="95" name="Text 46">
            <a:extLst>
              <a:ext uri="{FF2B5EF4-FFF2-40B4-BE49-F238E27FC236}">
                <a16:creationId xmlns:a16="http://schemas.microsoft.com/office/drawing/2014/main" id="{0B57BEC2-12FC-AA63-45DF-21CFBCCE834C}"/>
              </a:ext>
            </a:extLst>
          </p:cNvPr>
          <p:cNvSpPr/>
          <p:nvPr/>
        </p:nvSpPr>
        <p:spPr>
          <a:xfrm>
            <a:off x="6175328" y="1981465"/>
            <a:ext cx="2638567" cy="181970"/>
          </a:xfrm>
          <a:prstGeom prst="rect">
            <a:avLst/>
          </a:prstGeom>
          <a:noFill/>
          <a:ln/>
        </p:spPr>
        <p:txBody>
          <a:bodyPr wrap="square" lIns="0" tIns="0" rIns="0" bIns="0" rtlCol="0" anchor="ctr"/>
          <a:lstStyle/>
          <a:p>
            <a:pPr algn="ctr">
              <a:lnSpc>
                <a:spcPct val="120000"/>
              </a:lnSpc>
            </a:pPr>
            <a:r>
              <a:rPr lang="en-US" sz="1003" dirty="0">
                <a:ea typeface="Quattrocento Sans" pitchFamily="34" charset="-122"/>
                <a:cs typeface="Quattrocento Sans" pitchFamily="34" charset="-120"/>
              </a:rPr>
              <a:t>When robustness is priority</a:t>
            </a:r>
            <a:endParaRPr lang="en-US" sz="1600" dirty="0"/>
          </a:p>
        </p:txBody>
      </p:sp>
      <p:sp>
        <p:nvSpPr>
          <p:cNvPr id="97" name="Shape 48">
            <a:extLst>
              <a:ext uri="{FF2B5EF4-FFF2-40B4-BE49-F238E27FC236}">
                <a16:creationId xmlns:a16="http://schemas.microsoft.com/office/drawing/2014/main" id="{05074288-EBA8-FD5F-2884-9DCCD88A8F07}"/>
              </a:ext>
            </a:extLst>
          </p:cNvPr>
          <p:cNvSpPr/>
          <p:nvPr/>
        </p:nvSpPr>
        <p:spPr>
          <a:xfrm>
            <a:off x="10234755" y="1471949"/>
            <a:ext cx="218364" cy="218364"/>
          </a:xfrm>
          <a:custGeom>
            <a:avLst/>
            <a:gdLst/>
            <a:ahLst/>
            <a:cxnLst/>
            <a:rect l="l" t="t" r="r" b="b"/>
            <a:pathLst>
              <a:path w="218364" h="218364">
                <a:moveTo>
                  <a:pt x="156608" y="175928"/>
                </a:moveTo>
                <a:lnTo>
                  <a:pt x="42436" y="61756"/>
                </a:lnTo>
                <a:cubicBezTo>
                  <a:pt x="32883" y="75148"/>
                  <a:pt x="27296" y="91525"/>
                  <a:pt x="27296" y="109182"/>
                </a:cubicBezTo>
                <a:cubicBezTo>
                  <a:pt x="27296" y="154390"/>
                  <a:pt x="63974" y="191069"/>
                  <a:pt x="109182" y="191069"/>
                </a:cubicBezTo>
                <a:cubicBezTo>
                  <a:pt x="126882" y="191069"/>
                  <a:pt x="143259" y="185482"/>
                  <a:pt x="156608" y="175928"/>
                </a:cubicBezTo>
                <a:close/>
                <a:moveTo>
                  <a:pt x="175928" y="156608"/>
                </a:moveTo>
                <a:cubicBezTo>
                  <a:pt x="185482" y="143216"/>
                  <a:pt x="191069" y="126839"/>
                  <a:pt x="191069" y="109182"/>
                </a:cubicBezTo>
                <a:cubicBezTo>
                  <a:pt x="191069" y="63974"/>
                  <a:pt x="154390" y="27296"/>
                  <a:pt x="109182" y="27296"/>
                </a:cubicBezTo>
                <a:cubicBezTo>
                  <a:pt x="91483" y="27296"/>
                  <a:pt x="75105" y="32883"/>
                  <a:pt x="61756" y="42436"/>
                </a:cubicBezTo>
                <a:lnTo>
                  <a:pt x="175928" y="156608"/>
                </a:lnTo>
                <a:close/>
                <a:moveTo>
                  <a:pt x="0" y="109182"/>
                </a:moveTo>
                <a:cubicBezTo>
                  <a:pt x="0" y="48923"/>
                  <a:pt x="48923" y="0"/>
                  <a:pt x="109182" y="0"/>
                </a:cubicBezTo>
                <a:cubicBezTo>
                  <a:pt x="169441" y="0"/>
                  <a:pt x="218364" y="48923"/>
                  <a:pt x="218364" y="109182"/>
                </a:cubicBezTo>
                <a:cubicBezTo>
                  <a:pt x="218364" y="169441"/>
                  <a:pt x="169441" y="218364"/>
                  <a:pt x="109182" y="218364"/>
                </a:cubicBezTo>
                <a:cubicBezTo>
                  <a:pt x="48923" y="218364"/>
                  <a:pt x="0" y="169441"/>
                  <a:pt x="0" y="109182"/>
                </a:cubicBezTo>
                <a:close/>
              </a:path>
            </a:pathLst>
          </a:custGeom>
          <a:solidFill>
            <a:schemeClr val="accent4">
              <a:lumMod val="75000"/>
            </a:schemeClr>
          </a:solidFill>
          <a:ln/>
        </p:spPr>
        <p:txBody>
          <a:bodyPr/>
          <a:lstStyle/>
          <a:p>
            <a:endParaRPr lang="en-CA"/>
          </a:p>
        </p:txBody>
      </p:sp>
      <p:sp>
        <p:nvSpPr>
          <p:cNvPr id="98" name="Text 49">
            <a:extLst>
              <a:ext uri="{FF2B5EF4-FFF2-40B4-BE49-F238E27FC236}">
                <a16:creationId xmlns:a16="http://schemas.microsoft.com/office/drawing/2014/main" id="{DC13715D-6D2E-8BFF-20DA-B995C5EE59AF}"/>
              </a:ext>
            </a:extLst>
          </p:cNvPr>
          <p:cNvSpPr/>
          <p:nvPr/>
        </p:nvSpPr>
        <p:spPr>
          <a:xfrm>
            <a:off x="9001409" y="1763101"/>
            <a:ext cx="2647666" cy="218364"/>
          </a:xfrm>
          <a:prstGeom prst="rect">
            <a:avLst/>
          </a:prstGeom>
          <a:noFill/>
          <a:ln/>
        </p:spPr>
        <p:txBody>
          <a:bodyPr wrap="square" lIns="0" tIns="0" rIns="0" bIns="0" rtlCol="0" anchor="ctr"/>
          <a:lstStyle/>
          <a:p>
            <a:pPr algn="ctr">
              <a:lnSpc>
                <a:spcPct val="130000"/>
              </a:lnSpc>
            </a:pPr>
            <a:r>
              <a:rPr lang="en-US" sz="1146" b="1" dirty="0">
                <a:ea typeface="Quattrocento Sans" pitchFamily="34" charset="-122"/>
                <a:cs typeface="Quattrocento Sans" pitchFamily="34" charset="-120"/>
              </a:rPr>
              <a:t>Avoid Over-Optimization</a:t>
            </a:r>
            <a:endParaRPr lang="en-US" sz="1600" dirty="0"/>
          </a:p>
        </p:txBody>
      </p:sp>
      <p:sp>
        <p:nvSpPr>
          <p:cNvPr id="99" name="Text 50">
            <a:extLst>
              <a:ext uri="{FF2B5EF4-FFF2-40B4-BE49-F238E27FC236}">
                <a16:creationId xmlns:a16="http://schemas.microsoft.com/office/drawing/2014/main" id="{F8490328-D345-A9B5-7575-468DFD4A7341}"/>
              </a:ext>
            </a:extLst>
          </p:cNvPr>
          <p:cNvSpPr/>
          <p:nvPr/>
        </p:nvSpPr>
        <p:spPr>
          <a:xfrm>
            <a:off x="9005959" y="1981465"/>
            <a:ext cx="2638567" cy="181970"/>
          </a:xfrm>
          <a:prstGeom prst="rect">
            <a:avLst/>
          </a:prstGeom>
          <a:noFill/>
          <a:ln/>
        </p:spPr>
        <p:txBody>
          <a:bodyPr wrap="square" lIns="0" tIns="0" rIns="0" bIns="0" rtlCol="0" anchor="ctr"/>
          <a:lstStyle/>
          <a:p>
            <a:pPr algn="ctr">
              <a:lnSpc>
                <a:spcPct val="120000"/>
              </a:lnSpc>
            </a:pPr>
            <a:r>
              <a:rPr lang="en-US" sz="1003" dirty="0">
                <a:ea typeface="Quattrocento Sans" pitchFamily="34" charset="-122"/>
                <a:cs typeface="Quattrocento Sans" pitchFamily="34" charset="-120"/>
              </a:rPr>
              <a:t>Don't sacrifice diversity for indistinguishability</a:t>
            </a:r>
            <a:endParaRPr lang="en-US" sz="1600" dirty="0"/>
          </a:p>
        </p:txBody>
      </p:sp>
    </p:spTree>
    <p:extLst>
      <p:ext uri="{BB962C8B-B14F-4D97-AF65-F5344CB8AC3E}">
        <p14:creationId xmlns:p14="http://schemas.microsoft.com/office/powerpoint/2010/main" val="922341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2">
            <a:extLst>
              <a:ext uri="{FF2B5EF4-FFF2-40B4-BE49-F238E27FC236}">
                <a16:creationId xmlns:a16="http://schemas.microsoft.com/office/drawing/2014/main" id="{AC7D51B0-7BDE-6B10-ABCE-A900209D7A35}"/>
              </a:ext>
            </a:extLst>
          </p:cNvPr>
          <p:cNvSpPr/>
          <p:nvPr/>
        </p:nvSpPr>
        <p:spPr>
          <a:xfrm>
            <a:off x="375716" y="326404"/>
            <a:ext cx="11665997" cy="450860"/>
          </a:xfrm>
          <a:prstGeom prst="rect">
            <a:avLst/>
          </a:prstGeom>
          <a:noFill/>
          <a:ln/>
        </p:spPr>
        <p:txBody>
          <a:bodyPr wrap="square" lIns="0" tIns="0" rIns="0" bIns="0" rtlCol="0" anchor="ctr"/>
          <a:lstStyle/>
          <a:p>
            <a:pPr>
              <a:lnSpc>
                <a:spcPct val="80000"/>
              </a:lnSpc>
            </a:pPr>
            <a:r>
              <a:rPr lang="en-US" sz="3550" b="1" dirty="0">
                <a:solidFill>
                  <a:schemeClr val="accent4">
                    <a:lumMod val="75000"/>
                  </a:schemeClr>
                </a:solidFill>
                <a:latin typeface="+mj-lt"/>
                <a:ea typeface="Hedvig Letters Sans" pitchFamily="34" charset="-122"/>
                <a:cs typeface="Hedvig Letters Sans" pitchFamily="34" charset="-120"/>
              </a:rPr>
              <a:t>Conclusion:</a:t>
            </a:r>
          </a:p>
          <a:p>
            <a:pPr>
              <a:lnSpc>
                <a:spcPct val="80000"/>
              </a:lnSpc>
            </a:pPr>
            <a:r>
              <a:rPr lang="en-US" sz="3550" b="1" dirty="0">
                <a:latin typeface="+mj-lt"/>
                <a:ea typeface="Hedvig Letters Sans" pitchFamily="34" charset="-122"/>
                <a:cs typeface="Hedvig Letters Sans" pitchFamily="34" charset="-120"/>
              </a:rPr>
              <a:t>Future Work</a:t>
            </a:r>
            <a:endParaRPr lang="en-US" sz="1600" dirty="0">
              <a:latin typeface="+mj-lt"/>
            </a:endParaRPr>
          </a:p>
        </p:txBody>
      </p:sp>
      <p:sp>
        <p:nvSpPr>
          <p:cNvPr id="9" name="Shape 4">
            <a:extLst>
              <a:ext uri="{FF2B5EF4-FFF2-40B4-BE49-F238E27FC236}">
                <a16:creationId xmlns:a16="http://schemas.microsoft.com/office/drawing/2014/main" id="{025CC0F6-B635-3D58-3B38-FE0FEAC2FAB4}"/>
              </a:ext>
            </a:extLst>
          </p:cNvPr>
          <p:cNvSpPr/>
          <p:nvPr/>
        </p:nvSpPr>
        <p:spPr>
          <a:xfrm>
            <a:off x="591753" y="1275088"/>
            <a:ext cx="169072" cy="225430"/>
          </a:xfrm>
          <a:custGeom>
            <a:avLst/>
            <a:gdLst/>
            <a:ahLst/>
            <a:cxnLst/>
            <a:rect l="l" t="t" r="r" b="b"/>
            <a:pathLst>
              <a:path w="169072" h="225430">
                <a:moveTo>
                  <a:pt x="110029" y="29412"/>
                </a:moveTo>
                <a:cubicBezTo>
                  <a:pt x="114608" y="23115"/>
                  <a:pt x="113199" y="14310"/>
                  <a:pt x="106903" y="9730"/>
                </a:cubicBezTo>
                <a:cubicBezTo>
                  <a:pt x="100607" y="5151"/>
                  <a:pt x="91801" y="6560"/>
                  <a:pt x="87222" y="12857"/>
                </a:cubicBezTo>
                <a:lnTo>
                  <a:pt x="40551" y="77007"/>
                </a:lnTo>
                <a:lnTo>
                  <a:pt x="24040" y="60496"/>
                </a:lnTo>
                <a:cubicBezTo>
                  <a:pt x="18536" y="54993"/>
                  <a:pt x="9598" y="54993"/>
                  <a:pt x="4095" y="60496"/>
                </a:cubicBezTo>
                <a:cubicBezTo>
                  <a:pt x="-1409" y="66000"/>
                  <a:pt x="-1409" y="74938"/>
                  <a:pt x="4095" y="80441"/>
                </a:cubicBezTo>
                <a:lnTo>
                  <a:pt x="32273" y="108620"/>
                </a:lnTo>
                <a:cubicBezTo>
                  <a:pt x="35179" y="111526"/>
                  <a:pt x="39230" y="113023"/>
                  <a:pt x="43325" y="112715"/>
                </a:cubicBezTo>
                <a:cubicBezTo>
                  <a:pt x="47420" y="112407"/>
                  <a:pt x="51206" y="110293"/>
                  <a:pt x="53628" y="106947"/>
                </a:cubicBezTo>
                <a:lnTo>
                  <a:pt x="109985" y="29456"/>
                </a:lnTo>
                <a:close/>
                <a:moveTo>
                  <a:pt x="166387" y="89291"/>
                </a:moveTo>
                <a:cubicBezTo>
                  <a:pt x="170966" y="82995"/>
                  <a:pt x="169557" y="74189"/>
                  <a:pt x="163261" y="69610"/>
                </a:cubicBezTo>
                <a:cubicBezTo>
                  <a:pt x="156964" y="65031"/>
                  <a:pt x="148159" y="66440"/>
                  <a:pt x="143579" y="72736"/>
                </a:cubicBezTo>
                <a:lnTo>
                  <a:pt x="68730" y="175633"/>
                </a:lnTo>
                <a:lnTo>
                  <a:pt x="38129" y="145032"/>
                </a:lnTo>
                <a:cubicBezTo>
                  <a:pt x="32626" y="139529"/>
                  <a:pt x="23688" y="139529"/>
                  <a:pt x="18184" y="145032"/>
                </a:cubicBezTo>
                <a:cubicBezTo>
                  <a:pt x="12680" y="150536"/>
                  <a:pt x="12680" y="159474"/>
                  <a:pt x="18184" y="164978"/>
                </a:cubicBezTo>
                <a:lnTo>
                  <a:pt x="60452" y="207246"/>
                </a:lnTo>
                <a:cubicBezTo>
                  <a:pt x="63358" y="210152"/>
                  <a:pt x="67409" y="211649"/>
                  <a:pt x="71504" y="211341"/>
                </a:cubicBezTo>
                <a:cubicBezTo>
                  <a:pt x="75598" y="211032"/>
                  <a:pt x="79385" y="208919"/>
                  <a:pt x="81806" y="205573"/>
                </a:cubicBezTo>
                <a:lnTo>
                  <a:pt x="166343" y="89335"/>
                </a:lnTo>
                <a:close/>
              </a:path>
            </a:pathLst>
          </a:custGeom>
          <a:solidFill>
            <a:schemeClr val="accent4">
              <a:lumMod val="75000"/>
            </a:schemeClr>
          </a:solidFill>
          <a:ln/>
        </p:spPr>
        <p:txBody>
          <a:bodyPr/>
          <a:lstStyle/>
          <a:p>
            <a:endParaRPr lang="en-CA"/>
          </a:p>
        </p:txBody>
      </p:sp>
      <p:sp>
        <p:nvSpPr>
          <p:cNvPr id="10" name="Text 5">
            <a:extLst>
              <a:ext uri="{FF2B5EF4-FFF2-40B4-BE49-F238E27FC236}">
                <a16:creationId xmlns:a16="http://schemas.microsoft.com/office/drawing/2014/main" id="{863D1450-492C-B9CD-E0F8-A32C8ADC265A}"/>
              </a:ext>
            </a:extLst>
          </p:cNvPr>
          <p:cNvSpPr/>
          <p:nvPr/>
        </p:nvSpPr>
        <p:spPr>
          <a:xfrm>
            <a:off x="817183" y="1237516"/>
            <a:ext cx="5156709" cy="300573"/>
          </a:xfrm>
          <a:prstGeom prst="rect">
            <a:avLst/>
          </a:prstGeom>
          <a:noFill/>
          <a:ln/>
        </p:spPr>
        <p:txBody>
          <a:bodyPr wrap="square" lIns="0" tIns="0" rIns="0" bIns="0" rtlCol="0" anchor="ctr"/>
          <a:lstStyle/>
          <a:p>
            <a:pPr>
              <a:lnSpc>
                <a:spcPct val="110000"/>
              </a:lnSpc>
            </a:pPr>
            <a:r>
              <a:rPr lang="en-US" sz="1775" b="1" dirty="0">
                <a:latin typeface="+mj-lt"/>
                <a:ea typeface="Liter" pitchFamily="34" charset="-122"/>
                <a:cs typeface="Liter" pitchFamily="34" charset="-120"/>
              </a:rPr>
              <a:t>Key Findings</a:t>
            </a:r>
            <a:endParaRPr lang="en-US" sz="1600" dirty="0">
              <a:latin typeface="+mj-lt"/>
            </a:endParaRPr>
          </a:p>
        </p:txBody>
      </p:sp>
      <p:sp>
        <p:nvSpPr>
          <p:cNvPr id="12" name="Shape 7">
            <a:extLst>
              <a:ext uri="{FF2B5EF4-FFF2-40B4-BE49-F238E27FC236}">
                <a16:creationId xmlns:a16="http://schemas.microsoft.com/office/drawing/2014/main" id="{21FCE9EB-CE94-C71A-FE83-22D7B8E6D665}"/>
              </a:ext>
            </a:extLst>
          </p:cNvPr>
          <p:cNvSpPr/>
          <p:nvPr/>
        </p:nvSpPr>
        <p:spPr>
          <a:xfrm>
            <a:off x="615236" y="1763519"/>
            <a:ext cx="169072" cy="150287"/>
          </a:xfrm>
          <a:custGeom>
            <a:avLst/>
            <a:gdLst/>
            <a:ahLst/>
            <a:cxnLst/>
            <a:rect l="l" t="t" r="r" b="b"/>
            <a:pathLst>
              <a:path w="169072" h="150287">
                <a:moveTo>
                  <a:pt x="90847" y="-5548"/>
                </a:moveTo>
                <a:cubicBezTo>
                  <a:pt x="89644" y="-7896"/>
                  <a:pt x="87207" y="-9393"/>
                  <a:pt x="84566" y="-9393"/>
                </a:cubicBezTo>
                <a:cubicBezTo>
                  <a:pt x="81924" y="-9393"/>
                  <a:pt x="79488" y="-7896"/>
                  <a:pt x="78284" y="-5548"/>
                </a:cubicBezTo>
                <a:lnTo>
                  <a:pt x="56680" y="36779"/>
                </a:lnTo>
                <a:lnTo>
                  <a:pt x="9745" y="44235"/>
                </a:lnTo>
                <a:cubicBezTo>
                  <a:pt x="7133" y="44646"/>
                  <a:pt x="4961" y="46495"/>
                  <a:pt x="4139" y="49019"/>
                </a:cubicBezTo>
                <a:cubicBezTo>
                  <a:pt x="3317" y="51544"/>
                  <a:pt x="3992" y="54303"/>
                  <a:pt x="5841" y="56181"/>
                </a:cubicBezTo>
                <a:lnTo>
                  <a:pt x="39421" y="89790"/>
                </a:lnTo>
                <a:lnTo>
                  <a:pt x="32024" y="136726"/>
                </a:lnTo>
                <a:cubicBezTo>
                  <a:pt x="31613" y="139338"/>
                  <a:pt x="32699" y="141980"/>
                  <a:pt x="34842" y="143535"/>
                </a:cubicBezTo>
                <a:cubicBezTo>
                  <a:pt x="36985" y="145091"/>
                  <a:pt x="39802" y="145326"/>
                  <a:pt x="42180" y="144122"/>
                </a:cubicBezTo>
                <a:lnTo>
                  <a:pt x="84566" y="122578"/>
                </a:lnTo>
                <a:lnTo>
                  <a:pt x="126922" y="144122"/>
                </a:lnTo>
                <a:cubicBezTo>
                  <a:pt x="129270" y="145326"/>
                  <a:pt x="132117" y="145091"/>
                  <a:pt x="134260" y="143535"/>
                </a:cubicBezTo>
                <a:cubicBezTo>
                  <a:pt x="136403" y="141980"/>
                  <a:pt x="137489" y="139367"/>
                  <a:pt x="137078" y="136726"/>
                </a:cubicBezTo>
                <a:lnTo>
                  <a:pt x="129652" y="89790"/>
                </a:lnTo>
                <a:lnTo>
                  <a:pt x="163231" y="56181"/>
                </a:lnTo>
                <a:cubicBezTo>
                  <a:pt x="165110" y="54303"/>
                  <a:pt x="165756" y="51544"/>
                  <a:pt x="164934" y="49019"/>
                </a:cubicBezTo>
                <a:cubicBezTo>
                  <a:pt x="164112" y="46495"/>
                  <a:pt x="161969" y="44646"/>
                  <a:pt x="159327" y="44235"/>
                </a:cubicBezTo>
                <a:lnTo>
                  <a:pt x="112421" y="36779"/>
                </a:lnTo>
                <a:lnTo>
                  <a:pt x="90847" y="-5548"/>
                </a:lnTo>
                <a:close/>
              </a:path>
            </a:pathLst>
          </a:custGeom>
          <a:solidFill>
            <a:schemeClr val="accent4">
              <a:lumMod val="75000"/>
            </a:schemeClr>
          </a:solidFill>
          <a:ln/>
        </p:spPr>
        <p:txBody>
          <a:bodyPr/>
          <a:lstStyle/>
          <a:p>
            <a:endParaRPr lang="en-CA"/>
          </a:p>
        </p:txBody>
      </p:sp>
      <p:sp>
        <p:nvSpPr>
          <p:cNvPr id="13" name="Text 8">
            <a:extLst>
              <a:ext uri="{FF2B5EF4-FFF2-40B4-BE49-F238E27FC236}">
                <a16:creationId xmlns:a16="http://schemas.microsoft.com/office/drawing/2014/main" id="{43E3F8DD-7D3D-EBFC-0D19-868BA46687DB}"/>
              </a:ext>
            </a:extLst>
          </p:cNvPr>
          <p:cNvSpPr/>
          <p:nvPr/>
        </p:nvSpPr>
        <p:spPr>
          <a:xfrm>
            <a:off x="904215" y="1725948"/>
            <a:ext cx="4959458" cy="450860"/>
          </a:xfrm>
          <a:prstGeom prst="rect">
            <a:avLst/>
          </a:prstGeom>
          <a:noFill/>
          <a:ln/>
        </p:spPr>
        <p:txBody>
          <a:bodyPr wrap="square" lIns="0" tIns="0" rIns="0" bIns="0" rtlCol="0" anchor="ctr"/>
          <a:lstStyle/>
          <a:p>
            <a:pPr>
              <a:lnSpc>
                <a:spcPct val="120000"/>
              </a:lnSpc>
            </a:pPr>
            <a:r>
              <a:rPr lang="en-US" sz="1183" b="1" dirty="0">
                <a:ea typeface="Quattrocento Sans" pitchFamily="34" charset="-122"/>
                <a:cs typeface="Quattrocento Sans" pitchFamily="34" charset="-120"/>
              </a:rPr>
              <a:t>Hierarchical VAE</a:t>
            </a:r>
            <a:r>
              <a:rPr lang="en-US" sz="1183" dirty="0">
                <a:ea typeface="Quattrocento Sans" pitchFamily="34" charset="-122"/>
                <a:cs typeface="Quattrocento Sans" pitchFamily="34" charset="-120"/>
              </a:rPr>
              <a:t> provides viable foundation for privacy-aware trace synthesis</a:t>
            </a:r>
            <a:endParaRPr lang="en-US" sz="1600" dirty="0"/>
          </a:p>
        </p:txBody>
      </p:sp>
      <p:sp>
        <p:nvSpPr>
          <p:cNvPr id="15" name="Shape 10">
            <a:extLst>
              <a:ext uri="{FF2B5EF4-FFF2-40B4-BE49-F238E27FC236}">
                <a16:creationId xmlns:a16="http://schemas.microsoft.com/office/drawing/2014/main" id="{BC17E93D-7487-BEDE-FED4-BA54A40D094C}"/>
              </a:ext>
            </a:extLst>
          </p:cNvPr>
          <p:cNvSpPr/>
          <p:nvPr/>
        </p:nvSpPr>
        <p:spPr>
          <a:xfrm>
            <a:off x="615236" y="2439809"/>
            <a:ext cx="169072" cy="150287"/>
          </a:xfrm>
          <a:custGeom>
            <a:avLst/>
            <a:gdLst/>
            <a:ahLst/>
            <a:cxnLst/>
            <a:rect l="l" t="t" r="r" b="b"/>
            <a:pathLst>
              <a:path w="169072" h="150287">
                <a:moveTo>
                  <a:pt x="90847" y="-5548"/>
                </a:moveTo>
                <a:cubicBezTo>
                  <a:pt x="89644" y="-7896"/>
                  <a:pt x="87207" y="-9393"/>
                  <a:pt x="84566" y="-9393"/>
                </a:cubicBezTo>
                <a:cubicBezTo>
                  <a:pt x="81924" y="-9393"/>
                  <a:pt x="79488" y="-7896"/>
                  <a:pt x="78284" y="-5548"/>
                </a:cubicBezTo>
                <a:lnTo>
                  <a:pt x="56680" y="36779"/>
                </a:lnTo>
                <a:lnTo>
                  <a:pt x="9745" y="44235"/>
                </a:lnTo>
                <a:cubicBezTo>
                  <a:pt x="7133" y="44646"/>
                  <a:pt x="4961" y="46495"/>
                  <a:pt x="4139" y="49019"/>
                </a:cubicBezTo>
                <a:cubicBezTo>
                  <a:pt x="3317" y="51544"/>
                  <a:pt x="3992" y="54303"/>
                  <a:pt x="5841" y="56181"/>
                </a:cubicBezTo>
                <a:lnTo>
                  <a:pt x="39421" y="89790"/>
                </a:lnTo>
                <a:lnTo>
                  <a:pt x="32024" y="136726"/>
                </a:lnTo>
                <a:cubicBezTo>
                  <a:pt x="31613" y="139338"/>
                  <a:pt x="32699" y="141980"/>
                  <a:pt x="34842" y="143535"/>
                </a:cubicBezTo>
                <a:cubicBezTo>
                  <a:pt x="36985" y="145091"/>
                  <a:pt x="39802" y="145326"/>
                  <a:pt x="42180" y="144122"/>
                </a:cubicBezTo>
                <a:lnTo>
                  <a:pt x="84566" y="122578"/>
                </a:lnTo>
                <a:lnTo>
                  <a:pt x="126922" y="144122"/>
                </a:lnTo>
                <a:cubicBezTo>
                  <a:pt x="129270" y="145326"/>
                  <a:pt x="132117" y="145091"/>
                  <a:pt x="134260" y="143535"/>
                </a:cubicBezTo>
                <a:cubicBezTo>
                  <a:pt x="136403" y="141980"/>
                  <a:pt x="137489" y="139367"/>
                  <a:pt x="137078" y="136726"/>
                </a:cubicBezTo>
                <a:lnTo>
                  <a:pt x="129652" y="89790"/>
                </a:lnTo>
                <a:lnTo>
                  <a:pt x="163231" y="56181"/>
                </a:lnTo>
                <a:cubicBezTo>
                  <a:pt x="165110" y="54303"/>
                  <a:pt x="165756" y="51544"/>
                  <a:pt x="164934" y="49019"/>
                </a:cubicBezTo>
                <a:cubicBezTo>
                  <a:pt x="164112" y="46495"/>
                  <a:pt x="161969" y="44646"/>
                  <a:pt x="159327" y="44235"/>
                </a:cubicBezTo>
                <a:lnTo>
                  <a:pt x="112421" y="36779"/>
                </a:lnTo>
                <a:lnTo>
                  <a:pt x="90847" y="-5548"/>
                </a:lnTo>
                <a:close/>
              </a:path>
            </a:pathLst>
          </a:custGeom>
          <a:solidFill>
            <a:schemeClr val="accent4">
              <a:lumMod val="75000"/>
            </a:schemeClr>
          </a:solidFill>
          <a:ln/>
        </p:spPr>
        <p:txBody>
          <a:bodyPr/>
          <a:lstStyle/>
          <a:p>
            <a:endParaRPr lang="en-CA"/>
          </a:p>
        </p:txBody>
      </p:sp>
      <p:sp>
        <p:nvSpPr>
          <p:cNvPr id="16" name="Text 11">
            <a:extLst>
              <a:ext uri="{FF2B5EF4-FFF2-40B4-BE49-F238E27FC236}">
                <a16:creationId xmlns:a16="http://schemas.microsoft.com/office/drawing/2014/main" id="{E6F3EF53-FF89-E825-9C2B-C879342595B2}"/>
              </a:ext>
            </a:extLst>
          </p:cNvPr>
          <p:cNvSpPr/>
          <p:nvPr/>
        </p:nvSpPr>
        <p:spPr>
          <a:xfrm>
            <a:off x="901059" y="2402237"/>
            <a:ext cx="4959458" cy="450860"/>
          </a:xfrm>
          <a:prstGeom prst="rect">
            <a:avLst/>
          </a:prstGeom>
          <a:noFill/>
          <a:ln/>
        </p:spPr>
        <p:txBody>
          <a:bodyPr wrap="square" lIns="0" tIns="0" rIns="0" bIns="0" rtlCol="0" anchor="ctr"/>
          <a:lstStyle/>
          <a:p>
            <a:pPr>
              <a:lnSpc>
                <a:spcPct val="120000"/>
              </a:lnSpc>
            </a:pPr>
            <a:r>
              <a:rPr lang="en-US" sz="1183" b="1" dirty="0">
                <a:ea typeface="Quattrocento Sans" pitchFamily="34" charset="-122"/>
                <a:cs typeface="Quattrocento Sans" pitchFamily="34" charset="-120"/>
              </a:rPr>
              <a:t>Synthetic traces generalize</a:t>
            </a:r>
            <a:r>
              <a:rPr lang="en-US" sz="1183" dirty="0">
                <a:ea typeface="Quattrocento Sans" pitchFamily="34" charset="-122"/>
                <a:cs typeface="Quattrocento Sans" pitchFamily="34" charset="-120"/>
              </a:rPr>
              <a:t> effectively to real-world data under distribution shift</a:t>
            </a:r>
            <a:endParaRPr lang="en-US" sz="1600" dirty="0"/>
          </a:p>
        </p:txBody>
      </p:sp>
      <p:sp>
        <p:nvSpPr>
          <p:cNvPr id="18" name="Shape 13">
            <a:extLst>
              <a:ext uri="{FF2B5EF4-FFF2-40B4-BE49-F238E27FC236}">
                <a16:creationId xmlns:a16="http://schemas.microsoft.com/office/drawing/2014/main" id="{45FD7FC2-B8A9-FE92-EAB1-913995FE243C}"/>
              </a:ext>
            </a:extLst>
          </p:cNvPr>
          <p:cNvSpPr/>
          <p:nvPr/>
        </p:nvSpPr>
        <p:spPr>
          <a:xfrm>
            <a:off x="619932" y="3116099"/>
            <a:ext cx="169072" cy="150287"/>
          </a:xfrm>
          <a:custGeom>
            <a:avLst/>
            <a:gdLst/>
            <a:ahLst/>
            <a:cxnLst/>
            <a:rect l="l" t="t" r="r" b="b"/>
            <a:pathLst>
              <a:path w="169072" h="150287">
                <a:moveTo>
                  <a:pt x="90847" y="-5548"/>
                </a:moveTo>
                <a:cubicBezTo>
                  <a:pt x="89644" y="-7896"/>
                  <a:pt x="87207" y="-9393"/>
                  <a:pt x="84566" y="-9393"/>
                </a:cubicBezTo>
                <a:cubicBezTo>
                  <a:pt x="81924" y="-9393"/>
                  <a:pt x="79488" y="-7896"/>
                  <a:pt x="78284" y="-5548"/>
                </a:cubicBezTo>
                <a:lnTo>
                  <a:pt x="56680" y="36779"/>
                </a:lnTo>
                <a:lnTo>
                  <a:pt x="9745" y="44235"/>
                </a:lnTo>
                <a:cubicBezTo>
                  <a:pt x="7133" y="44646"/>
                  <a:pt x="4961" y="46495"/>
                  <a:pt x="4139" y="49019"/>
                </a:cubicBezTo>
                <a:cubicBezTo>
                  <a:pt x="3317" y="51544"/>
                  <a:pt x="3992" y="54303"/>
                  <a:pt x="5841" y="56181"/>
                </a:cubicBezTo>
                <a:lnTo>
                  <a:pt x="39421" y="89790"/>
                </a:lnTo>
                <a:lnTo>
                  <a:pt x="32024" y="136726"/>
                </a:lnTo>
                <a:cubicBezTo>
                  <a:pt x="31613" y="139338"/>
                  <a:pt x="32699" y="141980"/>
                  <a:pt x="34842" y="143535"/>
                </a:cubicBezTo>
                <a:cubicBezTo>
                  <a:pt x="36985" y="145091"/>
                  <a:pt x="39802" y="145326"/>
                  <a:pt x="42180" y="144122"/>
                </a:cubicBezTo>
                <a:lnTo>
                  <a:pt x="84566" y="122578"/>
                </a:lnTo>
                <a:lnTo>
                  <a:pt x="126922" y="144122"/>
                </a:lnTo>
                <a:cubicBezTo>
                  <a:pt x="129270" y="145326"/>
                  <a:pt x="132117" y="145091"/>
                  <a:pt x="134260" y="143535"/>
                </a:cubicBezTo>
                <a:cubicBezTo>
                  <a:pt x="136403" y="141980"/>
                  <a:pt x="137489" y="139367"/>
                  <a:pt x="137078" y="136726"/>
                </a:cubicBezTo>
                <a:lnTo>
                  <a:pt x="129652" y="89790"/>
                </a:lnTo>
                <a:lnTo>
                  <a:pt x="163231" y="56181"/>
                </a:lnTo>
                <a:cubicBezTo>
                  <a:pt x="165110" y="54303"/>
                  <a:pt x="165756" y="51544"/>
                  <a:pt x="164934" y="49019"/>
                </a:cubicBezTo>
                <a:cubicBezTo>
                  <a:pt x="164112" y="46495"/>
                  <a:pt x="161969" y="44646"/>
                  <a:pt x="159327" y="44235"/>
                </a:cubicBezTo>
                <a:lnTo>
                  <a:pt x="112421" y="36779"/>
                </a:lnTo>
                <a:lnTo>
                  <a:pt x="90847" y="-5548"/>
                </a:lnTo>
                <a:close/>
              </a:path>
            </a:pathLst>
          </a:custGeom>
          <a:solidFill>
            <a:schemeClr val="accent4">
              <a:lumMod val="75000"/>
            </a:schemeClr>
          </a:solidFill>
          <a:ln/>
        </p:spPr>
        <p:txBody>
          <a:bodyPr/>
          <a:lstStyle/>
          <a:p>
            <a:endParaRPr lang="en-CA"/>
          </a:p>
        </p:txBody>
      </p:sp>
      <p:sp>
        <p:nvSpPr>
          <p:cNvPr id="19" name="Text 14">
            <a:extLst>
              <a:ext uri="{FF2B5EF4-FFF2-40B4-BE49-F238E27FC236}">
                <a16:creationId xmlns:a16="http://schemas.microsoft.com/office/drawing/2014/main" id="{1ADF57FB-8D5D-097C-669D-87D48DB4ABDC}"/>
              </a:ext>
            </a:extLst>
          </p:cNvPr>
          <p:cNvSpPr/>
          <p:nvPr/>
        </p:nvSpPr>
        <p:spPr>
          <a:xfrm>
            <a:off x="911112" y="3078527"/>
            <a:ext cx="4536777" cy="225430"/>
          </a:xfrm>
          <a:prstGeom prst="rect">
            <a:avLst/>
          </a:prstGeom>
          <a:noFill/>
          <a:ln/>
        </p:spPr>
        <p:txBody>
          <a:bodyPr wrap="square" lIns="0" tIns="0" rIns="0" bIns="0" rtlCol="0" anchor="ctr"/>
          <a:lstStyle/>
          <a:p>
            <a:pPr>
              <a:lnSpc>
                <a:spcPct val="120000"/>
              </a:lnSpc>
            </a:pPr>
            <a:r>
              <a:rPr lang="en-US" sz="1183" b="1" dirty="0">
                <a:ea typeface="Quattrocento Sans" pitchFamily="34" charset="-122"/>
                <a:cs typeface="Quattrocento Sans" pitchFamily="34" charset="-120"/>
              </a:rPr>
              <a:t>Hybrid training</a:t>
            </a:r>
            <a:r>
              <a:rPr lang="en-US" sz="1183" dirty="0">
                <a:ea typeface="Quattrocento Sans" pitchFamily="34" charset="-122"/>
                <a:cs typeface="Quattrocento Sans" pitchFamily="34" charset="-120"/>
              </a:rPr>
              <a:t> (10% real) yields near-optimal 99-100% performance</a:t>
            </a:r>
            <a:endParaRPr lang="en-US" sz="1600" dirty="0"/>
          </a:p>
        </p:txBody>
      </p:sp>
      <p:sp>
        <p:nvSpPr>
          <p:cNvPr id="21" name="Shape 16">
            <a:extLst>
              <a:ext uri="{FF2B5EF4-FFF2-40B4-BE49-F238E27FC236}">
                <a16:creationId xmlns:a16="http://schemas.microsoft.com/office/drawing/2014/main" id="{AED4F7B8-719C-101D-74EC-4F9220C902E5}"/>
              </a:ext>
            </a:extLst>
          </p:cNvPr>
          <p:cNvSpPr/>
          <p:nvPr/>
        </p:nvSpPr>
        <p:spPr>
          <a:xfrm>
            <a:off x="615236" y="3566958"/>
            <a:ext cx="169072" cy="150287"/>
          </a:xfrm>
          <a:custGeom>
            <a:avLst/>
            <a:gdLst/>
            <a:ahLst/>
            <a:cxnLst/>
            <a:rect l="l" t="t" r="r" b="b"/>
            <a:pathLst>
              <a:path w="169072" h="150287">
                <a:moveTo>
                  <a:pt x="90847" y="-5548"/>
                </a:moveTo>
                <a:cubicBezTo>
                  <a:pt x="89644" y="-7896"/>
                  <a:pt x="87207" y="-9393"/>
                  <a:pt x="84566" y="-9393"/>
                </a:cubicBezTo>
                <a:cubicBezTo>
                  <a:pt x="81924" y="-9393"/>
                  <a:pt x="79488" y="-7896"/>
                  <a:pt x="78284" y="-5548"/>
                </a:cubicBezTo>
                <a:lnTo>
                  <a:pt x="56680" y="36779"/>
                </a:lnTo>
                <a:lnTo>
                  <a:pt x="9745" y="44235"/>
                </a:lnTo>
                <a:cubicBezTo>
                  <a:pt x="7133" y="44646"/>
                  <a:pt x="4961" y="46495"/>
                  <a:pt x="4139" y="49019"/>
                </a:cubicBezTo>
                <a:cubicBezTo>
                  <a:pt x="3317" y="51544"/>
                  <a:pt x="3992" y="54303"/>
                  <a:pt x="5841" y="56181"/>
                </a:cubicBezTo>
                <a:lnTo>
                  <a:pt x="39421" y="89790"/>
                </a:lnTo>
                <a:lnTo>
                  <a:pt x="32024" y="136726"/>
                </a:lnTo>
                <a:cubicBezTo>
                  <a:pt x="31613" y="139338"/>
                  <a:pt x="32699" y="141980"/>
                  <a:pt x="34842" y="143535"/>
                </a:cubicBezTo>
                <a:cubicBezTo>
                  <a:pt x="36985" y="145091"/>
                  <a:pt x="39802" y="145326"/>
                  <a:pt x="42180" y="144122"/>
                </a:cubicBezTo>
                <a:lnTo>
                  <a:pt x="84566" y="122578"/>
                </a:lnTo>
                <a:lnTo>
                  <a:pt x="126922" y="144122"/>
                </a:lnTo>
                <a:cubicBezTo>
                  <a:pt x="129270" y="145326"/>
                  <a:pt x="132117" y="145091"/>
                  <a:pt x="134260" y="143535"/>
                </a:cubicBezTo>
                <a:cubicBezTo>
                  <a:pt x="136403" y="141980"/>
                  <a:pt x="137489" y="139367"/>
                  <a:pt x="137078" y="136726"/>
                </a:cubicBezTo>
                <a:lnTo>
                  <a:pt x="129652" y="89790"/>
                </a:lnTo>
                <a:lnTo>
                  <a:pt x="163231" y="56181"/>
                </a:lnTo>
                <a:cubicBezTo>
                  <a:pt x="165110" y="54303"/>
                  <a:pt x="165756" y="51544"/>
                  <a:pt x="164934" y="49019"/>
                </a:cubicBezTo>
                <a:cubicBezTo>
                  <a:pt x="164112" y="46495"/>
                  <a:pt x="161969" y="44646"/>
                  <a:pt x="159327" y="44235"/>
                </a:cubicBezTo>
                <a:lnTo>
                  <a:pt x="112421" y="36779"/>
                </a:lnTo>
                <a:lnTo>
                  <a:pt x="90847" y="-5548"/>
                </a:lnTo>
                <a:close/>
              </a:path>
            </a:pathLst>
          </a:custGeom>
          <a:solidFill>
            <a:schemeClr val="accent4">
              <a:lumMod val="75000"/>
            </a:schemeClr>
          </a:solidFill>
          <a:ln/>
        </p:spPr>
        <p:txBody>
          <a:bodyPr/>
          <a:lstStyle/>
          <a:p>
            <a:endParaRPr lang="en-CA"/>
          </a:p>
        </p:txBody>
      </p:sp>
      <p:sp>
        <p:nvSpPr>
          <p:cNvPr id="22" name="Text 17">
            <a:extLst>
              <a:ext uri="{FF2B5EF4-FFF2-40B4-BE49-F238E27FC236}">
                <a16:creationId xmlns:a16="http://schemas.microsoft.com/office/drawing/2014/main" id="{9EECFF37-464C-0AFC-5B59-BF92DAD476F5}"/>
              </a:ext>
            </a:extLst>
          </p:cNvPr>
          <p:cNvSpPr/>
          <p:nvPr/>
        </p:nvSpPr>
        <p:spPr>
          <a:xfrm>
            <a:off x="901426" y="3529387"/>
            <a:ext cx="4959458" cy="450860"/>
          </a:xfrm>
          <a:prstGeom prst="rect">
            <a:avLst/>
          </a:prstGeom>
          <a:noFill/>
          <a:ln/>
        </p:spPr>
        <p:txBody>
          <a:bodyPr wrap="square" lIns="0" tIns="0" rIns="0" bIns="0" rtlCol="0" anchor="ctr"/>
          <a:lstStyle/>
          <a:p>
            <a:pPr>
              <a:lnSpc>
                <a:spcPct val="120000"/>
              </a:lnSpc>
            </a:pPr>
            <a:r>
              <a:rPr lang="en-US" sz="1183" b="1" dirty="0">
                <a:ea typeface="Quattrocento Sans" pitchFamily="34" charset="-122"/>
                <a:cs typeface="Quattrocento Sans" pitchFamily="34" charset="-120"/>
              </a:rPr>
              <a:t>Variable-size generation</a:t>
            </a:r>
            <a:r>
              <a:rPr lang="en-US" sz="1183" dirty="0">
                <a:ea typeface="Quattrocento Sans" pitchFamily="34" charset="-122"/>
                <a:cs typeface="Quattrocento Sans" pitchFamily="34" charset="-120"/>
              </a:rPr>
              <a:t> improves robustness across heterogeneous workloads</a:t>
            </a:r>
            <a:endParaRPr lang="en-US" sz="1600" dirty="0"/>
          </a:p>
        </p:txBody>
      </p:sp>
      <p:sp>
        <p:nvSpPr>
          <p:cNvPr id="24" name="Shape 19">
            <a:extLst>
              <a:ext uri="{FF2B5EF4-FFF2-40B4-BE49-F238E27FC236}">
                <a16:creationId xmlns:a16="http://schemas.microsoft.com/office/drawing/2014/main" id="{70A9A9B9-2241-6925-603F-08F6667E2CCA}"/>
              </a:ext>
            </a:extLst>
          </p:cNvPr>
          <p:cNvSpPr/>
          <p:nvPr/>
        </p:nvSpPr>
        <p:spPr>
          <a:xfrm>
            <a:off x="6357901" y="1275088"/>
            <a:ext cx="225430" cy="225430"/>
          </a:xfrm>
          <a:custGeom>
            <a:avLst/>
            <a:gdLst/>
            <a:ahLst/>
            <a:cxnLst/>
            <a:rect l="l" t="t" r="r" b="b"/>
            <a:pathLst>
              <a:path w="225430" h="225430">
                <a:moveTo>
                  <a:pt x="56357" y="140894"/>
                </a:moveTo>
                <a:lnTo>
                  <a:pt x="10787" y="140894"/>
                </a:lnTo>
                <a:cubicBezTo>
                  <a:pt x="-176" y="140894"/>
                  <a:pt x="-6913" y="128962"/>
                  <a:pt x="-1277" y="119539"/>
                </a:cubicBezTo>
                <a:lnTo>
                  <a:pt x="22015" y="80706"/>
                </a:lnTo>
                <a:cubicBezTo>
                  <a:pt x="25845" y="74321"/>
                  <a:pt x="32714" y="70447"/>
                  <a:pt x="40155" y="70447"/>
                </a:cubicBezTo>
                <a:lnTo>
                  <a:pt x="81983" y="70447"/>
                </a:lnTo>
                <a:cubicBezTo>
                  <a:pt x="115489" y="13693"/>
                  <a:pt x="165462" y="10831"/>
                  <a:pt x="198880" y="15718"/>
                </a:cubicBezTo>
                <a:cubicBezTo>
                  <a:pt x="204516" y="16555"/>
                  <a:pt x="208919" y="20958"/>
                  <a:pt x="209711" y="26550"/>
                </a:cubicBezTo>
                <a:cubicBezTo>
                  <a:pt x="214599" y="59968"/>
                  <a:pt x="211737" y="109941"/>
                  <a:pt x="154983" y="143447"/>
                </a:cubicBezTo>
                <a:lnTo>
                  <a:pt x="154983" y="185275"/>
                </a:lnTo>
                <a:cubicBezTo>
                  <a:pt x="154983" y="192716"/>
                  <a:pt x="151108" y="199585"/>
                  <a:pt x="144724" y="203415"/>
                </a:cubicBezTo>
                <a:lnTo>
                  <a:pt x="105890" y="226707"/>
                </a:lnTo>
                <a:cubicBezTo>
                  <a:pt x="96512" y="232342"/>
                  <a:pt x="84536" y="225562"/>
                  <a:pt x="84536" y="214643"/>
                </a:cubicBezTo>
                <a:lnTo>
                  <a:pt x="84536" y="169072"/>
                </a:lnTo>
                <a:cubicBezTo>
                  <a:pt x="84536" y="153530"/>
                  <a:pt x="71900" y="140894"/>
                  <a:pt x="56357" y="140894"/>
                </a:cubicBezTo>
                <a:lnTo>
                  <a:pt x="56313" y="140894"/>
                </a:lnTo>
                <a:close/>
                <a:moveTo>
                  <a:pt x="176117" y="70447"/>
                </a:moveTo>
                <a:cubicBezTo>
                  <a:pt x="176117" y="58783"/>
                  <a:pt x="166647" y="49313"/>
                  <a:pt x="154983" y="49313"/>
                </a:cubicBezTo>
                <a:cubicBezTo>
                  <a:pt x="143319" y="49313"/>
                  <a:pt x="133849" y="58783"/>
                  <a:pt x="133849" y="70447"/>
                </a:cubicBezTo>
                <a:cubicBezTo>
                  <a:pt x="133849" y="82111"/>
                  <a:pt x="143319" y="91581"/>
                  <a:pt x="154983" y="91581"/>
                </a:cubicBezTo>
                <a:cubicBezTo>
                  <a:pt x="166647" y="91581"/>
                  <a:pt x="176117" y="82111"/>
                  <a:pt x="176117" y="70447"/>
                </a:cubicBezTo>
                <a:close/>
              </a:path>
            </a:pathLst>
          </a:custGeom>
          <a:solidFill>
            <a:schemeClr val="accent4">
              <a:lumMod val="75000"/>
            </a:schemeClr>
          </a:solidFill>
          <a:ln/>
        </p:spPr>
        <p:txBody>
          <a:bodyPr/>
          <a:lstStyle/>
          <a:p>
            <a:endParaRPr lang="en-CA"/>
          </a:p>
        </p:txBody>
      </p:sp>
      <p:sp>
        <p:nvSpPr>
          <p:cNvPr id="25" name="Text 20">
            <a:extLst>
              <a:ext uri="{FF2B5EF4-FFF2-40B4-BE49-F238E27FC236}">
                <a16:creationId xmlns:a16="http://schemas.microsoft.com/office/drawing/2014/main" id="{AC6D2D70-1430-E6B5-4D3F-48D35DD752BB}"/>
              </a:ext>
            </a:extLst>
          </p:cNvPr>
          <p:cNvSpPr/>
          <p:nvPr/>
        </p:nvSpPr>
        <p:spPr>
          <a:xfrm>
            <a:off x="6611509" y="1237516"/>
            <a:ext cx="5156709" cy="300573"/>
          </a:xfrm>
          <a:prstGeom prst="rect">
            <a:avLst/>
          </a:prstGeom>
          <a:noFill/>
          <a:ln/>
        </p:spPr>
        <p:txBody>
          <a:bodyPr wrap="square" lIns="0" tIns="0" rIns="0" bIns="0" rtlCol="0" anchor="ctr"/>
          <a:lstStyle/>
          <a:p>
            <a:pPr>
              <a:lnSpc>
                <a:spcPct val="110000"/>
              </a:lnSpc>
            </a:pPr>
            <a:r>
              <a:rPr lang="en-US" sz="1775" b="1" dirty="0">
                <a:latin typeface="+mj-lt"/>
                <a:ea typeface="Liter" pitchFamily="34" charset="-122"/>
                <a:cs typeface="Liter" pitchFamily="34" charset="-120"/>
              </a:rPr>
              <a:t>Future Directions</a:t>
            </a:r>
            <a:endParaRPr lang="en-US" sz="1600" dirty="0">
              <a:latin typeface="+mj-lt"/>
            </a:endParaRPr>
          </a:p>
        </p:txBody>
      </p:sp>
      <p:sp>
        <p:nvSpPr>
          <p:cNvPr id="27" name="Shape 22">
            <a:extLst>
              <a:ext uri="{FF2B5EF4-FFF2-40B4-BE49-F238E27FC236}">
                <a16:creationId xmlns:a16="http://schemas.microsoft.com/office/drawing/2014/main" id="{14691FD0-BDB9-2C3F-EA04-5C653926FBFD}"/>
              </a:ext>
            </a:extLst>
          </p:cNvPr>
          <p:cNvSpPr/>
          <p:nvPr/>
        </p:nvSpPr>
        <p:spPr>
          <a:xfrm>
            <a:off x="6348508" y="1650804"/>
            <a:ext cx="37572" cy="864148"/>
          </a:xfrm>
          <a:custGeom>
            <a:avLst/>
            <a:gdLst/>
            <a:ahLst/>
            <a:cxnLst/>
            <a:rect l="l" t="t" r="r" b="b"/>
            <a:pathLst>
              <a:path w="37572" h="864148">
                <a:moveTo>
                  <a:pt x="37572" y="0"/>
                </a:moveTo>
                <a:lnTo>
                  <a:pt x="37572" y="0"/>
                </a:lnTo>
                <a:lnTo>
                  <a:pt x="37572" y="864148"/>
                </a:lnTo>
                <a:lnTo>
                  <a:pt x="37572" y="864148"/>
                </a:lnTo>
                <a:cubicBezTo>
                  <a:pt x="16835" y="864148"/>
                  <a:pt x="0" y="847313"/>
                  <a:pt x="0" y="826576"/>
                </a:cubicBezTo>
                <a:lnTo>
                  <a:pt x="0" y="37572"/>
                </a:lnTo>
                <a:cubicBezTo>
                  <a:pt x="0" y="16821"/>
                  <a:pt x="16821" y="0"/>
                  <a:pt x="37572" y="0"/>
                </a:cubicBezTo>
                <a:close/>
              </a:path>
            </a:pathLst>
          </a:custGeom>
          <a:solidFill>
            <a:schemeClr val="accent4">
              <a:lumMod val="75000"/>
            </a:schemeClr>
          </a:solidFill>
          <a:ln/>
        </p:spPr>
        <p:txBody>
          <a:bodyPr/>
          <a:lstStyle/>
          <a:p>
            <a:endParaRPr lang="en-CA"/>
          </a:p>
        </p:txBody>
      </p:sp>
      <p:sp>
        <p:nvSpPr>
          <p:cNvPr id="28" name="Text 23">
            <a:extLst>
              <a:ext uri="{FF2B5EF4-FFF2-40B4-BE49-F238E27FC236}">
                <a16:creationId xmlns:a16="http://schemas.microsoft.com/office/drawing/2014/main" id="{2F8FF8EC-95B0-DBF6-0F71-55860E108782}"/>
              </a:ext>
            </a:extLst>
          </p:cNvPr>
          <p:cNvSpPr/>
          <p:nvPr/>
        </p:nvSpPr>
        <p:spPr>
          <a:xfrm>
            <a:off x="6442437" y="1725948"/>
            <a:ext cx="5213066" cy="225430"/>
          </a:xfrm>
          <a:prstGeom prst="rect">
            <a:avLst/>
          </a:prstGeom>
          <a:noFill/>
          <a:ln/>
        </p:spPr>
        <p:txBody>
          <a:bodyPr wrap="square" lIns="0" tIns="0" rIns="0" bIns="0" rtlCol="0" anchor="ctr"/>
          <a:lstStyle/>
          <a:p>
            <a:pPr>
              <a:lnSpc>
                <a:spcPct val="120000"/>
              </a:lnSpc>
            </a:pPr>
            <a:r>
              <a:rPr lang="en-US" sz="1183" b="1" dirty="0">
                <a:solidFill>
                  <a:schemeClr val="accent4">
                    <a:lumMod val="75000"/>
                  </a:schemeClr>
                </a:solidFill>
                <a:ea typeface="Quattrocento Sans" pitchFamily="34" charset="-122"/>
                <a:cs typeface="Quattrocento Sans" pitchFamily="34" charset="-120"/>
              </a:rPr>
              <a:t>Richer Temporal Dynamics</a:t>
            </a:r>
            <a:endParaRPr lang="en-US" sz="1600" dirty="0">
              <a:solidFill>
                <a:schemeClr val="accent4">
                  <a:lumMod val="75000"/>
                </a:schemeClr>
              </a:solidFill>
            </a:endParaRPr>
          </a:p>
        </p:txBody>
      </p:sp>
      <p:sp>
        <p:nvSpPr>
          <p:cNvPr id="29" name="Text 24">
            <a:extLst>
              <a:ext uri="{FF2B5EF4-FFF2-40B4-BE49-F238E27FC236}">
                <a16:creationId xmlns:a16="http://schemas.microsoft.com/office/drawing/2014/main" id="{4D0CAB9F-CC4B-C3EF-FC61-0148DF50BC90}"/>
              </a:ext>
            </a:extLst>
          </p:cNvPr>
          <p:cNvSpPr/>
          <p:nvPr/>
        </p:nvSpPr>
        <p:spPr>
          <a:xfrm>
            <a:off x="6442437" y="1988949"/>
            <a:ext cx="5213066" cy="450860"/>
          </a:xfrm>
          <a:prstGeom prst="rect">
            <a:avLst/>
          </a:prstGeom>
          <a:noFill/>
          <a:ln/>
        </p:spPr>
        <p:txBody>
          <a:bodyPr wrap="square" lIns="0" tIns="0" rIns="0" bIns="0" rtlCol="0" anchor="ctr"/>
          <a:lstStyle/>
          <a:p>
            <a:pPr>
              <a:lnSpc>
                <a:spcPct val="120000"/>
              </a:lnSpc>
            </a:pPr>
            <a:r>
              <a:rPr lang="en-US" sz="1183" dirty="0">
                <a:ea typeface="Quattrocento Sans" pitchFamily="34" charset="-122"/>
                <a:cs typeface="Quattrocento Sans" pitchFamily="34" charset="-120"/>
              </a:rPr>
              <a:t>Incorporate resource metrics, cross-trace dependencies for performance diagnosis</a:t>
            </a:r>
            <a:endParaRPr lang="en-US" sz="1600" dirty="0"/>
          </a:p>
        </p:txBody>
      </p:sp>
      <p:sp>
        <p:nvSpPr>
          <p:cNvPr id="35" name="Shape 30">
            <a:extLst>
              <a:ext uri="{FF2B5EF4-FFF2-40B4-BE49-F238E27FC236}">
                <a16:creationId xmlns:a16="http://schemas.microsoft.com/office/drawing/2014/main" id="{4A4B3F5A-B4A7-C18F-2750-0B1B156128B1}"/>
              </a:ext>
            </a:extLst>
          </p:cNvPr>
          <p:cNvSpPr/>
          <p:nvPr/>
        </p:nvSpPr>
        <p:spPr>
          <a:xfrm>
            <a:off x="6348508" y="2552524"/>
            <a:ext cx="37572" cy="638718"/>
          </a:xfrm>
          <a:custGeom>
            <a:avLst/>
            <a:gdLst/>
            <a:ahLst/>
            <a:cxnLst/>
            <a:rect l="l" t="t" r="r" b="b"/>
            <a:pathLst>
              <a:path w="37572" h="638718">
                <a:moveTo>
                  <a:pt x="37572" y="0"/>
                </a:moveTo>
                <a:lnTo>
                  <a:pt x="37572" y="0"/>
                </a:lnTo>
                <a:lnTo>
                  <a:pt x="37572" y="638718"/>
                </a:lnTo>
                <a:lnTo>
                  <a:pt x="37572" y="638718"/>
                </a:lnTo>
                <a:cubicBezTo>
                  <a:pt x="16835" y="638718"/>
                  <a:pt x="0" y="621883"/>
                  <a:pt x="0" y="601146"/>
                </a:cubicBezTo>
                <a:lnTo>
                  <a:pt x="0" y="37572"/>
                </a:lnTo>
                <a:cubicBezTo>
                  <a:pt x="0" y="16821"/>
                  <a:pt x="16821" y="0"/>
                  <a:pt x="37572" y="0"/>
                </a:cubicBezTo>
                <a:close/>
              </a:path>
            </a:pathLst>
          </a:custGeom>
          <a:solidFill>
            <a:schemeClr val="accent4">
              <a:lumMod val="75000"/>
            </a:schemeClr>
          </a:solidFill>
          <a:ln/>
        </p:spPr>
        <p:txBody>
          <a:bodyPr/>
          <a:lstStyle/>
          <a:p>
            <a:endParaRPr lang="en-CA"/>
          </a:p>
        </p:txBody>
      </p:sp>
      <p:sp>
        <p:nvSpPr>
          <p:cNvPr id="36" name="Text 31">
            <a:extLst>
              <a:ext uri="{FF2B5EF4-FFF2-40B4-BE49-F238E27FC236}">
                <a16:creationId xmlns:a16="http://schemas.microsoft.com/office/drawing/2014/main" id="{854EABDA-360C-696C-40AD-72DDFDA4EDAB}"/>
              </a:ext>
            </a:extLst>
          </p:cNvPr>
          <p:cNvSpPr/>
          <p:nvPr/>
        </p:nvSpPr>
        <p:spPr>
          <a:xfrm>
            <a:off x="6442437" y="2627667"/>
            <a:ext cx="5213066" cy="225430"/>
          </a:xfrm>
          <a:prstGeom prst="rect">
            <a:avLst/>
          </a:prstGeom>
          <a:noFill/>
          <a:ln/>
        </p:spPr>
        <p:txBody>
          <a:bodyPr wrap="square" lIns="0" tIns="0" rIns="0" bIns="0" rtlCol="0" anchor="ctr"/>
          <a:lstStyle/>
          <a:p>
            <a:pPr>
              <a:lnSpc>
                <a:spcPct val="120000"/>
              </a:lnSpc>
            </a:pPr>
            <a:r>
              <a:rPr lang="en-US" sz="1183" b="1" dirty="0">
                <a:solidFill>
                  <a:schemeClr val="accent4">
                    <a:lumMod val="75000"/>
                  </a:schemeClr>
                </a:solidFill>
                <a:ea typeface="Quattrocento Sans" pitchFamily="34" charset="-122"/>
                <a:cs typeface="Quattrocento Sans" pitchFamily="34" charset="-120"/>
              </a:rPr>
              <a:t>Online Integration</a:t>
            </a:r>
            <a:endParaRPr lang="en-US" sz="1600" dirty="0">
              <a:solidFill>
                <a:schemeClr val="accent4">
                  <a:lumMod val="75000"/>
                </a:schemeClr>
              </a:solidFill>
            </a:endParaRPr>
          </a:p>
        </p:txBody>
      </p:sp>
      <p:sp>
        <p:nvSpPr>
          <p:cNvPr id="37" name="Text 32">
            <a:extLst>
              <a:ext uri="{FF2B5EF4-FFF2-40B4-BE49-F238E27FC236}">
                <a16:creationId xmlns:a16="http://schemas.microsoft.com/office/drawing/2014/main" id="{6D9E498B-6B76-C08B-DB94-169E7D384CF3}"/>
              </a:ext>
            </a:extLst>
          </p:cNvPr>
          <p:cNvSpPr/>
          <p:nvPr/>
        </p:nvSpPr>
        <p:spPr>
          <a:xfrm>
            <a:off x="6442437" y="2890669"/>
            <a:ext cx="5213066" cy="225430"/>
          </a:xfrm>
          <a:prstGeom prst="rect">
            <a:avLst/>
          </a:prstGeom>
          <a:noFill/>
          <a:ln/>
        </p:spPr>
        <p:txBody>
          <a:bodyPr wrap="square" lIns="0" tIns="0" rIns="0" bIns="0" rtlCol="0" anchor="ctr"/>
          <a:lstStyle/>
          <a:p>
            <a:pPr>
              <a:lnSpc>
                <a:spcPct val="120000"/>
              </a:lnSpc>
            </a:pPr>
            <a:r>
              <a:rPr lang="en-US" sz="1183" dirty="0">
                <a:ea typeface="Quattrocento Sans" pitchFamily="34" charset="-122"/>
                <a:cs typeface="Quattrocento Sans" pitchFamily="34" charset="-120"/>
              </a:rPr>
              <a:t>Integrate into continual learning pipelines for evolving workloads</a:t>
            </a:r>
            <a:endParaRPr lang="en-US" sz="1600" dirty="0"/>
          </a:p>
        </p:txBody>
      </p:sp>
      <p:sp>
        <p:nvSpPr>
          <p:cNvPr id="39" name="Shape 34">
            <a:extLst>
              <a:ext uri="{FF2B5EF4-FFF2-40B4-BE49-F238E27FC236}">
                <a16:creationId xmlns:a16="http://schemas.microsoft.com/office/drawing/2014/main" id="{77B41E0E-C7E4-D062-0C29-87BCBEDEC79D}"/>
              </a:ext>
            </a:extLst>
          </p:cNvPr>
          <p:cNvSpPr/>
          <p:nvPr/>
        </p:nvSpPr>
        <p:spPr>
          <a:xfrm>
            <a:off x="6348508" y="3266385"/>
            <a:ext cx="37572" cy="638718"/>
          </a:xfrm>
          <a:custGeom>
            <a:avLst/>
            <a:gdLst/>
            <a:ahLst/>
            <a:cxnLst/>
            <a:rect l="l" t="t" r="r" b="b"/>
            <a:pathLst>
              <a:path w="37572" h="638718">
                <a:moveTo>
                  <a:pt x="37572" y="0"/>
                </a:moveTo>
                <a:lnTo>
                  <a:pt x="37572" y="0"/>
                </a:lnTo>
                <a:lnTo>
                  <a:pt x="37572" y="638718"/>
                </a:lnTo>
                <a:lnTo>
                  <a:pt x="37572" y="638718"/>
                </a:lnTo>
                <a:cubicBezTo>
                  <a:pt x="16835" y="638718"/>
                  <a:pt x="0" y="621883"/>
                  <a:pt x="0" y="601146"/>
                </a:cubicBezTo>
                <a:lnTo>
                  <a:pt x="0" y="37572"/>
                </a:lnTo>
                <a:cubicBezTo>
                  <a:pt x="0" y="16821"/>
                  <a:pt x="16821" y="0"/>
                  <a:pt x="37572" y="0"/>
                </a:cubicBezTo>
                <a:close/>
              </a:path>
            </a:pathLst>
          </a:custGeom>
          <a:solidFill>
            <a:schemeClr val="accent4">
              <a:lumMod val="75000"/>
            </a:schemeClr>
          </a:solidFill>
          <a:ln/>
        </p:spPr>
        <p:txBody>
          <a:bodyPr/>
          <a:lstStyle/>
          <a:p>
            <a:endParaRPr lang="en-CA"/>
          </a:p>
        </p:txBody>
      </p:sp>
      <p:sp>
        <p:nvSpPr>
          <p:cNvPr id="40" name="Text 35">
            <a:extLst>
              <a:ext uri="{FF2B5EF4-FFF2-40B4-BE49-F238E27FC236}">
                <a16:creationId xmlns:a16="http://schemas.microsoft.com/office/drawing/2014/main" id="{A459CCB1-98CA-2B01-7FF9-57738E7FB64A}"/>
              </a:ext>
            </a:extLst>
          </p:cNvPr>
          <p:cNvSpPr/>
          <p:nvPr/>
        </p:nvSpPr>
        <p:spPr>
          <a:xfrm>
            <a:off x="6442437" y="3341528"/>
            <a:ext cx="5213066" cy="225430"/>
          </a:xfrm>
          <a:prstGeom prst="rect">
            <a:avLst/>
          </a:prstGeom>
          <a:noFill/>
          <a:ln/>
        </p:spPr>
        <p:txBody>
          <a:bodyPr wrap="square" lIns="0" tIns="0" rIns="0" bIns="0" rtlCol="0" anchor="ctr"/>
          <a:lstStyle/>
          <a:p>
            <a:pPr>
              <a:lnSpc>
                <a:spcPct val="120000"/>
              </a:lnSpc>
            </a:pPr>
            <a:r>
              <a:rPr lang="en-US" sz="1183" b="1" dirty="0">
                <a:solidFill>
                  <a:schemeClr val="accent4">
                    <a:lumMod val="75000"/>
                  </a:schemeClr>
                </a:solidFill>
                <a:ea typeface="Quattrocento Sans" pitchFamily="34" charset="-122"/>
                <a:cs typeface="Quattrocento Sans" pitchFamily="34" charset="-120"/>
              </a:rPr>
              <a:t>Production Deployment</a:t>
            </a:r>
            <a:endParaRPr lang="en-US" sz="1600" dirty="0">
              <a:solidFill>
                <a:schemeClr val="accent4">
                  <a:lumMod val="75000"/>
                </a:schemeClr>
              </a:solidFill>
            </a:endParaRPr>
          </a:p>
        </p:txBody>
      </p:sp>
      <p:sp>
        <p:nvSpPr>
          <p:cNvPr id="41" name="Text 36">
            <a:extLst>
              <a:ext uri="{FF2B5EF4-FFF2-40B4-BE49-F238E27FC236}">
                <a16:creationId xmlns:a16="http://schemas.microsoft.com/office/drawing/2014/main" id="{8D620984-1FAA-6B43-C09F-A0B722D7002D}"/>
              </a:ext>
            </a:extLst>
          </p:cNvPr>
          <p:cNvSpPr/>
          <p:nvPr/>
        </p:nvSpPr>
        <p:spPr>
          <a:xfrm>
            <a:off x="6442437" y="3604530"/>
            <a:ext cx="5213066" cy="225430"/>
          </a:xfrm>
          <a:prstGeom prst="rect">
            <a:avLst/>
          </a:prstGeom>
          <a:noFill/>
          <a:ln/>
        </p:spPr>
        <p:txBody>
          <a:bodyPr wrap="square" lIns="0" tIns="0" rIns="0" bIns="0" rtlCol="0" anchor="ctr"/>
          <a:lstStyle/>
          <a:p>
            <a:pPr>
              <a:lnSpc>
                <a:spcPct val="120000"/>
              </a:lnSpc>
            </a:pPr>
            <a:r>
              <a:rPr lang="en-US" sz="1183" dirty="0">
                <a:ea typeface="Quattrocento Sans" pitchFamily="34" charset="-122"/>
                <a:cs typeface="Quattrocento Sans" pitchFamily="34" charset="-120"/>
              </a:rPr>
              <a:t>Large-scale validation with industry partners under real operational constraints</a:t>
            </a:r>
            <a:endParaRPr lang="en-US" sz="1600" dirty="0"/>
          </a:p>
        </p:txBody>
      </p:sp>
      <p:sp>
        <p:nvSpPr>
          <p:cNvPr id="43" name="Text 38">
            <a:extLst>
              <a:ext uri="{FF2B5EF4-FFF2-40B4-BE49-F238E27FC236}">
                <a16:creationId xmlns:a16="http://schemas.microsoft.com/office/drawing/2014/main" id="{AA71E745-E25B-57BA-AE18-1B155B453608}"/>
              </a:ext>
            </a:extLst>
          </p:cNvPr>
          <p:cNvSpPr/>
          <p:nvPr/>
        </p:nvSpPr>
        <p:spPr>
          <a:xfrm>
            <a:off x="502521" y="5361005"/>
            <a:ext cx="11186958" cy="554182"/>
          </a:xfrm>
          <a:prstGeom prst="rect">
            <a:avLst/>
          </a:prstGeom>
          <a:noFill/>
          <a:ln/>
        </p:spPr>
        <p:txBody>
          <a:bodyPr wrap="square" lIns="0" tIns="0" rIns="0" bIns="0" rtlCol="0" anchor="ctr"/>
          <a:lstStyle/>
          <a:p>
            <a:pPr algn="ctr">
              <a:lnSpc>
                <a:spcPct val="140000"/>
              </a:lnSpc>
            </a:pPr>
            <a:r>
              <a:rPr lang="en-US" sz="1331" b="1" dirty="0">
                <a:ea typeface="Quattrocento Sans" pitchFamily="34" charset="-122"/>
                <a:cs typeface="Quattrocento Sans" pitchFamily="34" charset="-120"/>
              </a:rPr>
              <a:t>Overall:</a:t>
            </a:r>
            <a:r>
              <a:rPr lang="en-US" sz="1331" dirty="0">
                <a:ea typeface="Quattrocento Sans" pitchFamily="34" charset="-122"/>
                <a:cs typeface="Quattrocento Sans" pitchFamily="34" charset="-120"/>
              </a:rPr>
              <a:t> Hierarchical generative modeling provides a </a:t>
            </a:r>
            <a:r>
              <a:rPr lang="en-US" sz="1331" b="1" dirty="0">
                <a:ea typeface="Quattrocento Sans" pitchFamily="34" charset="-122"/>
                <a:cs typeface="Quattrocento Sans" pitchFamily="34" charset="-120"/>
              </a:rPr>
              <a:t>viable and scalable foundation</a:t>
            </a:r>
            <a:r>
              <a:rPr lang="en-US" sz="1331" dirty="0">
                <a:ea typeface="Quattrocento Sans" pitchFamily="34" charset="-122"/>
                <a:cs typeface="Quattrocento Sans" pitchFamily="34" charset="-120"/>
              </a:rPr>
              <a:t> for privacy-aware distributed trace synthesis, with clear applicability to real-world observability and AIOps pipelines.</a:t>
            </a:r>
            <a:endParaRPr lang="en-US" sz="1600" dirty="0"/>
          </a:p>
        </p:txBody>
      </p:sp>
      <p:sp>
        <p:nvSpPr>
          <p:cNvPr id="44" name="Text 39">
            <a:extLst>
              <a:ext uri="{FF2B5EF4-FFF2-40B4-BE49-F238E27FC236}">
                <a16:creationId xmlns:a16="http://schemas.microsoft.com/office/drawing/2014/main" id="{B13DC528-6C60-DB80-483A-57A066B8EF31}"/>
              </a:ext>
            </a:extLst>
          </p:cNvPr>
          <p:cNvSpPr/>
          <p:nvPr/>
        </p:nvSpPr>
        <p:spPr>
          <a:xfrm>
            <a:off x="338145" y="6229849"/>
            <a:ext cx="11515710" cy="225430"/>
          </a:xfrm>
          <a:prstGeom prst="rect">
            <a:avLst/>
          </a:prstGeom>
          <a:noFill/>
          <a:ln/>
        </p:spPr>
        <p:txBody>
          <a:bodyPr wrap="square" lIns="0" tIns="0" rIns="0" bIns="0" rtlCol="0" anchor="ctr"/>
          <a:lstStyle/>
          <a:p>
            <a:pPr algn="ctr">
              <a:lnSpc>
                <a:spcPct val="120000"/>
              </a:lnSpc>
            </a:pPr>
            <a:r>
              <a:rPr lang="en-US" sz="1183" dirty="0">
                <a:ea typeface="Quattrocento Sans" pitchFamily="34" charset="-122"/>
                <a:cs typeface="Quattrocento Sans" pitchFamily="34" charset="-120"/>
              </a:rPr>
              <a:t>Source code available at</a:t>
            </a:r>
            <a:endParaRPr lang="en-US" sz="1600" dirty="0"/>
          </a:p>
        </p:txBody>
      </p:sp>
      <p:sp>
        <p:nvSpPr>
          <p:cNvPr id="45" name="Text 40">
            <a:extLst>
              <a:ext uri="{FF2B5EF4-FFF2-40B4-BE49-F238E27FC236}">
                <a16:creationId xmlns:a16="http://schemas.microsoft.com/office/drawing/2014/main" id="{DB658F85-1C55-9BC8-93C2-B1962EBB91AA}"/>
              </a:ext>
            </a:extLst>
          </p:cNvPr>
          <p:cNvSpPr/>
          <p:nvPr/>
        </p:nvSpPr>
        <p:spPr>
          <a:xfrm>
            <a:off x="333448" y="6530422"/>
            <a:ext cx="11525103" cy="263002"/>
          </a:xfrm>
          <a:prstGeom prst="rect">
            <a:avLst/>
          </a:prstGeom>
          <a:noFill/>
          <a:ln/>
        </p:spPr>
        <p:txBody>
          <a:bodyPr wrap="square" lIns="0" tIns="0" rIns="0" bIns="0" rtlCol="0" anchor="ctr"/>
          <a:lstStyle/>
          <a:p>
            <a:pPr algn="ctr">
              <a:lnSpc>
                <a:spcPct val="130000"/>
              </a:lnSpc>
            </a:pPr>
            <a:r>
              <a:rPr lang="en-US" sz="1331" b="1" dirty="0">
                <a:solidFill>
                  <a:schemeClr val="accent4">
                    <a:lumMod val="75000"/>
                  </a:schemeClr>
                </a:solidFill>
                <a:ea typeface="Quattrocento Sans" pitchFamily="34" charset="-122"/>
                <a:cs typeface="Quattrocento Sans" pitchFamily="34" charset="-120"/>
              </a:rPr>
              <a:t>github.com/sneh2001patel/distributed_trace_research</a:t>
            </a:r>
            <a:endParaRPr lang="en-US" sz="1600" dirty="0">
              <a:solidFill>
                <a:schemeClr val="accent4">
                  <a:lumMod val="75000"/>
                </a:schemeClr>
              </a:solidFill>
            </a:endParaRPr>
          </a:p>
        </p:txBody>
      </p:sp>
    </p:spTree>
    <p:extLst>
      <p:ext uri="{BB962C8B-B14F-4D97-AF65-F5344CB8AC3E}">
        <p14:creationId xmlns:p14="http://schemas.microsoft.com/office/powerpoint/2010/main" val="38304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a:extLst>
              <a:ext uri="{FF2B5EF4-FFF2-40B4-BE49-F238E27FC236}">
                <a16:creationId xmlns:a16="http://schemas.microsoft.com/office/drawing/2014/main" id="{07838DCD-2CBA-C708-98FD-0E0DD2CF0D8D}"/>
              </a:ext>
            </a:extLst>
          </p:cNvPr>
          <p:cNvSpPr>
            <a:spLocks noGrp="1"/>
          </p:cNvSpPr>
          <p:nvPr>
            <p:ph type="title"/>
          </p:nvPr>
        </p:nvSpPr>
        <p:spPr>
          <a:xfrm>
            <a:off x="914400" y="365125"/>
            <a:ext cx="7273925" cy="716915"/>
          </a:xfrm>
          <a:prstGeom prst="rect">
            <a:avLst/>
          </a:prstGeom>
          <a:noFill/>
          <a:ln/>
        </p:spPr>
        <p:txBody>
          <a:bodyPr wrap="square" lIns="0" tIns="0" rIns="0" bIns="0" rtlCol="0" anchor="ctr"/>
          <a:lstStyle/>
          <a:p>
            <a:r>
              <a:rPr lang="en-US" sz="2800" b="1" dirty="0">
                <a:ea typeface="Hedvig Letters Sans" pitchFamily="34" charset="-122"/>
                <a:cs typeface="Hedvig Letters Sans" pitchFamily="34" charset="-120"/>
              </a:rPr>
              <a:t>The Challenge of Production Traces</a:t>
            </a:r>
            <a:br>
              <a:rPr lang="en-US" sz="1800" dirty="0"/>
            </a:br>
            <a:endParaRPr lang="en-US" sz="1600" dirty="0"/>
          </a:p>
        </p:txBody>
      </p:sp>
      <p:sp>
        <p:nvSpPr>
          <p:cNvPr id="23" name="Shape 3">
            <a:extLst>
              <a:ext uri="{FF2B5EF4-FFF2-40B4-BE49-F238E27FC236}">
                <a16:creationId xmlns:a16="http://schemas.microsoft.com/office/drawing/2014/main" id="{FA19DF62-CE3A-6AFD-3BED-59EFA7705A06}"/>
              </a:ext>
            </a:extLst>
          </p:cNvPr>
          <p:cNvSpPr/>
          <p:nvPr/>
        </p:nvSpPr>
        <p:spPr>
          <a:xfrm>
            <a:off x="519113" y="1381125"/>
            <a:ext cx="228600" cy="228600"/>
          </a:xfrm>
          <a:custGeom>
            <a:avLst/>
            <a:gdLst/>
            <a:ahLst/>
            <a:cxnLst/>
            <a:rect l="l" t="t" r="r" b="b"/>
            <a:pathLst>
              <a:path w="228600" h="228600">
                <a:moveTo>
                  <a:pt x="114300" y="0"/>
                </a:moveTo>
                <a:cubicBezTo>
                  <a:pt x="116354" y="0"/>
                  <a:pt x="118408" y="446"/>
                  <a:pt x="120283" y="1295"/>
                </a:cubicBezTo>
                <a:lnTo>
                  <a:pt x="204401" y="36969"/>
                </a:lnTo>
                <a:cubicBezTo>
                  <a:pt x="214223" y="41121"/>
                  <a:pt x="221546" y="50810"/>
                  <a:pt x="221501" y="62508"/>
                </a:cubicBezTo>
                <a:cubicBezTo>
                  <a:pt x="221278" y="106799"/>
                  <a:pt x="203061" y="187836"/>
                  <a:pt x="126132" y="224671"/>
                </a:cubicBezTo>
                <a:cubicBezTo>
                  <a:pt x="118676" y="228243"/>
                  <a:pt x="110014" y="228243"/>
                  <a:pt x="102557" y="224671"/>
                </a:cubicBezTo>
                <a:cubicBezTo>
                  <a:pt x="25584" y="187836"/>
                  <a:pt x="7412" y="106799"/>
                  <a:pt x="7188" y="62508"/>
                </a:cubicBezTo>
                <a:cubicBezTo>
                  <a:pt x="7144" y="50810"/>
                  <a:pt x="14466" y="41121"/>
                  <a:pt x="24289" y="36969"/>
                </a:cubicBezTo>
                <a:lnTo>
                  <a:pt x="108362" y="1295"/>
                </a:lnTo>
                <a:cubicBezTo>
                  <a:pt x="110237" y="446"/>
                  <a:pt x="112246" y="0"/>
                  <a:pt x="114300" y="0"/>
                </a:cubicBezTo>
                <a:close/>
                <a:moveTo>
                  <a:pt x="114300" y="29825"/>
                </a:moveTo>
                <a:lnTo>
                  <a:pt x="114300" y="198641"/>
                </a:lnTo>
                <a:cubicBezTo>
                  <a:pt x="175915" y="168816"/>
                  <a:pt x="192479" y="102736"/>
                  <a:pt x="192881" y="63178"/>
                </a:cubicBezTo>
                <a:lnTo>
                  <a:pt x="114300" y="29870"/>
                </a:lnTo>
                <a:lnTo>
                  <a:pt x="114300" y="29870"/>
                </a:lnTo>
                <a:close/>
              </a:path>
            </a:pathLst>
          </a:custGeom>
          <a:solidFill>
            <a:schemeClr val="accent4">
              <a:lumMod val="75000"/>
            </a:schemeClr>
          </a:solidFill>
          <a:ln/>
        </p:spPr>
        <p:txBody>
          <a:bodyPr/>
          <a:lstStyle/>
          <a:p>
            <a:endParaRPr lang="en-CA" dirty="0"/>
          </a:p>
        </p:txBody>
      </p:sp>
      <p:sp>
        <p:nvSpPr>
          <p:cNvPr id="24" name="Text 4">
            <a:extLst>
              <a:ext uri="{FF2B5EF4-FFF2-40B4-BE49-F238E27FC236}">
                <a16:creationId xmlns:a16="http://schemas.microsoft.com/office/drawing/2014/main" id="{E52EC83B-A0D5-2501-1857-6B1BC0183FCF}"/>
              </a:ext>
            </a:extLst>
          </p:cNvPr>
          <p:cNvSpPr/>
          <p:nvPr/>
        </p:nvSpPr>
        <p:spPr>
          <a:xfrm>
            <a:off x="835075" y="1343025"/>
            <a:ext cx="8610052" cy="266700"/>
          </a:xfrm>
          <a:prstGeom prst="rect">
            <a:avLst/>
          </a:prstGeom>
          <a:noFill/>
          <a:ln/>
        </p:spPr>
        <p:txBody>
          <a:bodyPr wrap="square" lIns="0" tIns="0" rIns="0" bIns="0" rtlCol="0" anchor="ctr"/>
          <a:lstStyle/>
          <a:p>
            <a:pPr>
              <a:lnSpc>
                <a:spcPct val="130000"/>
              </a:lnSpc>
            </a:pPr>
            <a:r>
              <a:rPr lang="en-US" sz="1350" b="1" dirty="0">
                <a:latin typeface="+mj-lt"/>
                <a:ea typeface="Liter" pitchFamily="34" charset="-122"/>
                <a:cs typeface="Liter" pitchFamily="34" charset="-120"/>
              </a:rPr>
              <a:t>Privacy &amp; Compliance Constraints</a:t>
            </a:r>
            <a:endParaRPr lang="en-US" sz="1600" dirty="0">
              <a:latin typeface="+mj-lt"/>
            </a:endParaRPr>
          </a:p>
        </p:txBody>
      </p:sp>
      <p:sp>
        <p:nvSpPr>
          <p:cNvPr id="25" name="Text 5">
            <a:extLst>
              <a:ext uri="{FF2B5EF4-FFF2-40B4-BE49-F238E27FC236}">
                <a16:creationId xmlns:a16="http://schemas.microsoft.com/office/drawing/2014/main" id="{795C0B70-9E71-A446-F669-2662E3A744F8}"/>
              </a:ext>
            </a:extLst>
          </p:cNvPr>
          <p:cNvSpPr/>
          <p:nvPr/>
        </p:nvSpPr>
        <p:spPr>
          <a:xfrm>
            <a:off x="835075" y="1647825"/>
            <a:ext cx="8596967" cy="419100"/>
          </a:xfrm>
          <a:prstGeom prst="rect">
            <a:avLst/>
          </a:prstGeom>
          <a:noFill/>
          <a:ln/>
        </p:spPr>
        <p:txBody>
          <a:bodyPr wrap="square" lIns="0" tIns="0" rIns="0" bIns="0" rtlCol="0" anchor="ctr"/>
          <a:lstStyle/>
          <a:p>
            <a:pPr>
              <a:lnSpc>
                <a:spcPct val="110000"/>
              </a:lnSpc>
            </a:pPr>
            <a:r>
              <a:rPr lang="en-US" sz="1200" dirty="0">
                <a:ea typeface="Quattrocento Sans" pitchFamily="34" charset="-122"/>
                <a:cs typeface="Quattrocento Sans" pitchFamily="34" charset="-120"/>
              </a:rPr>
              <a:t>Production traces contain </a:t>
            </a:r>
            <a:r>
              <a:rPr lang="en-US" sz="1200" b="1" dirty="0">
                <a:ea typeface="Quattrocento Sans" pitchFamily="34" charset="-122"/>
                <a:cs typeface="Quattrocento Sans" pitchFamily="34" charset="-120"/>
              </a:rPr>
              <a:t>sensitive operational details</a:t>
            </a:r>
            <a:r>
              <a:rPr lang="en-US" sz="1200" dirty="0">
                <a:ea typeface="Quattrocento Sans" pitchFamily="34" charset="-122"/>
                <a:cs typeface="Quattrocento Sans" pitchFamily="34" charset="-120"/>
              </a:rPr>
              <a:t> that cannot be shared across teams or organizations due to privacy regulations and compliance requirements</a:t>
            </a:r>
            <a:r>
              <a:rPr lang="en-US" sz="1200" dirty="0">
                <a:solidFill>
                  <a:srgbClr val="8D99AE"/>
                </a:solidFill>
                <a:ea typeface="Quattrocento Sans" pitchFamily="34" charset="-122"/>
                <a:cs typeface="Quattrocento Sans" pitchFamily="34" charset="-120"/>
              </a:rPr>
              <a:t>.</a:t>
            </a:r>
            <a:endParaRPr lang="en-US" sz="1600" dirty="0"/>
          </a:p>
        </p:txBody>
      </p:sp>
      <p:sp>
        <p:nvSpPr>
          <p:cNvPr id="27" name="Shape 7">
            <a:extLst>
              <a:ext uri="{FF2B5EF4-FFF2-40B4-BE49-F238E27FC236}">
                <a16:creationId xmlns:a16="http://schemas.microsoft.com/office/drawing/2014/main" id="{FFDE91DD-6862-9F9B-B03A-C448B9B20FE6}"/>
              </a:ext>
            </a:extLst>
          </p:cNvPr>
          <p:cNvSpPr/>
          <p:nvPr/>
        </p:nvSpPr>
        <p:spPr>
          <a:xfrm>
            <a:off x="533400" y="2657475"/>
            <a:ext cx="200025" cy="228600"/>
          </a:xfrm>
          <a:custGeom>
            <a:avLst/>
            <a:gdLst/>
            <a:ahLst/>
            <a:cxnLst/>
            <a:rect l="l" t="t" r="r" b="b"/>
            <a:pathLst>
              <a:path w="200025" h="228600">
                <a:moveTo>
                  <a:pt x="200025" y="91886"/>
                </a:moveTo>
                <a:cubicBezTo>
                  <a:pt x="193417" y="96262"/>
                  <a:pt x="185827" y="99789"/>
                  <a:pt x="177924" y="102602"/>
                </a:cubicBezTo>
                <a:cubicBezTo>
                  <a:pt x="156939" y="110103"/>
                  <a:pt x="129391" y="114300"/>
                  <a:pt x="100013" y="114300"/>
                </a:cubicBezTo>
                <a:cubicBezTo>
                  <a:pt x="70634" y="114300"/>
                  <a:pt x="43041" y="110058"/>
                  <a:pt x="22101" y="102602"/>
                </a:cubicBezTo>
                <a:cubicBezTo>
                  <a:pt x="14243" y="99789"/>
                  <a:pt x="6608" y="96262"/>
                  <a:pt x="0" y="91886"/>
                </a:cubicBezTo>
                <a:lnTo>
                  <a:pt x="0" y="128588"/>
                </a:lnTo>
                <a:cubicBezTo>
                  <a:pt x="0" y="148322"/>
                  <a:pt x="44782" y="164306"/>
                  <a:pt x="100013" y="164306"/>
                </a:cubicBezTo>
                <a:cubicBezTo>
                  <a:pt x="155243" y="164306"/>
                  <a:pt x="200025" y="148322"/>
                  <a:pt x="200025" y="128588"/>
                </a:cubicBezTo>
                <a:lnTo>
                  <a:pt x="200025" y="91886"/>
                </a:lnTo>
                <a:close/>
                <a:moveTo>
                  <a:pt x="200025" y="57150"/>
                </a:moveTo>
                <a:lnTo>
                  <a:pt x="200025" y="35719"/>
                </a:lnTo>
                <a:cubicBezTo>
                  <a:pt x="200025" y="15984"/>
                  <a:pt x="155243" y="0"/>
                  <a:pt x="100013" y="0"/>
                </a:cubicBezTo>
                <a:cubicBezTo>
                  <a:pt x="44782" y="0"/>
                  <a:pt x="0" y="15984"/>
                  <a:pt x="0" y="35719"/>
                </a:cubicBezTo>
                <a:lnTo>
                  <a:pt x="0" y="57150"/>
                </a:lnTo>
                <a:cubicBezTo>
                  <a:pt x="0" y="76885"/>
                  <a:pt x="44782" y="92869"/>
                  <a:pt x="100013" y="92869"/>
                </a:cubicBezTo>
                <a:cubicBezTo>
                  <a:pt x="155243" y="92869"/>
                  <a:pt x="200025" y="76885"/>
                  <a:pt x="200025" y="57150"/>
                </a:cubicBezTo>
                <a:close/>
                <a:moveTo>
                  <a:pt x="177924" y="174040"/>
                </a:moveTo>
                <a:cubicBezTo>
                  <a:pt x="156984" y="181496"/>
                  <a:pt x="129436" y="185738"/>
                  <a:pt x="100013" y="185738"/>
                </a:cubicBezTo>
                <a:cubicBezTo>
                  <a:pt x="70589" y="185738"/>
                  <a:pt x="43041" y="181496"/>
                  <a:pt x="22101" y="174040"/>
                </a:cubicBezTo>
                <a:cubicBezTo>
                  <a:pt x="14243" y="171227"/>
                  <a:pt x="6608" y="167700"/>
                  <a:pt x="0" y="163324"/>
                </a:cubicBezTo>
                <a:lnTo>
                  <a:pt x="0" y="192881"/>
                </a:lnTo>
                <a:cubicBezTo>
                  <a:pt x="0" y="212616"/>
                  <a:pt x="44782" y="228600"/>
                  <a:pt x="100013" y="228600"/>
                </a:cubicBezTo>
                <a:cubicBezTo>
                  <a:pt x="155243" y="228600"/>
                  <a:pt x="200025" y="212616"/>
                  <a:pt x="200025" y="192881"/>
                </a:cubicBezTo>
                <a:lnTo>
                  <a:pt x="200025" y="163324"/>
                </a:lnTo>
                <a:cubicBezTo>
                  <a:pt x="193417" y="167700"/>
                  <a:pt x="185827" y="171227"/>
                  <a:pt x="177924" y="174040"/>
                </a:cubicBezTo>
                <a:close/>
              </a:path>
            </a:pathLst>
          </a:custGeom>
          <a:solidFill>
            <a:schemeClr val="accent4">
              <a:lumMod val="75000"/>
            </a:schemeClr>
          </a:solidFill>
          <a:ln/>
        </p:spPr>
        <p:txBody>
          <a:bodyPr/>
          <a:lstStyle/>
          <a:p>
            <a:endParaRPr lang="en-CA" dirty="0"/>
          </a:p>
        </p:txBody>
      </p:sp>
      <p:sp>
        <p:nvSpPr>
          <p:cNvPr id="28" name="Text 8">
            <a:extLst>
              <a:ext uri="{FF2B5EF4-FFF2-40B4-BE49-F238E27FC236}">
                <a16:creationId xmlns:a16="http://schemas.microsoft.com/office/drawing/2014/main" id="{E34FB2B0-75B2-A3A6-269C-298DD387A76C}"/>
              </a:ext>
            </a:extLst>
          </p:cNvPr>
          <p:cNvSpPr/>
          <p:nvPr/>
        </p:nvSpPr>
        <p:spPr>
          <a:xfrm>
            <a:off x="842590" y="2619375"/>
            <a:ext cx="8596967" cy="266700"/>
          </a:xfrm>
          <a:prstGeom prst="rect">
            <a:avLst/>
          </a:prstGeom>
          <a:noFill/>
          <a:ln/>
        </p:spPr>
        <p:txBody>
          <a:bodyPr wrap="square" lIns="0" tIns="0" rIns="0" bIns="0" rtlCol="0" anchor="ctr"/>
          <a:lstStyle/>
          <a:p>
            <a:pPr>
              <a:lnSpc>
                <a:spcPct val="130000"/>
              </a:lnSpc>
            </a:pPr>
            <a:r>
              <a:rPr lang="en-US" sz="1350" b="1" dirty="0">
                <a:latin typeface="+mj-lt"/>
                <a:ea typeface="Liter" pitchFamily="34" charset="-122"/>
                <a:cs typeface="Liter" pitchFamily="34" charset="-120"/>
              </a:rPr>
              <a:t>Storage Cost &amp; Retention Policies</a:t>
            </a:r>
            <a:endParaRPr lang="en-US" sz="1600" dirty="0">
              <a:latin typeface="+mj-lt"/>
            </a:endParaRPr>
          </a:p>
        </p:txBody>
      </p:sp>
      <p:sp>
        <p:nvSpPr>
          <p:cNvPr id="29" name="Text 9">
            <a:extLst>
              <a:ext uri="{FF2B5EF4-FFF2-40B4-BE49-F238E27FC236}">
                <a16:creationId xmlns:a16="http://schemas.microsoft.com/office/drawing/2014/main" id="{D4DB980A-B03E-0FF3-8FFA-92342D010104}"/>
              </a:ext>
            </a:extLst>
          </p:cNvPr>
          <p:cNvSpPr/>
          <p:nvPr/>
        </p:nvSpPr>
        <p:spPr>
          <a:xfrm>
            <a:off x="842589" y="2924175"/>
            <a:ext cx="8583881" cy="419100"/>
          </a:xfrm>
          <a:prstGeom prst="rect">
            <a:avLst/>
          </a:prstGeom>
          <a:noFill/>
          <a:ln/>
        </p:spPr>
        <p:txBody>
          <a:bodyPr wrap="square" lIns="0" tIns="0" rIns="0" bIns="0" rtlCol="0" anchor="ctr"/>
          <a:lstStyle/>
          <a:p>
            <a:pPr>
              <a:lnSpc>
                <a:spcPct val="110000"/>
              </a:lnSpc>
            </a:pPr>
            <a:r>
              <a:rPr lang="en-US" sz="1200" dirty="0">
                <a:ea typeface="Quattrocento Sans" pitchFamily="34" charset="-122"/>
                <a:cs typeface="Quattrocento Sans" pitchFamily="34" charset="-120"/>
              </a:rPr>
              <a:t>Traces are </a:t>
            </a:r>
            <a:r>
              <a:rPr lang="en-US" sz="1200" b="1" dirty="0">
                <a:ea typeface="Quattrocento Sans" pitchFamily="34" charset="-122"/>
                <a:cs typeface="Quattrocento Sans" pitchFamily="34" charset="-120"/>
              </a:rPr>
              <a:t>sampled, truncated, or retained for short periods</a:t>
            </a:r>
            <a:r>
              <a:rPr lang="en-US" sz="1200" dirty="0">
                <a:ea typeface="Quattrocento Sans" pitchFamily="34" charset="-122"/>
                <a:cs typeface="Quattrocento Sans" pitchFamily="34" charset="-120"/>
              </a:rPr>
              <a:t> due to storage costs, limiting the amount of data available for training and evaluation.</a:t>
            </a:r>
            <a:endParaRPr lang="en-US" sz="1600" dirty="0"/>
          </a:p>
        </p:txBody>
      </p:sp>
      <p:sp>
        <p:nvSpPr>
          <p:cNvPr id="31" name="Shape 11">
            <a:extLst>
              <a:ext uri="{FF2B5EF4-FFF2-40B4-BE49-F238E27FC236}">
                <a16:creationId xmlns:a16="http://schemas.microsoft.com/office/drawing/2014/main" id="{287F0279-3E09-9311-21C7-6F7C15963B90}"/>
              </a:ext>
            </a:extLst>
          </p:cNvPr>
          <p:cNvSpPr/>
          <p:nvPr/>
        </p:nvSpPr>
        <p:spPr>
          <a:xfrm>
            <a:off x="519113" y="3933825"/>
            <a:ext cx="228600" cy="228600"/>
          </a:xfrm>
          <a:custGeom>
            <a:avLst/>
            <a:gdLst/>
            <a:ahLst/>
            <a:cxnLst/>
            <a:rect l="l" t="t" r="r" b="b"/>
            <a:pathLst>
              <a:path w="228600" h="228600">
                <a:moveTo>
                  <a:pt x="28575" y="28575"/>
                </a:moveTo>
                <a:cubicBezTo>
                  <a:pt x="28575" y="20672"/>
                  <a:pt x="22190" y="14288"/>
                  <a:pt x="14288" y="14288"/>
                </a:cubicBezTo>
                <a:cubicBezTo>
                  <a:pt x="6385" y="14288"/>
                  <a:pt x="0" y="20672"/>
                  <a:pt x="0" y="28575"/>
                </a:cubicBezTo>
                <a:lnTo>
                  <a:pt x="0" y="178594"/>
                </a:lnTo>
                <a:cubicBezTo>
                  <a:pt x="0" y="198328"/>
                  <a:pt x="15984" y="214313"/>
                  <a:pt x="35719" y="214313"/>
                </a:cubicBezTo>
                <a:lnTo>
                  <a:pt x="214313" y="214313"/>
                </a:lnTo>
                <a:cubicBezTo>
                  <a:pt x="222215" y="214313"/>
                  <a:pt x="228600" y="207928"/>
                  <a:pt x="228600" y="200025"/>
                </a:cubicBezTo>
                <a:cubicBezTo>
                  <a:pt x="228600" y="192122"/>
                  <a:pt x="222215" y="185738"/>
                  <a:pt x="214313" y="185738"/>
                </a:cubicBezTo>
                <a:lnTo>
                  <a:pt x="35719" y="185738"/>
                </a:lnTo>
                <a:cubicBezTo>
                  <a:pt x="31790" y="185738"/>
                  <a:pt x="28575" y="182523"/>
                  <a:pt x="28575" y="178594"/>
                </a:cubicBezTo>
                <a:lnTo>
                  <a:pt x="28575" y="28575"/>
                </a:lnTo>
                <a:close/>
                <a:moveTo>
                  <a:pt x="210116" y="67241"/>
                </a:moveTo>
                <a:cubicBezTo>
                  <a:pt x="215697" y="61659"/>
                  <a:pt x="215697" y="52596"/>
                  <a:pt x="210116" y="47015"/>
                </a:cubicBezTo>
                <a:cubicBezTo>
                  <a:pt x="204534" y="41434"/>
                  <a:pt x="195471" y="41434"/>
                  <a:pt x="189890" y="47015"/>
                </a:cubicBezTo>
                <a:lnTo>
                  <a:pt x="142875" y="94074"/>
                </a:lnTo>
                <a:lnTo>
                  <a:pt x="117247" y="68491"/>
                </a:lnTo>
                <a:cubicBezTo>
                  <a:pt x="111666" y="62910"/>
                  <a:pt x="102602" y="62910"/>
                  <a:pt x="97021" y="68491"/>
                </a:cubicBezTo>
                <a:lnTo>
                  <a:pt x="54159" y="111353"/>
                </a:lnTo>
                <a:cubicBezTo>
                  <a:pt x="48578" y="116934"/>
                  <a:pt x="48578" y="125998"/>
                  <a:pt x="54159" y="131579"/>
                </a:cubicBezTo>
                <a:cubicBezTo>
                  <a:pt x="59740" y="137160"/>
                  <a:pt x="68803" y="137160"/>
                  <a:pt x="74384" y="131579"/>
                </a:cubicBezTo>
                <a:lnTo>
                  <a:pt x="107156" y="98807"/>
                </a:lnTo>
                <a:lnTo>
                  <a:pt x="132784" y="124435"/>
                </a:lnTo>
                <a:cubicBezTo>
                  <a:pt x="138366" y="130016"/>
                  <a:pt x="147429" y="130016"/>
                  <a:pt x="153010" y="124435"/>
                </a:cubicBezTo>
                <a:lnTo>
                  <a:pt x="210160" y="67285"/>
                </a:lnTo>
                <a:close/>
              </a:path>
            </a:pathLst>
          </a:custGeom>
          <a:solidFill>
            <a:schemeClr val="accent4">
              <a:lumMod val="75000"/>
            </a:schemeClr>
          </a:solidFill>
          <a:ln/>
        </p:spPr>
        <p:txBody>
          <a:bodyPr/>
          <a:lstStyle/>
          <a:p>
            <a:endParaRPr lang="en-CA"/>
          </a:p>
        </p:txBody>
      </p:sp>
      <p:sp>
        <p:nvSpPr>
          <p:cNvPr id="32" name="Text 12">
            <a:extLst>
              <a:ext uri="{FF2B5EF4-FFF2-40B4-BE49-F238E27FC236}">
                <a16:creationId xmlns:a16="http://schemas.microsoft.com/office/drawing/2014/main" id="{3021D0CF-6E42-504D-225A-3DDAC27F8357}"/>
              </a:ext>
            </a:extLst>
          </p:cNvPr>
          <p:cNvSpPr/>
          <p:nvPr/>
        </p:nvSpPr>
        <p:spPr>
          <a:xfrm>
            <a:off x="835075" y="3895725"/>
            <a:ext cx="8610052" cy="266700"/>
          </a:xfrm>
          <a:prstGeom prst="rect">
            <a:avLst/>
          </a:prstGeom>
          <a:noFill/>
          <a:ln/>
        </p:spPr>
        <p:txBody>
          <a:bodyPr wrap="square" lIns="0" tIns="0" rIns="0" bIns="0" rtlCol="0" anchor="ctr"/>
          <a:lstStyle/>
          <a:p>
            <a:pPr>
              <a:lnSpc>
                <a:spcPct val="130000"/>
              </a:lnSpc>
            </a:pPr>
            <a:r>
              <a:rPr lang="en-US" sz="1350" b="1" dirty="0">
                <a:latin typeface="+mj-lt"/>
                <a:ea typeface="Liter" pitchFamily="34" charset="-122"/>
                <a:cs typeface="Liter" pitchFamily="34" charset="-120"/>
              </a:rPr>
              <a:t>Sampling Bias</a:t>
            </a:r>
            <a:endParaRPr lang="en-US" sz="1600" dirty="0">
              <a:latin typeface="+mj-lt"/>
            </a:endParaRPr>
          </a:p>
        </p:txBody>
      </p:sp>
      <p:sp>
        <p:nvSpPr>
          <p:cNvPr id="33" name="Text 13">
            <a:extLst>
              <a:ext uri="{FF2B5EF4-FFF2-40B4-BE49-F238E27FC236}">
                <a16:creationId xmlns:a16="http://schemas.microsoft.com/office/drawing/2014/main" id="{9A97AD2D-F58E-03D7-D0AD-26448D8D9AA6}"/>
              </a:ext>
            </a:extLst>
          </p:cNvPr>
          <p:cNvSpPr/>
          <p:nvPr/>
        </p:nvSpPr>
        <p:spPr>
          <a:xfrm>
            <a:off x="835075" y="4200525"/>
            <a:ext cx="8596967" cy="419100"/>
          </a:xfrm>
          <a:prstGeom prst="rect">
            <a:avLst/>
          </a:prstGeom>
          <a:noFill/>
          <a:ln/>
        </p:spPr>
        <p:txBody>
          <a:bodyPr wrap="square" lIns="0" tIns="0" rIns="0" bIns="0" rtlCol="0" anchor="ctr"/>
          <a:lstStyle/>
          <a:p>
            <a:pPr>
              <a:lnSpc>
                <a:spcPct val="110000"/>
              </a:lnSpc>
            </a:pPr>
            <a:r>
              <a:rPr lang="en-US" sz="1200" dirty="0">
                <a:ea typeface="Quattrocento Sans" pitchFamily="34" charset="-122"/>
                <a:cs typeface="Quattrocento Sans" pitchFamily="34" charset="-120"/>
              </a:rPr>
              <a:t>Trace repositories are </a:t>
            </a:r>
            <a:r>
              <a:rPr lang="en-US" sz="1200" b="1" dirty="0">
                <a:ea typeface="Quattrocento Sans" pitchFamily="34" charset="-122"/>
                <a:cs typeface="Quattrocento Sans" pitchFamily="34" charset="-120"/>
              </a:rPr>
              <a:t>biased toward frequent, benign executions</a:t>
            </a:r>
            <a:r>
              <a:rPr lang="en-US" sz="1200" dirty="0">
                <a:ea typeface="Quattrocento Sans" pitchFamily="34" charset="-122"/>
                <a:cs typeface="Quattrocento Sans" pitchFamily="34" charset="-120"/>
              </a:rPr>
              <a:t> , systematically underrepresenting rare or complex behaviors critical for robustness testing.</a:t>
            </a:r>
            <a:endParaRPr lang="en-US" sz="1600" dirty="0"/>
          </a:p>
        </p:txBody>
      </p:sp>
      <p:sp>
        <p:nvSpPr>
          <p:cNvPr id="35" name="Shape 15">
            <a:extLst>
              <a:ext uri="{FF2B5EF4-FFF2-40B4-BE49-F238E27FC236}">
                <a16:creationId xmlns:a16="http://schemas.microsoft.com/office/drawing/2014/main" id="{8D466F61-2A35-9EBA-BAC9-5505803C3A26}"/>
              </a:ext>
            </a:extLst>
          </p:cNvPr>
          <p:cNvSpPr/>
          <p:nvPr/>
        </p:nvSpPr>
        <p:spPr>
          <a:xfrm>
            <a:off x="519113" y="5210175"/>
            <a:ext cx="228600" cy="228600"/>
          </a:xfrm>
          <a:custGeom>
            <a:avLst/>
            <a:gdLst/>
            <a:ahLst/>
            <a:cxnLst/>
            <a:rect l="l" t="t" r="r" b="b"/>
            <a:pathLst>
              <a:path w="228600" h="228600">
                <a:moveTo>
                  <a:pt x="114300" y="0"/>
                </a:moveTo>
                <a:cubicBezTo>
                  <a:pt x="120863" y="0"/>
                  <a:pt x="126891" y="3617"/>
                  <a:pt x="130016" y="9376"/>
                </a:cubicBezTo>
                <a:lnTo>
                  <a:pt x="226457" y="187970"/>
                </a:lnTo>
                <a:cubicBezTo>
                  <a:pt x="229448" y="193506"/>
                  <a:pt x="229314" y="200204"/>
                  <a:pt x="226100" y="205606"/>
                </a:cubicBezTo>
                <a:cubicBezTo>
                  <a:pt x="222885" y="211009"/>
                  <a:pt x="217036" y="214313"/>
                  <a:pt x="210741" y="214313"/>
                </a:cubicBezTo>
                <a:lnTo>
                  <a:pt x="17859" y="214313"/>
                </a:lnTo>
                <a:cubicBezTo>
                  <a:pt x="11564" y="214313"/>
                  <a:pt x="5760" y="211009"/>
                  <a:pt x="2500" y="205606"/>
                </a:cubicBezTo>
                <a:cubicBezTo>
                  <a:pt x="-759" y="200204"/>
                  <a:pt x="-848" y="193506"/>
                  <a:pt x="2143" y="187970"/>
                </a:cubicBezTo>
                <a:lnTo>
                  <a:pt x="98584" y="9376"/>
                </a:lnTo>
                <a:cubicBezTo>
                  <a:pt x="101709" y="3617"/>
                  <a:pt x="107737" y="0"/>
                  <a:pt x="114300" y="0"/>
                </a:cubicBezTo>
                <a:close/>
                <a:moveTo>
                  <a:pt x="114300" y="75009"/>
                </a:moveTo>
                <a:cubicBezTo>
                  <a:pt x="108362" y="75009"/>
                  <a:pt x="103584" y="79787"/>
                  <a:pt x="103584" y="85725"/>
                </a:cubicBezTo>
                <a:lnTo>
                  <a:pt x="103584" y="135731"/>
                </a:lnTo>
                <a:cubicBezTo>
                  <a:pt x="103584" y="141669"/>
                  <a:pt x="108362" y="146447"/>
                  <a:pt x="114300" y="146447"/>
                </a:cubicBezTo>
                <a:cubicBezTo>
                  <a:pt x="120238" y="146447"/>
                  <a:pt x="125016" y="141669"/>
                  <a:pt x="125016" y="135731"/>
                </a:cubicBezTo>
                <a:lnTo>
                  <a:pt x="125016" y="85725"/>
                </a:lnTo>
                <a:cubicBezTo>
                  <a:pt x="125016" y="79787"/>
                  <a:pt x="120238" y="75009"/>
                  <a:pt x="114300" y="75009"/>
                </a:cubicBezTo>
                <a:close/>
                <a:moveTo>
                  <a:pt x="126221" y="171450"/>
                </a:moveTo>
                <a:cubicBezTo>
                  <a:pt x="126492" y="167025"/>
                  <a:pt x="124286" y="162815"/>
                  <a:pt x="120492" y="160521"/>
                </a:cubicBezTo>
                <a:cubicBezTo>
                  <a:pt x="116699" y="158226"/>
                  <a:pt x="111946" y="158226"/>
                  <a:pt x="108152" y="160521"/>
                </a:cubicBezTo>
                <a:cubicBezTo>
                  <a:pt x="104359" y="162815"/>
                  <a:pt x="102152" y="167025"/>
                  <a:pt x="102424" y="171450"/>
                </a:cubicBezTo>
                <a:cubicBezTo>
                  <a:pt x="102152" y="175875"/>
                  <a:pt x="104359" y="180085"/>
                  <a:pt x="108152" y="182379"/>
                </a:cubicBezTo>
                <a:cubicBezTo>
                  <a:pt x="111946" y="184674"/>
                  <a:pt x="116699" y="184674"/>
                  <a:pt x="120492" y="182379"/>
                </a:cubicBezTo>
                <a:cubicBezTo>
                  <a:pt x="124286" y="180085"/>
                  <a:pt x="126492" y="175875"/>
                  <a:pt x="126221" y="171450"/>
                </a:cubicBezTo>
                <a:close/>
              </a:path>
            </a:pathLst>
          </a:custGeom>
          <a:solidFill>
            <a:schemeClr val="accent4">
              <a:lumMod val="75000"/>
            </a:schemeClr>
          </a:solidFill>
          <a:ln/>
        </p:spPr>
        <p:txBody>
          <a:bodyPr/>
          <a:lstStyle/>
          <a:p>
            <a:endParaRPr lang="en-CA"/>
          </a:p>
        </p:txBody>
      </p:sp>
      <p:sp>
        <p:nvSpPr>
          <p:cNvPr id="36" name="Text 16">
            <a:extLst>
              <a:ext uri="{FF2B5EF4-FFF2-40B4-BE49-F238E27FC236}">
                <a16:creationId xmlns:a16="http://schemas.microsoft.com/office/drawing/2014/main" id="{5B6BB303-8DC4-BE28-A6D8-4C17BF68A382}"/>
              </a:ext>
            </a:extLst>
          </p:cNvPr>
          <p:cNvSpPr/>
          <p:nvPr/>
        </p:nvSpPr>
        <p:spPr>
          <a:xfrm>
            <a:off x="835075" y="5172075"/>
            <a:ext cx="8610052" cy="266700"/>
          </a:xfrm>
          <a:prstGeom prst="rect">
            <a:avLst/>
          </a:prstGeom>
          <a:noFill/>
          <a:ln/>
        </p:spPr>
        <p:txBody>
          <a:bodyPr wrap="square" lIns="0" tIns="0" rIns="0" bIns="0" rtlCol="0" anchor="ctr"/>
          <a:lstStyle/>
          <a:p>
            <a:pPr>
              <a:lnSpc>
                <a:spcPct val="130000"/>
              </a:lnSpc>
            </a:pPr>
            <a:r>
              <a:rPr lang="en-US" sz="1350" b="1" dirty="0">
                <a:latin typeface="+mj-lt"/>
                <a:ea typeface="Liter" pitchFamily="34" charset="-122"/>
                <a:cs typeface="Liter" pitchFamily="34" charset="-120"/>
              </a:rPr>
              <a:t>Long-Tail Underrepresentation</a:t>
            </a:r>
            <a:endParaRPr lang="en-US" sz="1600" dirty="0">
              <a:latin typeface="+mj-lt"/>
            </a:endParaRPr>
          </a:p>
        </p:txBody>
      </p:sp>
      <p:sp>
        <p:nvSpPr>
          <p:cNvPr id="37" name="Text 17">
            <a:extLst>
              <a:ext uri="{FF2B5EF4-FFF2-40B4-BE49-F238E27FC236}">
                <a16:creationId xmlns:a16="http://schemas.microsoft.com/office/drawing/2014/main" id="{A81977BB-8715-2BC2-B785-6D1B79263B1C}"/>
              </a:ext>
            </a:extLst>
          </p:cNvPr>
          <p:cNvSpPr/>
          <p:nvPr/>
        </p:nvSpPr>
        <p:spPr>
          <a:xfrm>
            <a:off x="835075" y="5476875"/>
            <a:ext cx="8596967" cy="419100"/>
          </a:xfrm>
          <a:prstGeom prst="rect">
            <a:avLst/>
          </a:prstGeom>
          <a:noFill/>
          <a:ln/>
        </p:spPr>
        <p:txBody>
          <a:bodyPr wrap="square" lIns="0" tIns="0" rIns="0" bIns="0" rtlCol="0" anchor="ctr"/>
          <a:lstStyle/>
          <a:p>
            <a:pPr>
              <a:lnSpc>
                <a:spcPct val="110000"/>
              </a:lnSpc>
            </a:pPr>
            <a:r>
              <a:rPr lang="en-US" sz="1200" b="1" dirty="0">
                <a:ea typeface="Quattrocento Sans" pitchFamily="34" charset="-122"/>
                <a:cs typeface="Quattrocento Sans" pitchFamily="34" charset="-120"/>
              </a:rPr>
              <a:t>Rare or complex behaviors</a:t>
            </a:r>
            <a:r>
              <a:rPr lang="en-US" sz="1200" dirty="0">
                <a:ea typeface="Quattrocento Sans" pitchFamily="34" charset="-122"/>
                <a:cs typeface="Quattrocento Sans" pitchFamily="34" charset="-120"/>
              </a:rPr>
              <a:t> are often the most informative for debugging and reliability engineering, yet they are the hardest to capture, keep, and share across teams.</a:t>
            </a:r>
            <a:endParaRPr lang="en-US" sz="1600" dirty="0"/>
          </a:p>
        </p:txBody>
      </p:sp>
      <p:sp>
        <p:nvSpPr>
          <p:cNvPr id="58" name="Shape 32">
            <a:extLst>
              <a:ext uri="{FF2B5EF4-FFF2-40B4-BE49-F238E27FC236}">
                <a16:creationId xmlns:a16="http://schemas.microsoft.com/office/drawing/2014/main" id="{71AB78FE-FA94-17D1-A7AC-7C092B4B3FE1}"/>
              </a:ext>
            </a:extLst>
          </p:cNvPr>
          <p:cNvSpPr/>
          <p:nvPr/>
        </p:nvSpPr>
        <p:spPr>
          <a:xfrm>
            <a:off x="528638" y="6391275"/>
            <a:ext cx="190500" cy="190500"/>
          </a:xfrm>
          <a:custGeom>
            <a:avLst/>
            <a:gdLst/>
            <a:ahLst/>
            <a:cxnLst/>
            <a:rect l="l" t="t" r="r" b="b"/>
            <a:pathLst>
              <a:path w="190500" h="190500">
                <a:moveTo>
                  <a:pt x="11906" y="11906"/>
                </a:moveTo>
                <a:cubicBezTo>
                  <a:pt x="5321" y="11906"/>
                  <a:pt x="0" y="17227"/>
                  <a:pt x="0" y="23812"/>
                </a:cubicBezTo>
                <a:lnTo>
                  <a:pt x="0" y="160734"/>
                </a:lnTo>
                <a:cubicBezTo>
                  <a:pt x="0" y="170594"/>
                  <a:pt x="8000" y="178594"/>
                  <a:pt x="17859" y="178594"/>
                </a:cubicBezTo>
                <a:lnTo>
                  <a:pt x="172641" y="178594"/>
                </a:lnTo>
                <a:cubicBezTo>
                  <a:pt x="182500" y="178594"/>
                  <a:pt x="190500" y="170594"/>
                  <a:pt x="190500" y="160734"/>
                </a:cubicBezTo>
                <a:lnTo>
                  <a:pt x="190500" y="56629"/>
                </a:lnTo>
                <a:cubicBezTo>
                  <a:pt x="190500" y="49857"/>
                  <a:pt x="183282" y="45579"/>
                  <a:pt x="177329" y="48778"/>
                </a:cubicBezTo>
                <a:lnTo>
                  <a:pt x="119063" y="80144"/>
                </a:lnTo>
                <a:lnTo>
                  <a:pt x="119063" y="56629"/>
                </a:lnTo>
                <a:cubicBezTo>
                  <a:pt x="119063" y="49857"/>
                  <a:pt x="111844" y="45579"/>
                  <a:pt x="105891" y="48778"/>
                </a:cubicBezTo>
                <a:lnTo>
                  <a:pt x="47625" y="80144"/>
                </a:lnTo>
                <a:lnTo>
                  <a:pt x="47625" y="23812"/>
                </a:lnTo>
                <a:cubicBezTo>
                  <a:pt x="47625" y="17227"/>
                  <a:pt x="42304" y="11906"/>
                  <a:pt x="35719" y="11906"/>
                </a:cubicBezTo>
                <a:lnTo>
                  <a:pt x="11906" y="11906"/>
                </a:lnTo>
                <a:close/>
              </a:path>
            </a:pathLst>
          </a:custGeom>
          <a:solidFill>
            <a:schemeClr val="accent4">
              <a:lumMod val="75000"/>
            </a:schemeClr>
          </a:solidFill>
          <a:ln/>
        </p:spPr>
        <p:txBody>
          <a:bodyPr/>
          <a:lstStyle/>
          <a:p>
            <a:endParaRPr lang="en-CA"/>
          </a:p>
        </p:txBody>
      </p:sp>
      <p:sp>
        <p:nvSpPr>
          <p:cNvPr id="59" name="Text 33">
            <a:extLst>
              <a:ext uri="{FF2B5EF4-FFF2-40B4-BE49-F238E27FC236}">
                <a16:creationId xmlns:a16="http://schemas.microsoft.com/office/drawing/2014/main" id="{D7F30DE0-EA55-0516-778C-F6513F0AECDE}"/>
              </a:ext>
            </a:extLst>
          </p:cNvPr>
          <p:cNvSpPr/>
          <p:nvPr/>
        </p:nvSpPr>
        <p:spPr>
          <a:xfrm>
            <a:off x="877192" y="6372225"/>
            <a:ext cx="7221109" cy="228600"/>
          </a:xfrm>
          <a:prstGeom prst="rect">
            <a:avLst/>
          </a:prstGeom>
          <a:noFill/>
          <a:ln/>
        </p:spPr>
        <p:txBody>
          <a:bodyPr wrap="square" lIns="0" tIns="0" rIns="0" bIns="0" rtlCol="0" anchor="ctr"/>
          <a:lstStyle/>
          <a:p>
            <a:pPr>
              <a:lnSpc>
                <a:spcPct val="130000"/>
              </a:lnSpc>
            </a:pPr>
            <a:r>
              <a:rPr lang="en-US" sz="1200" dirty="0"/>
              <a:t>Industry context informed by discussions with engineers at Ciena Corporation.</a:t>
            </a:r>
            <a:endParaRPr lang="en-US" sz="1600" dirty="0"/>
          </a:p>
        </p:txBody>
      </p:sp>
    </p:spTree>
    <p:extLst>
      <p:ext uri="{BB962C8B-B14F-4D97-AF65-F5344CB8AC3E}">
        <p14:creationId xmlns:p14="http://schemas.microsoft.com/office/powerpoint/2010/main" val="2673146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11D3C-F725-2722-ABE2-9F8324BE18F1}"/>
            </a:ext>
          </a:extLst>
        </p:cNvPr>
        <p:cNvGrpSpPr/>
        <p:nvPr/>
      </p:nvGrpSpPr>
      <p:grpSpPr>
        <a:xfrm>
          <a:off x="0" y="0"/>
          <a:ext cx="0" cy="0"/>
          <a:chOff x="0" y="0"/>
          <a:chExt cx="0" cy="0"/>
        </a:xfrm>
      </p:grpSpPr>
      <p:sp>
        <p:nvSpPr>
          <p:cNvPr id="5" name="Text 1">
            <a:extLst>
              <a:ext uri="{FF2B5EF4-FFF2-40B4-BE49-F238E27FC236}">
                <a16:creationId xmlns:a16="http://schemas.microsoft.com/office/drawing/2014/main" id="{B0C06B39-6574-8DC3-D8A3-FB85D95B3B22}"/>
              </a:ext>
            </a:extLst>
          </p:cNvPr>
          <p:cNvSpPr>
            <a:spLocks noGrp="1"/>
          </p:cNvSpPr>
          <p:nvPr>
            <p:ph type="title"/>
          </p:nvPr>
        </p:nvSpPr>
        <p:spPr>
          <a:xfrm>
            <a:off x="914400" y="365125"/>
            <a:ext cx="7273925" cy="716915"/>
          </a:xfrm>
          <a:prstGeom prst="rect">
            <a:avLst/>
          </a:prstGeom>
          <a:noFill/>
          <a:ln/>
        </p:spPr>
        <p:txBody>
          <a:bodyPr wrap="square" lIns="0" tIns="0" rIns="0" bIns="0" rtlCol="0" anchor="ctr"/>
          <a:lstStyle/>
          <a:p>
            <a:r>
              <a:rPr lang="en-US" sz="2800" b="1" dirty="0">
                <a:ea typeface="Hedvig Letters Sans" pitchFamily="34" charset="-122"/>
                <a:cs typeface="Hedvig Letters Sans" pitchFamily="34" charset="-120"/>
              </a:rPr>
              <a:t>Contributions</a:t>
            </a:r>
            <a:endParaRPr lang="en-US" sz="1600" dirty="0"/>
          </a:p>
        </p:txBody>
      </p:sp>
      <p:sp>
        <p:nvSpPr>
          <p:cNvPr id="24" name="Text 4">
            <a:extLst>
              <a:ext uri="{FF2B5EF4-FFF2-40B4-BE49-F238E27FC236}">
                <a16:creationId xmlns:a16="http://schemas.microsoft.com/office/drawing/2014/main" id="{14D2A118-42E4-B93E-4213-E89D22666C6F}"/>
              </a:ext>
            </a:extLst>
          </p:cNvPr>
          <p:cNvSpPr/>
          <p:nvPr/>
        </p:nvSpPr>
        <p:spPr>
          <a:xfrm>
            <a:off x="835075" y="1343025"/>
            <a:ext cx="8610052" cy="266700"/>
          </a:xfrm>
          <a:prstGeom prst="rect">
            <a:avLst/>
          </a:prstGeom>
          <a:noFill/>
          <a:ln/>
        </p:spPr>
        <p:txBody>
          <a:bodyPr wrap="square" lIns="0" tIns="0" rIns="0" bIns="0" rtlCol="0" anchor="ctr"/>
          <a:lstStyle/>
          <a:p>
            <a:pPr>
              <a:lnSpc>
                <a:spcPct val="120000"/>
              </a:lnSpc>
            </a:pPr>
            <a:r>
              <a:rPr lang="en-US" sz="1400" b="1" dirty="0">
                <a:latin typeface="+mj-lt"/>
                <a:ea typeface="Liter" pitchFamily="34" charset="-122"/>
                <a:cs typeface="Liter" pitchFamily="34" charset="-120"/>
              </a:rPr>
              <a:t>Industry-Driven Need</a:t>
            </a:r>
            <a:endParaRPr lang="en-US" sz="1400" dirty="0">
              <a:latin typeface="+mj-lt"/>
            </a:endParaRPr>
          </a:p>
        </p:txBody>
      </p:sp>
      <p:sp>
        <p:nvSpPr>
          <p:cNvPr id="25" name="Text 5">
            <a:extLst>
              <a:ext uri="{FF2B5EF4-FFF2-40B4-BE49-F238E27FC236}">
                <a16:creationId xmlns:a16="http://schemas.microsoft.com/office/drawing/2014/main" id="{808E9BB4-8068-CD77-6240-C00F50E2DC57}"/>
              </a:ext>
            </a:extLst>
          </p:cNvPr>
          <p:cNvSpPr/>
          <p:nvPr/>
        </p:nvSpPr>
        <p:spPr>
          <a:xfrm>
            <a:off x="835075" y="1647825"/>
            <a:ext cx="8596967" cy="419100"/>
          </a:xfrm>
          <a:prstGeom prst="rect">
            <a:avLst/>
          </a:prstGeom>
          <a:noFill/>
          <a:ln/>
        </p:spPr>
        <p:txBody>
          <a:bodyPr wrap="square" lIns="0" tIns="0" rIns="0" bIns="0" rtlCol="0" anchor="ctr"/>
          <a:lstStyle/>
          <a:p>
            <a:pPr>
              <a:lnSpc>
                <a:spcPct val="140000"/>
              </a:lnSpc>
            </a:pPr>
            <a:r>
              <a:rPr lang="en-US" sz="1200" dirty="0">
                <a:ea typeface="Quattrocento Sans" pitchFamily="34" charset="-122"/>
                <a:cs typeface="Quattrocento Sans" pitchFamily="34" charset="-120"/>
              </a:rPr>
              <a:t>Articulates the </a:t>
            </a:r>
            <a:r>
              <a:rPr lang="en-US" sz="1200" b="1" dirty="0">
                <a:ea typeface="Quattrocento Sans" pitchFamily="34" charset="-122"/>
                <a:cs typeface="Quattrocento Sans" pitchFamily="34" charset="-120"/>
              </a:rPr>
              <a:t>practical constraints</a:t>
            </a:r>
            <a:r>
              <a:rPr lang="en-US" sz="1200" dirty="0">
                <a:ea typeface="Quattrocento Sans" pitchFamily="34" charset="-122"/>
                <a:cs typeface="Quattrocento Sans" pitchFamily="34" charset="-120"/>
              </a:rPr>
              <a:t> observed with engineers at Ciena, including data scarcity, privacy limitations, and insufficient trace diversity for training learning-based observability tools.</a:t>
            </a:r>
            <a:endParaRPr lang="en-US" sz="1600" dirty="0"/>
          </a:p>
        </p:txBody>
      </p:sp>
      <p:sp>
        <p:nvSpPr>
          <p:cNvPr id="28" name="Text 8">
            <a:extLst>
              <a:ext uri="{FF2B5EF4-FFF2-40B4-BE49-F238E27FC236}">
                <a16:creationId xmlns:a16="http://schemas.microsoft.com/office/drawing/2014/main" id="{876C4EF3-3680-AFF0-69E2-5B35EBA4F653}"/>
              </a:ext>
            </a:extLst>
          </p:cNvPr>
          <p:cNvSpPr/>
          <p:nvPr/>
        </p:nvSpPr>
        <p:spPr>
          <a:xfrm>
            <a:off x="828303" y="3000375"/>
            <a:ext cx="8596967" cy="266700"/>
          </a:xfrm>
          <a:prstGeom prst="rect">
            <a:avLst/>
          </a:prstGeom>
          <a:noFill/>
          <a:ln/>
        </p:spPr>
        <p:txBody>
          <a:bodyPr wrap="square" lIns="0" tIns="0" rIns="0" bIns="0" rtlCol="0" anchor="ctr"/>
          <a:lstStyle/>
          <a:p>
            <a:pPr>
              <a:lnSpc>
                <a:spcPct val="120000"/>
              </a:lnSpc>
            </a:pPr>
            <a:r>
              <a:rPr lang="en-US" sz="1400" b="1" dirty="0">
                <a:latin typeface="+mj-lt"/>
                <a:ea typeface="Liter" pitchFamily="34" charset="-122"/>
                <a:cs typeface="Liter" pitchFamily="34" charset="-120"/>
              </a:rPr>
              <a:t>Hierarchical Framework</a:t>
            </a:r>
            <a:endParaRPr lang="en-US" sz="1400" dirty="0">
              <a:latin typeface="+mj-lt"/>
            </a:endParaRPr>
          </a:p>
        </p:txBody>
      </p:sp>
      <p:sp>
        <p:nvSpPr>
          <p:cNvPr id="29" name="Text 9">
            <a:extLst>
              <a:ext uri="{FF2B5EF4-FFF2-40B4-BE49-F238E27FC236}">
                <a16:creationId xmlns:a16="http://schemas.microsoft.com/office/drawing/2014/main" id="{F9E20433-46E2-9E89-7AC5-6676E9BF41B7}"/>
              </a:ext>
            </a:extLst>
          </p:cNvPr>
          <p:cNvSpPr/>
          <p:nvPr/>
        </p:nvSpPr>
        <p:spPr>
          <a:xfrm>
            <a:off x="828302" y="3305175"/>
            <a:ext cx="8583881" cy="419100"/>
          </a:xfrm>
          <a:prstGeom prst="rect">
            <a:avLst/>
          </a:prstGeom>
          <a:noFill/>
          <a:ln/>
        </p:spPr>
        <p:txBody>
          <a:bodyPr wrap="square" lIns="0" tIns="0" rIns="0" bIns="0" rtlCol="0" anchor="ctr"/>
          <a:lstStyle/>
          <a:p>
            <a:pPr>
              <a:lnSpc>
                <a:spcPct val="140000"/>
              </a:lnSpc>
            </a:pPr>
            <a:r>
              <a:rPr lang="en-US" sz="1200" dirty="0">
                <a:ea typeface="Quattrocento Sans" pitchFamily="34" charset="-122"/>
                <a:cs typeface="Quattrocento Sans" pitchFamily="34" charset="-120"/>
              </a:rPr>
              <a:t>Presents a </a:t>
            </a:r>
            <a:r>
              <a:rPr lang="en-US" sz="1200" b="1" dirty="0">
                <a:ea typeface="Quattrocento Sans" pitchFamily="34" charset="-122"/>
                <a:cs typeface="Quattrocento Sans" pitchFamily="34" charset="-120"/>
              </a:rPr>
              <a:t>hierarchical, graph-based generative framework</a:t>
            </a:r>
            <a:r>
              <a:rPr lang="en-US" sz="1200" dirty="0">
                <a:ea typeface="Quattrocento Sans" pitchFamily="34" charset="-122"/>
                <a:cs typeface="Quattrocento Sans" pitchFamily="34" charset="-120"/>
              </a:rPr>
              <a:t> that models distributed traces as DAGs and separates global execution structure from local span-level behavior, with support for both fixed-size and variable-size generation.</a:t>
            </a:r>
            <a:endParaRPr lang="en-US" sz="1600" dirty="0"/>
          </a:p>
        </p:txBody>
      </p:sp>
      <p:sp>
        <p:nvSpPr>
          <p:cNvPr id="32" name="Text 12">
            <a:extLst>
              <a:ext uri="{FF2B5EF4-FFF2-40B4-BE49-F238E27FC236}">
                <a16:creationId xmlns:a16="http://schemas.microsoft.com/office/drawing/2014/main" id="{7980BF51-B869-4C63-9DC3-E6D9D64B4EFB}"/>
              </a:ext>
            </a:extLst>
          </p:cNvPr>
          <p:cNvSpPr/>
          <p:nvPr/>
        </p:nvSpPr>
        <p:spPr>
          <a:xfrm>
            <a:off x="835075" y="4695825"/>
            <a:ext cx="8610052" cy="266700"/>
          </a:xfrm>
          <a:prstGeom prst="rect">
            <a:avLst/>
          </a:prstGeom>
          <a:noFill/>
          <a:ln/>
        </p:spPr>
        <p:txBody>
          <a:bodyPr wrap="square" lIns="0" tIns="0" rIns="0" bIns="0" rtlCol="0" anchor="ctr"/>
          <a:lstStyle/>
          <a:p>
            <a:pPr>
              <a:lnSpc>
                <a:spcPct val="120000"/>
              </a:lnSpc>
            </a:pPr>
            <a:r>
              <a:rPr lang="en-US" sz="1400" b="1" dirty="0">
                <a:latin typeface="+mj-lt"/>
                <a:ea typeface="Liter" pitchFamily="34" charset="-122"/>
                <a:cs typeface="Liter" pitchFamily="34" charset="-120"/>
              </a:rPr>
              <a:t>Deployment-Oriented Evaluation</a:t>
            </a:r>
            <a:endParaRPr lang="en-US" sz="1400" dirty="0">
              <a:latin typeface="+mj-lt"/>
            </a:endParaRPr>
          </a:p>
        </p:txBody>
      </p:sp>
      <p:sp>
        <p:nvSpPr>
          <p:cNvPr id="33" name="Text 13">
            <a:extLst>
              <a:ext uri="{FF2B5EF4-FFF2-40B4-BE49-F238E27FC236}">
                <a16:creationId xmlns:a16="http://schemas.microsoft.com/office/drawing/2014/main" id="{3E7CEC62-E8E9-D912-452B-6AF63B983F4D}"/>
              </a:ext>
            </a:extLst>
          </p:cNvPr>
          <p:cNvSpPr/>
          <p:nvPr/>
        </p:nvSpPr>
        <p:spPr>
          <a:xfrm>
            <a:off x="835075" y="5000625"/>
            <a:ext cx="8596967" cy="419100"/>
          </a:xfrm>
          <a:prstGeom prst="rect">
            <a:avLst/>
          </a:prstGeom>
          <a:noFill/>
          <a:ln/>
        </p:spPr>
        <p:txBody>
          <a:bodyPr wrap="square" lIns="0" tIns="0" rIns="0" bIns="0" rtlCol="0" anchor="ctr"/>
          <a:lstStyle/>
          <a:p>
            <a:pPr>
              <a:lnSpc>
                <a:spcPct val="140000"/>
              </a:lnSpc>
            </a:pPr>
            <a:r>
              <a:rPr lang="en-US" sz="1200" dirty="0">
                <a:ea typeface="Quattrocento Sans" pitchFamily="34" charset="-122"/>
                <a:cs typeface="Quattrocento Sans" pitchFamily="34" charset="-120"/>
              </a:rPr>
              <a:t>Provides </a:t>
            </a:r>
            <a:r>
              <a:rPr lang="en-US" sz="1200" b="1" dirty="0">
                <a:ea typeface="Quattrocento Sans" pitchFamily="34" charset="-122"/>
                <a:cs typeface="Quattrocento Sans" pitchFamily="34" charset="-120"/>
              </a:rPr>
              <a:t>empirical evaluation</a:t>
            </a:r>
            <a:r>
              <a:rPr lang="en-US" sz="1200" dirty="0">
                <a:ea typeface="Quattrocento Sans" pitchFamily="34" charset="-122"/>
                <a:cs typeface="Quattrocento Sans" pitchFamily="34" charset="-120"/>
              </a:rPr>
              <a:t> that goes beyond reconstruction accuracy to assess downstream utility, including train-on-synthetic-test-on-real performance, hybrid training, and structural similarity analyses.</a:t>
            </a:r>
            <a:endParaRPr lang="en-US" sz="1600" dirty="0"/>
          </a:p>
        </p:txBody>
      </p:sp>
      <p:pic>
        <p:nvPicPr>
          <p:cNvPr id="4" name="Graphic 3" descr="Building with solid fill">
            <a:extLst>
              <a:ext uri="{FF2B5EF4-FFF2-40B4-BE49-F238E27FC236}">
                <a16:creationId xmlns:a16="http://schemas.microsoft.com/office/drawing/2014/main" id="{55752AC3-0DB3-3E5B-FC1C-0742B066AD2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61135" y="1265169"/>
            <a:ext cx="344556" cy="344556"/>
          </a:xfrm>
          <a:prstGeom prst="rect">
            <a:avLst/>
          </a:prstGeom>
        </p:spPr>
      </p:pic>
      <p:pic>
        <p:nvPicPr>
          <p:cNvPr id="6" name="Graphic 5" descr="Hierarchy with solid fill">
            <a:extLst>
              <a:ext uri="{FF2B5EF4-FFF2-40B4-BE49-F238E27FC236}">
                <a16:creationId xmlns:a16="http://schemas.microsoft.com/office/drawing/2014/main" id="{240F3595-A6FF-19DC-BE7A-85A3C95DDC3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61135" y="2922519"/>
            <a:ext cx="344556" cy="344556"/>
          </a:xfrm>
          <a:prstGeom prst="rect">
            <a:avLst/>
          </a:prstGeom>
        </p:spPr>
      </p:pic>
      <p:pic>
        <p:nvPicPr>
          <p:cNvPr id="7" name="Graphic 6" descr="Gears with solid fill">
            <a:extLst>
              <a:ext uri="{FF2B5EF4-FFF2-40B4-BE49-F238E27FC236}">
                <a16:creationId xmlns:a16="http://schemas.microsoft.com/office/drawing/2014/main" id="{DA5B1B80-F403-76B2-A382-E8D5A49BE14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83746" y="4656069"/>
            <a:ext cx="344556" cy="344556"/>
          </a:xfrm>
          <a:prstGeom prst="rect">
            <a:avLst/>
          </a:prstGeom>
        </p:spPr>
      </p:pic>
      <p:sp>
        <p:nvSpPr>
          <p:cNvPr id="8" name="Shape 7">
            <a:extLst>
              <a:ext uri="{FF2B5EF4-FFF2-40B4-BE49-F238E27FC236}">
                <a16:creationId xmlns:a16="http://schemas.microsoft.com/office/drawing/2014/main" id="{B7004C89-7118-2313-4302-263E61E2BBCD}"/>
              </a:ext>
            </a:extLst>
          </p:cNvPr>
          <p:cNvSpPr/>
          <p:nvPr/>
        </p:nvSpPr>
        <p:spPr>
          <a:xfrm>
            <a:off x="835075" y="2144781"/>
            <a:ext cx="809625" cy="228600"/>
          </a:xfrm>
          <a:custGeom>
            <a:avLst/>
            <a:gdLst/>
            <a:ahLst/>
            <a:cxnLst/>
            <a:rect l="l" t="t" r="r" b="b"/>
            <a:pathLst>
              <a:path w="809625" h="228600">
                <a:moveTo>
                  <a:pt x="38101" y="0"/>
                </a:moveTo>
                <a:lnTo>
                  <a:pt x="771524" y="0"/>
                </a:lnTo>
                <a:cubicBezTo>
                  <a:pt x="792567" y="0"/>
                  <a:pt x="809625" y="17058"/>
                  <a:pt x="809625" y="38101"/>
                </a:cubicBezTo>
                <a:lnTo>
                  <a:pt x="809625" y="190499"/>
                </a:lnTo>
                <a:cubicBezTo>
                  <a:pt x="809625" y="211542"/>
                  <a:pt x="792567" y="228600"/>
                  <a:pt x="771524"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9" name="Text 8">
            <a:extLst>
              <a:ext uri="{FF2B5EF4-FFF2-40B4-BE49-F238E27FC236}">
                <a16:creationId xmlns:a16="http://schemas.microsoft.com/office/drawing/2014/main" id="{3F6C1C51-6D5E-133D-C442-A5FF0AE2AA4C}"/>
              </a:ext>
            </a:extLst>
          </p:cNvPr>
          <p:cNvSpPr/>
          <p:nvPr/>
        </p:nvSpPr>
        <p:spPr>
          <a:xfrm>
            <a:off x="828302" y="2144781"/>
            <a:ext cx="866775" cy="228600"/>
          </a:xfrm>
          <a:prstGeom prst="rect">
            <a:avLst/>
          </a:prstGeom>
          <a:noFill/>
          <a:ln/>
        </p:spPr>
        <p:txBody>
          <a:bodyPr wrap="square" lIns="76200" tIns="38100" rIns="76200" bIns="38100" rtlCol="0" anchor="ctr"/>
          <a:lstStyle/>
          <a:p>
            <a:pPr>
              <a:lnSpc>
                <a:spcPct val="11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Data Scarcity</a:t>
            </a:r>
            <a:endParaRPr lang="en-US" sz="1600" dirty="0">
              <a:solidFill>
                <a:schemeClr val="accent4">
                  <a:lumMod val="50000"/>
                </a:schemeClr>
              </a:solidFill>
            </a:endParaRPr>
          </a:p>
        </p:txBody>
      </p:sp>
      <p:sp>
        <p:nvSpPr>
          <p:cNvPr id="10" name="Shape 9">
            <a:extLst>
              <a:ext uri="{FF2B5EF4-FFF2-40B4-BE49-F238E27FC236}">
                <a16:creationId xmlns:a16="http://schemas.microsoft.com/office/drawing/2014/main" id="{F8426128-4080-4F89-4C17-98A21FF58C10}"/>
              </a:ext>
            </a:extLst>
          </p:cNvPr>
          <p:cNvSpPr/>
          <p:nvPr/>
        </p:nvSpPr>
        <p:spPr>
          <a:xfrm>
            <a:off x="1710927" y="2144781"/>
            <a:ext cx="514350" cy="228600"/>
          </a:xfrm>
          <a:custGeom>
            <a:avLst/>
            <a:gdLst/>
            <a:ahLst/>
            <a:cxnLst/>
            <a:rect l="l" t="t" r="r" b="b"/>
            <a:pathLst>
              <a:path w="514350" h="228600">
                <a:moveTo>
                  <a:pt x="38101" y="0"/>
                </a:moveTo>
                <a:lnTo>
                  <a:pt x="476249" y="0"/>
                </a:lnTo>
                <a:cubicBezTo>
                  <a:pt x="497292" y="0"/>
                  <a:pt x="514350" y="17058"/>
                  <a:pt x="514350" y="38101"/>
                </a:cubicBezTo>
                <a:lnTo>
                  <a:pt x="514350" y="190499"/>
                </a:lnTo>
                <a:cubicBezTo>
                  <a:pt x="514350" y="211542"/>
                  <a:pt x="497292" y="228600"/>
                  <a:pt x="476249"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11" name="Text 10">
            <a:extLst>
              <a:ext uri="{FF2B5EF4-FFF2-40B4-BE49-F238E27FC236}">
                <a16:creationId xmlns:a16="http://schemas.microsoft.com/office/drawing/2014/main" id="{389792B7-B9E9-6367-F1F7-AE74C99116C4}"/>
              </a:ext>
            </a:extLst>
          </p:cNvPr>
          <p:cNvSpPr/>
          <p:nvPr/>
        </p:nvSpPr>
        <p:spPr>
          <a:xfrm>
            <a:off x="1717700" y="2144781"/>
            <a:ext cx="571500" cy="228600"/>
          </a:xfrm>
          <a:prstGeom prst="rect">
            <a:avLst/>
          </a:prstGeom>
          <a:noFill/>
          <a:ln/>
        </p:spPr>
        <p:txBody>
          <a:bodyPr wrap="square" lIns="76200" tIns="38100" rIns="76200" bIns="38100" rtlCol="0" anchor="ctr"/>
          <a:lstStyle/>
          <a:p>
            <a:pPr>
              <a:lnSpc>
                <a:spcPct val="11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Privacy</a:t>
            </a:r>
            <a:endParaRPr lang="en-US" sz="1600" dirty="0">
              <a:solidFill>
                <a:schemeClr val="accent4">
                  <a:lumMod val="50000"/>
                </a:schemeClr>
              </a:solidFill>
            </a:endParaRPr>
          </a:p>
        </p:txBody>
      </p:sp>
      <p:sp>
        <p:nvSpPr>
          <p:cNvPr id="12" name="Shape 11">
            <a:extLst>
              <a:ext uri="{FF2B5EF4-FFF2-40B4-BE49-F238E27FC236}">
                <a16:creationId xmlns:a16="http://schemas.microsoft.com/office/drawing/2014/main" id="{032270E1-6D5C-B083-BF1B-3CBA2CA37C2E}"/>
              </a:ext>
            </a:extLst>
          </p:cNvPr>
          <p:cNvSpPr/>
          <p:nvPr/>
        </p:nvSpPr>
        <p:spPr>
          <a:xfrm>
            <a:off x="2299617" y="2144781"/>
            <a:ext cx="819150" cy="228600"/>
          </a:xfrm>
          <a:custGeom>
            <a:avLst/>
            <a:gdLst/>
            <a:ahLst/>
            <a:cxnLst/>
            <a:rect l="l" t="t" r="r" b="b"/>
            <a:pathLst>
              <a:path w="819150" h="228600">
                <a:moveTo>
                  <a:pt x="38101" y="0"/>
                </a:moveTo>
                <a:lnTo>
                  <a:pt x="781049" y="0"/>
                </a:lnTo>
                <a:cubicBezTo>
                  <a:pt x="802092" y="0"/>
                  <a:pt x="819150" y="17058"/>
                  <a:pt x="819150" y="38101"/>
                </a:cubicBezTo>
                <a:lnTo>
                  <a:pt x="819150" y="190499"/>
                </a:lnTo>
                <a:cubicBezTo>
                  <a:pt x="819150" y="211542"/>
                  <a:pt x="802092" y="228600"/>
                  <a:pt x="781049"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13" name="Text 12">
            <a:extLst>
              <a:ext uri="{FF2B5EF4-FFF2-40B4-BE49-F238E27FC236}">
                <a16:creationId xmlns:a16="http://schemas.microsoft.com/office/drawing/2014/main" id="{EF1E6F0C-A69E-CD93-DBC8-4CD6243527C6}"/>
              </a:ext>
            </a:extLst>
          </p:cNvPr>
          <p:cNvSpPr/>
          <p:nvPr/>
        </p:nvSpPr>
        <p:spPr>
          <a:xfrm>
            <a:off x="2306390" y="2144781"/>
            <a:ext cx="876300" cy="228600"/>
          </a:xfrm>
          <a:prstGeom prst="rect">
            <a:avLst/>
          </a:prstGeom>
          <a:noFill/>
          <a:ln/>
        </p:spPr>
        <p:txBody>
          <a:bodyPr wrap="square" lIns="76200" tIns="38100" rIns="76200" bIns="38100" rtlCol="0" anchor="ctr"/>
          <a:lstStyle/>
          <a:p>
            <a:pPr>
              <a:lnSpc>
                <a:spcPct val="11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Diversity Gap</a:t>
            </a:r>
            <a:endParaRPr lang="en-US" sz="1600" dirty="0">
              <a:solidFill>
                <a:schemeClr val="accent4">
                  <a:lumMod val="50000"/>
                </a:schemeClr>
              </a:solidFill>
            </a:endParaRPr>
          </a:p>
        </p:txBody>
      </p:sp>
      <p:sp>
        <p:nvSpPr>
          <p:cNvPr id="17" name="Shape 18">
            <a:extLst>
              <a:ext uri="{FF2B5EF4-FFF2-40B4-BE49-F238E27FC236}">
                <a16:creationId xmlns:a16="http://schemas.microsoft.com/office/drawing/2014/main" id="{3D0D121A-6ABB-A02B-7674-1FCF893F3662}"/>
              </a:ext>
            </a:extLst>
          </p:cNvPr>
          <p:cNvSpPr/>
          <p:nvPr/>
        </p:nvSpPr>
        <p:spPr>
          <a:xfrm>
            <a:off x="828302" y="3825323"/>
            <a:ext cx="685800" cy="228600"/>
          </a:xfrm>
          <a:custGeom>
            <a:avLst/>
            <a:gdLst/>
            <a:ahLst/>
            <a:cxnLst/>
            <a:rect l="l" t="t" r="r" b="b"/>
            <a:pathLst>
              <a:path w="685800" h="228600">
                <a:moveTo>
                  <a:pt x="38101" y="0"/>
                </a:moveTo>
                <a:lnTo>
                  <a:pt x="647699" y="0"/>
                </a:lnTo>
                <a:cubicBezTo>
                  <a:pt x="668742" y="0"/>
                  <a:pt x="685800" y="17058"/>
                  <a:pt x="685800" y="38101"/>
                </a:cubicBezTo>
                <a:lnTo>
                  <a:pt x="685800" y="190499"/>
                </a:lnTo>
                <a:cubicBezTo>
                  <a:pt x="685800" y="211542"/>
                  <a:pt x="668742" y="228600"/>
                  <a:pt x="647699"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18" name="Text 19">
            <a:extLst>
              <a:ext uri="{FF2B5EF4-FFF2-40B4-BE49-F238E27FC236}">
                <a16:creationId xmlns:a16="http://schemas.microsoft.com/office/drawing/2014/main" id="{F7A25836-2AFA-7F14-D287-3D23CFB3FFDF}"/>
              </a:ext>
            </a:extLst>
          </p:cNvPr>
          <p:cNvSpPr/>
          <p:nvPr/>
        </p:nvSpPr>
        <p:spPr>
          <a:xfrm>
            <a:off x="828302" y="3825323"/>
            <a:ext cx="742950" cy="228600"/>
          </a:xfrm>
          <a:prstGeom prst="rect">
            <a:avLst/>
          </a:prstGeom>
          <a:noFill/>
          <a:ln/>
        </p:spPr>
        <p:txBody>
          <a:bodyPr wrap="square" lIns="76200" tIns="38100" rIns="76200" bIns="38100" rtlCol="0" anchor="ctr"/>
          <a:lstStyle/>
          <a:p>
            <a:pPr>
              <a:lnSpc>
                <a:spcPct val="11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Graph VAE</a:t>
            </a:r>
            <a:endParaRPr lang="en-US" sz="1600" dirty="0">
              <a:solidFill>
                <a:schemeClr val="accent4">
                  <a:lumMod val="50000"/>
                </a:schemeClr>
              </a:solidFill>
            </a:endParaRPr>
          </a:p>
        </p:txBody>
      </p:sp>
      <p:sp>
        <p:nvSpPr>
          <p:cNvPr id="19" name="Shape 20">
            <a:extLst>
              <a:ext uri="{FF2B5EF4-FFF2-40B4-BE49-F238E27FC236}">
                <a16:creationId xmlns:a16="http://schemas.microsoft.com/office/drawing/2014/main" id="{422BDA62-3143-21F3-2DC1-F329D55AD312}"/>
              </a:ext>
            </a:extLst>
          </p:cNvPr>
          <p:cNvSpPr/>
          <p:nvPr/>
        </p:nvSpPr>
        <p:spPr>
          <a:xfrm>
            <a:off x="1594172" y="3825323"/>
            <a:ext cx="742950" cy="228600"/>
          </a:xfrm>
          <a:custGeom>
            <a:avLst/>
            <a:gdLst/>
            <a:ahLst/>
            <a:cxnLst/>
            <a:rect l="l" t="t" r="r" b="b"/>
            <a:pathLst>
              <a:path w="742950" h="228600">
                <a:moveTo>
                  <a:pt x="38101" y="0"/>
                </a:moveTo>
                <a:lnTo>
                  <a:pt x="704849" y="0"/>
                </a:lnTo>
                <a:cubicBezTo>
                  <a:pt x="725892" y="0"/>
                  <a:pt x="742950" y="17058"/>
                  <a:pt x="742950" y="38101"/>
                </a:cubicBezTo>
                <a:lnTo>
                  <a:pt x="742950" y="190499"/>
                </a:lnTo>
                <a:cubicBezTo>
                  <a:pt x="742950" y="211542"/>
                  <a:pt x="725892" y="228600"/>
                  <a:pt x="704849"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20" name="Text 21">
            <a:extLst>
              <a:ext uri="{FF2B5EF4-FFF2-40B4-BE49-F238E27FC236}">
                <a16:creationId xmlns:a16="http://schemas.microsoft.com/office/drawing/2014/main" id="{C29AB8E9-FE06-FF0D-F11B-34604CE44AA1}"/>
              </a:ext>
            </a:extLst>
          </p:cNvPr>
          <p:cNvSpPr/>
          <p:nvPr/>
        </p:nvSpPr>
        <p:spPr>
          <a:xfrm>
            <a:off x="1594172" y="3825323"/>
            <a:ext cx="800100" cy="228600"/>
          </a:xfrm>
          <a:prstGeom prst="rect">
            <a:avLst/>
          </a:prstGeom>
          <a:noFill/>
          <a:ln/>
        </p:spPr>
        <p:txBody>
          <a:bodyPr wrap="square" lIns="76200" tIns="38100" rIns="76200" bIns="38100" rtlCol="0" anchor="ctr"/>
          <a:lstStyle/>
          <a:p>
            <a:pPr>
              <a:lnSpc>
                <a:spcPct val="11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Hierarchical</a:t>
            </a:r>
            <a:endParaRPr lang="en-US" sz="1600" dirty="0">
              <a:solidFill>
                <a:schemeClr val="accent4">
                  <a:lumMod val="50000"/>
                </a:schemeClr>
              </a:solidFill>
            </a:endParaRPr>
          </a:p>
        </p:txBody>
      </p:sp>
      <p:sp>
        <p:nvSpPr>
          <p:cNvPr id="21" name="Shape 22">
            <a:extLst>
              <a:ext uri="{FF2B5EF4-FFF2-40B4-BE49-F238E27FC236}">
                <a16:creationId xmlns:a16="http://schemas.microsoft.com/office/drawing/2014/main" id="{E67EDA54-B110-A968-73F7-8785B0BCF677}"/>
              </a:ext>
            </a:extLst>
          </p:cNvPr>
          <p:cNvSpPr/>
          <p:nvPr/>
        </p:nvSpPr>
        <p:spPr>
          <a:xfrm>
            <a:off x="2413248" y="3825323"/>
            <a:ext cx="866775" cy="228600"/>
          </a:xfrm>
          <a:custGeom>
            <a:avLst/>
            <a:gdLst/>
            <a:ahLst/>
            <a:cxnLst/>
            <a:rect l="l" t="t" r="r" b="b"/>
            <a:pathLst>
              <a:path w="866775" h="228600">
                <a:moveTo>
                  <a:pt x="38101" y="0"/>
                </a:moveTo>
                <a:lnTo>
                  <a:pt x="828674" y="0"/>
                </a:lnTo>
                <a:cubicBezTo>
                  <a:pt x="849717" y="0"/>
                  <a:pt x="866775" y="17058"/>
                  <a:pt x="866775" y="38101"/>
                </a:cubicBezTo>
                <a:lnTo>
                  <a:pt x="866775" y="190499"/>
                </a:lnTo>
                <a:cubicBezTo>
                  <a:pt x="866775" y="211542"/>
                  <a:pt x="849717" y="228600"/>
                  <a:pt x="828674"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22" name="Text 23">
            <a:extLst>
              <a:ext uri="{FF2B5EF4-FFF2-40B4-BE49-F238E27FC236}">
                <a16:creationId xmlns:a16="http://schemas.microsoft.com/office/drawing/2014/main" id="{8F7F2644-BFB2-45CA-1DCD-06472719C65B}"/>
              </a:ext>
            </a:extLst>
          </p:cNvPr>
          <p:cNvSpPr/>
          <p:nvPr/>
        </p:nvSpPr>
        <p:spPr>
          <a:xfrm>
            <a:off x="2413248" y="3825323"/>
            <a:ext cx="923925" cy="228600"/>
          </a:xfrm>
          <a:prstGeom prst="rect">
            <a:avLst/>
          </a:prstGeom>
          <a:noFill/>
          <a:ln/>
        </p:spPr>
        <p:txBody>
          <a:bodyPr wrap="square" lIns="76200" tIns="38100" rIns="76200" bIns="38100" rtlCol="0" anchor="ctr"/>
          <a:lstStyle/>
          <a:p>
            <a:pPr>
              <a:lnSpc>
                <a:spcPct val="11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DAG</a:t>
            </a:r>
            <a:r>
              <a:rPr lang="en-US" sz="900" dirty="0">
                <a:solidFill>
                  <a:srgbClr val="8D99AE"/>
                </a:solidFill>
                <a:latin typeface="Quattrocento Sans" pitchFamily="34" charset="0"/>
                <a:ea typeface="Quattrocento Sans" pitchFamily="34" charset="-122"/>
                <a:cs typeface="Quattrocento Sans" pitchFamily="34" charset="-120"/>
              </a:rPr>
              <a:t> </a:t>
            </a:r>
            <a:r>
              <a:rPr lang="en-US" sz="900" dirty="0">
                <a:solidFill>
                  <a:schemeClr val="accent4">
                    <a:lumMod val="50000"/>
                  </a:schemeClr>
                </a:solidFill>
                <a:latin typeface="Quattrocento Sans" pitchFamily="34" charset="0"/>
                <a:ea typeface="Quattrocento Sans" pitchFamily="34" charset="-122"/>
                <a:cs typeface="Quattrocento Sans" pitchFamily="34" charset="-120"/>
              </a:rPr>
              <a:t>Structure</a:t>
            </a:r>
            <a:endParaRPr lang="en-US" sz="1600" dirty="0">
              <a:solidFill>
                <a:schemeClr val="accent4">
                  <a:lumMod val="50000"/>
                </a:schemeClr>
              </a:solidFill>
            </a:endParaRPr>
          </a:p>
        </p:txBody>
      </p:sp>
      <p:sp>
        <p:nvSpPr>
          <p:cNvPr id="26" name="Shape 29">
            <a:extLst>
              <a:ext uri="{FF2B5EF4-FFF2-40B4-BE49-F238E27FC236}">
                <a16:creationId xmlns:a16="http://schemas.microsoft.com/office/drawing/2014/main" id="{5AB5E43E-C3CD-38AD-BC47-31748F78CF5D}"/>
              </a:ext>
            </a:extLst>
          </p:cNvPr>
          <p:cNvSpPr/>
          <p:nvPr/>
        </p:nvSpPr>
        <p:spPr>
          <a:xfrm>
            <a:off x="835075" y="5514975"/>
            <a:ext cx="409575" cy="228600"/>
          </a:xfrm>
          <a:custGeom>
            <a:avLst/>
            <a:gdLst/>
            <a:ahLst/>
            <a:cxnLst/>
            <a:rect l="l" t="t" r="r" b="b"/>
            <a:pathLst>
              <a:path w="409575" h="228600">
                <a:moveTo>
                  <a:pt x="38101" y="0"/>
                </a:moveTo>
                <a:lnTo>
                  <a:pt x="371474" y="0"/>
                </a:lnTo>
                <a:cubicBezTo>
                  <a:pt x="392517" y="0"/>
                  <a:pt x="409575" y="17058"/>
                  <a:pt x="409575" y="38101"/>
                </a:cubicBezTo>
                <a:lnTo>
                  <a:pt x="409575" y="190499"/>
                </a:lnTo>
                <a:cubicBezTo>
                  <a:pt x="409575" y="211542"/>
                  <a:pt x="392517" y="228600"/>
                  <a:pt x="371474"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30" name="Text 30">
            <a:extLst>
              <a:ext uri="{FF2B5EF4-FFF2-40B4-BE49-F238E27FC236}">
                <a16:creationId xmlns:a16="http://schemas.microsoft.com/office/drawing/2014/main" id="{322C80FC-B11B-07A3-BA9D-F0162DF37FB2}"/>
              </a:ext>
            </a:extLst>
          </p:cNvPr>
          <p:cNvSpPr/>
          <p:nvPr/>
        </p:nvSpPr>
        <p:spPr>
          <a:xfrm>
            <a:off x="835075" y="5514975"/>
            <a:ext cx="466725" cy="228600"/>
          </a:xfrm>
          <a:prstGeom prst="rect">
            <a:avLst/>
          </a:prstGeom>
          <a:noFill/>
          <a:ln/>
        </p:spPr>
        <p:txBody>
          <a:bodyPr wrap="square" lIns="76200" tIns="38100" rIns="76200" bIns="38100" rtlCol="0" anchor="ctr"/>
          <a:lstStyle/>
          <a:p>
            <a:pPr>
              <a:lnSpc>
                <a:spcPct val="11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TSTR</a:t>
            </a:r>
            <a:endParaRPr lang="en-US" sz="1600" dirty="0">
              <a:solidFill>
                <a:schemeClr val="accent4">
                  <a:lumMod val="50000"/>
                </a:schemeClr>
              </a:solidFill>
            </a:endParaRPr>
          </a:p>
        </p:txBody>
      </p:sp>
      <p:sp>
        <p:nvSpPr>
          <p:cNvPr id="34" name="Shape 31">
            <a:extLst>
              <a:ext uri="{FF2B5EF4-FFF2-40B4-BE49-F238E27FC236}">
                <a16:creationId xmlns:a16="http://schemas.microsoft.com/office/drawing/2014/main" id="{60E40FBA-4280-AEFA-92D0-B409E72FCC27}"/>
              </a:ext>
            </a:extLst>
          </p:cNvPr>
          <p:cNvSpPr/>
          <p:nvPr/>
        </p:nvSpPr>
        <p:spPr>
          <a:xfrm>
            <a:off x="1316534" y="5514975"/>
            <a:ext cx="914400" cy="228600"/>
          </a:xfrm>
          <a:custGeom>
            <a:avLst/>
            <a:gdLst/>
            <a:ahLst/>
            <a:cxnLst/>
            <a:rect l="l" t="t" r="r" b="b"/>
            <a:pathLst>
              <a:path w="914400" h="228600">
                <a:moveTo>
                  <a:pt x="38101" y="0"/>
                </a:moveTo>
                <a:lnTo>
                  <a:pt x="876299" y="0"/>
                </a:lnTo>
                <a:cubicBezTo>
                  <a:pt x="897342" y="0"/>
                  <a:pt x="914400" y="17058"/>
                  <a:pt x="914400" y="38101"/>
                </a:cubicBezTo>
                <a:lnTo>
                  <a:pt x="914400" y="190499"/>
                </a:lnTo>
                <a:cubicBezTo>
                  <a:pt x="914400" y="211542"/>
                  <a:pt x="897342" y="228600"/>
                  <a:pt x="876299"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dirty="0"/>
          </a:p>
        </p:txBody>
      </p:sp>
      <p:sp>
        <p:nvSpPr>
          <p:cNvPr id="38" name="Text 32">
            <a:extLst>
              <a:ext uri="{FF2B5EF4-FFF2-40B4-BE49-F238E27FC236}">
                <a16:creationId xmlns:a16="http://schemas.microsoft.com/office/drawing/2014/main" id="{B6F7469A-89A3-79C2-D2B6-1D00CE798D89}"/>
              </a:ext>
            </a:extLst>
          </p:cNvPr>
          <p:cNvSpPr/>
          <p:nvPr/>
        </p:nvSpPr>
        <p:spPr>
          <a:xfrm>
            <a:off x="1316534" y="5514975"/>
            <a:ext cx="971550" cy="228600"/>
          </a:xfrm>
          <a:prstGeom prst="rect">
            <a:avLst/>
          </a:prstGeom>
          <a:noFill/>
          <a:ln/>
        </p:spPr>
        <p:txBody>
          <a:bodyPr wrap="square" lIns="76200" tIns="38100" rIns="76200" bIns="38100" rtlCol="0" anchor="ctr"/>
          <a:lstStyle/>
          <a:p>
            <a:pPr>
              <a:lnSpc>
                <a:spcPct val="11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Hybrid Training</a:t>
            </a:r>
            <a:endParaRPr lang="en-US" sz="1600" dirty="0">
              <a:solidFill>
                <a:schemeClr val="accent4">
                  <a:lumMod val="50000"/>
                </a:schemeClr>
              </a:solidFill>
            </a:endParaRPr>
          </a:p>
        </p:txBody>
      </p:sp>
      <p:sp>
        <p:nvSpPr>
          <p:cNvPr id="39" name="Shape 33">
            <a:extLst>
              <a:ext uri="{FF2B5EF4-FFF2-40B4-BE49-F238E27FC236}">
                <a16:creationId xmlns:a16="http://schemas.microsoft.com/office/drawing/2014/main" id="{0F5D70AB-BB72-698D-97D4-B76FD5F320D4}"/>
              </a:ext>
            </a:extLst>
          </p:cNvPr>
          <p:cNvSpPr/>
          <p:nvPr/>
        </p:nvSpPr>
        <p:spPr>
          <a:xfrm>
            <a:off x="2304009" y="5514975"/>
            <a:ext cx="1104900" cy="228600"/>
          </a:xfrm>
          <a:custGeom>
            <a:avLst/>
            <a:gdLst/>
            <a:ahLst/>
            <a:cxnLst/>
            <a:rect l="l" t="t" r="r" b="b"/>
            <a:pathLst>
              <a:path w="1104900" h="228600">
                <a:moveTo>
                  <a:pt x="38101" y="0"/>
                </a:moveTo>
                <a:lnTo>
                  <a:pt x="1066799" y="0"/>
                </a:lnTo>
                <a:cubicBezTo>
                  <a:pt x="1087842" y="0"/>
                  <a:pt x="1104900" y="17058"/>
                  <a:pt x="1104900" y="38101"/>
                </a:cubicBezTo>
                <a:lnTo>
                  <a:pt x="1104900" y="190499"/>
                </a:lnTo>
                <a:cubicBezTo>
                  <a:pt x="1104900" y="211542"/>
                  <a:pt x="1087842" y="228600"/>
                  <a:pt x="1066799"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40" name="Text 34">
            <a:extLst>
              <a:ext uri="{FF2B5EF4-FFF2-40B4-BE49-F238E27FC236}">
                <a16:creationId xmlns:a16="http://schemas.microsoft.com/office/drawing/2014/main" id="{E2163C6F-72A2-47B9-7F65-91446928390E}"/>
              </a:ext>
            </a:extLst>
          </p:cNvPr>
          <p:cNvSpPr/>
          <p:nvPr/>
        </p:nvSpPr>
        <p:spPr>
          <a:xfrm>
            <a:off x="2304009" y="5514975"/>
            <a:ext cx="1162050" cy="228600"/>
          </a:xfrm>
          <a:prstGeom prst="rect">
            <a:avLst/>
          </a:prstGeom>
          <a:noFill/>
          <a:ln/>
        </p:spPr>
        <p:txBody>
          <a:bodyPr wrap="square" lIns="76200" tIns="38100" rIns="76200" bIns="38100" rtlCol="0" anchor="ctr"/>
          <a:lstStyle/>
          <a:p>
            <a:pPr>
              <a:lnSpc>
                <a:spcPct val="11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Industrial Guidance</a:t>
            </a:r>
            <a:endParaRPr lang="en-US" sz="1600" dirty="0">
              <a:solidFill>
                <a:schemeClr val="accent4">
                  <a:lumMod val="50000"/>
                </a:schemeClr>
              </a:solidFill>
            </a:endParaRPr>
          </a:p>
        </p:txBody>
      </p:sp>
    </p:spTree>
    <p:extLst>
      <p:ext uri="{BB962C8B-B14F-4D97-AF65-F5344CB8AC3E}">
        <p14:creationId xmlns:p14="http://schemas.microsoft.com/office/powerpoint/2010/main" val="153355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2">
            <a:extLst>
              <a:ext uri="{FF2B5EF4-FFF2-40B4-BE49-F238E27FC236}">
                <a16:creationId xmlns:a16="http://schemas.microsoft.com/office/drawing/2014/main" id="{4E2B6FC4-709D-D328-F1D4-A058B2E45665}"/>
              </a:ext>
            </a:extLst>
          </p:cNvPr>
          <p:cNvSpPr/>
          <p:nvPr/>
        </p:nvSpPr>
        <p:spPr>
          <a:xfrm>
            <a:off x="400050" y="1219200"/>
            <a:ext cx="5619750" cy="2552700"/>
          </a:xfrm>
          <a:custGeom>
            <a:avLst/>
            <a:gdLst/>
            <a:ahLst/>
            <a:cxnLst/>
            <a:rect l="l" t="t" r="r" b="b"/>
            <a:pathLst>
              <a:path w="5619750" h="2552700">
                <a:moveTo>
                  <a:pt x="38100" y="0"/>
                </a:moveTo>
                <a:lnTo>
                  <a:pt x="5543552" y="0"/>
                </a:lnTo>
                <a:cubicBezTo>
                  <a:pt x="5585635" y="0"/>
                  <a:pt x="5619750" y="34115"/>
                  <a:pt x="5619750" y="76198"/>
                </a:cubicBezTo>
                <a:lnTo>
                  <a:pt x="5619750" y="2476502"/>
                </a:lnTo>
                <a:cubicBezTo>
                  <a:pt x="5619750" y="2518585"/>
                  <a:pt x="5585635" y="2552700"/>
                  <a:pt x="5543552" y="2552700"/>
                </a:cubicBezTo>
                <a:lnTo>
                  <a:pt x="38100" y="2552700"/>
                </a:lnTo>
                <a:cubicBezTo>
                  <a:pt x="17072" y="2552700"/>
                  <a:pt x="0" y="2535628"/>
                  <a:pt x="0" y="2514600"/>
                </a:cubicBezTo>
                <a:lnTo>
                  <a:pt x="0" y="38100"/>
                </a:lnTo>
                <a:cubicBezTo>
                  <a:pt x="0" y="17072"/>
                  <a:pt x="17072" y="0"/>
                  <a:pt x="38100" y="0"/>
                </a:cubicBezTo>
                <a:close/>
              </a:path>
            </a:pathLst>
          </a:custGeom>
          <a:solidFill>
            <a:schemeClr val="tx1">
              <a:alpha val="80000"/>
            </a:schemeClr>
          </a:solidFill>
          <a:ln/>
        </p:spPr>
        <p:txBody>
          <a:bodyPr/>
          <a:lstStyle/>
          <a:p>
            <a:endParaRPr lang="en-CA"/>
          </a:p>
        </p:txBody>
      </p:sp>
      <p:sp>
        <p:nvSpPr>
          <p:cNvPr id="56" name="Shape 3">
            <a:extLst>
              <a:ext uri="{FF2B5EF4-FFF2-40B4-BE49-F238E27FC236}">
                <a16:creationId xmlns:a16="http://schemas.microsoft.com/office/drawing/2014/main" id="{4D0C20E9-7E79-DD5D-0EE6-675B8249CD51}"/>
              </a:ext>
            </a:extLst>
          </p:cNvPr>
          <p:cNvSpPr/>
          <p:nvPr/>
        </p:nvSpPr>
        <p:spPr>
          <a:xfrm>
            <a:off x="400050" y="1219200"/>
            <a:ext cx="38100" cy="2552700"/>
          </a:xfrm>
          <a:custGeom>
            <a:avLst/>
            <a:gdLst/>
            <a:ahLst/>
            <a:cxnLst/>
            <a:rect l="l" t="t" r="r" b="b"/>
            <a:pathLst>
              <a:path w="38100" h="2552700">
                <a:moveTo>
                  <a:pt x="38100" y="0"/>
                </a:moveTo>
                <a:lnTo>
                  <a:pt x="38100" y="0"/>
                </a:lnTo>
                <a:lnTo>
                  <a:pt x="38100" y="2552700"/>
                </a:lnTo>
                <a:lnTo>
                  <a:pt x="38100" y="2552700"/>
                </a:lnTo>
                <a:cubicBezTo>
                  <a:pt x="17072" y="2552700"/>
                  <a:pt x="0" y="2535628"/>
                  <a:pt x="0" y="2514600"/>
                </a:cubicBezTo>
                <a:lnTo>
                  <a:pt x="0" y="38100"/>
                </a:lnTo>
                <a:cubicBezTo>
                  <a:pt x="0" y="17072"/>
                  <a:pt x="17072" y="0"/>
                  <a:pt x="38100" y="0"/>
                </a:cubicBezTo>
                <a:close/>
              </a:path>
            </a:pathLst>
          </a:custGeom>
          <a:solidFill>
            <a:schemeClr val="accent4">
              <a:lumMod val="75000"/>
            </a:schemeClr>
          </a:solidFill>
          <a:ln/>
        </p:spPr>
        <p:txBody>
          <a:bodyPr/>
          <a:lstStyle/>
          <a:p>
            <a:endParaRPr lang="en-CA"/>
          </a:p>
        </p:txBody>
      </p:sp>
      <p:sp>
        <p:nvSpPr>
          <p:cNvPr id="57" name="Shape 4">
            <a:extLst>
              <a:ext uri="{FF2B5EF4-FFF2-40B4-BE49-F238E27FC236}">
                <a16:creationId xmlns:a16="http://schemas.microsoft.com/office/drawing/2014/main" id="{DB95A887-533F-F751-08B7-4BF0F9DFEB5D}"/>
              </a:ext>
            </a:extLst>
          </p:cNvPr>
          <p:cNvSpPr/>
          <p:nvPr/>
        </p:nvSpPr>
        <p:spPr>
          <a:xfrm>
            <a:off x="609600" y="140970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chemeClr val="accent4">
              <a:lumMod val="75000"/>
            </a:schemeClr>
          </a:solidFill>
          <a:ln/>
        </p:spPr>
        <p:txBody>
          <a:bodyPr/>
          <a:lstStyle/>
          <a:p>
            <a:endParaRPr lang="en-CA" dirty="0"/>
          </a:p>
        </p:txBody>
      </p:sp>
      <p:sp>
        <p:nvSpPr>
          <p:cNvPr id="58" name="Text 5">
            <a:extLst>
              <a:ext uri="{FF2B5EF4-FFF2-40B4-BE49-F238E27FC236}">
                <a16:creationId xmlns:a16="http://schemas.microsoft.com/office/drawing/2014/main" id="{99179908-BD2C-5BA4-AD78-B12DD946CF6C}"/>
              </a:ext>
            </a:extLst>
          </p:cNvPr>
          <p:cNvSpPr/>
          <p:nvPr/>
        </p:nvSpPr>
        <p:spPr>
          <a:xfrm>
            <a:off x="561975" y="1409700"/>
            <a:ext cx="552450" cy="457200"/>
          </a:xfrm>
          <a:prstGeom prst="rect">
            <a:avLst/>
          </a:prstGeom>
          <a:noFill/>
          <a:ln/>
        </p:spPr>
        <p:txBody>
          <a:bodyPr wrap="square" lIns="0" tIns="0" rIns="0" bIns="0" rtlCol="0" anchor="ctr"/>
          <a:lstStyle/>
          <a:p>
            <a:pPr algn="ctr">
              <a:lnSpc>
                <a:spcPct val="120000"/>
              </a:lnSpc>
            </a:pPr>
            <a:r>
              <a:rPr lang="en-US" sz="1500" b="1" dirty="0">
                <a:solidFill>
                  <a:schemeClr val="bg1"/>
                </a:solidFill>
                <a:latin typeface="Quattrocento Sans" pitchFamily="34" charset="0"/>
                <a:ea typeface="Quattrocento Sans" pitchFamily="34" charset="-122"/>
                <a:cs typeface="Quattrocento Sans" pitchFamily="34" charset="-120"/>
              </a:rPr>
              <a:t>RQ1</a:t>
            </a:r>
            <a:endParaRPr lang="en-US" sz="1600" dirty="0">
              <a:solidFill>
                <a:schemeClr val="bg1"/>
              </a:solidFill>
            </a:endParaRPr>
          </a:p>
        </p:txBody>
      </p:sp>
      <p:sp>
        <p:nvSpPr>
          <p:cNvPr id="59" name="Text 6">
            <a:extLst>
              <a:ext uri="{FF2B5EF4-FFF2-40B4-BE49-F238E27FC236}">
                <a16:creationId xmlns:a16="http://schemas.microsoft.com/office/drawing/2014/main" id="{1EEE5270-3C86-0595-E9AF-9C7F585B4A93}"/>
              </a:ext>
            </a:extLst>
          </p:cNvPr>
          <p:cNvSpPr/>
          <p:nvPr/>
        </p:nvSpPr>
        <p:spPr>
          <a:xfrm>
            <a:off x="1181100" y="1504950"/>
            <a:ext cx="1809750" cy="266700"/>
          </a:xfrm>
          <a:prstGeom prst="rect">
            <a:avLst/>
          </a:prstGeom>
          <a:noFill/>
          <a:ln/>
        </p:spPr>
        <p:txBody>
          <a:bodyPr wrap="square" lIns="0" tIns="0" rIns="0" bIns="0" rtlCol="0" anchor="ctr"/>
          <a:lstStyle/>
          <a:p>
            <a:pPr>
              <a:lnSpc>
                <a:spcPct val="120000"/>
              </a:lnSpc>
            </a:pPr>
            <a:r>
              <a:rPr lang="en-US" sz="1500" b="1" dirty="0">
                <a:solidFill>
                  <a:srgbClr val="EDF2F4"/>
                </a:solidFill>
                <a:latin typeface="+mj-lt"/>
                <a:ea typeface="Liter" pitchFamily="34" charset="-122"/>
                <a:cs typeface="Liter" pitchFamily="34" charset="-120"/>
              </a:rPr>
              <a:t>Fidelity Preservation</a:t>
            </a:r>
            <a:endParaRPr lang="en-US" sz="1600" dirty="0">
              <a:latin typeface="+mj-lt"/>
            </a:endParaRPr>
          </a:p>
        </p:txBody>
      </p:sp>
      <p:sp>
        <p:nvSpPr>
          <p:cNvPr id="60" name="Text 7">
            <a:extLst>
              <a:ext uri="{FF2B5EF4-FFF2-40B4-BE49-F238E27FC236}">
                <a16:creationId xmlns:a16="http://schemas.microsoft.com/office/drawing/2014/main" id="{CEAF0847-07BF-172C-2033-D7AA0C8D32D5}"/>
              </a:ext>
            </a:extLst>
          </p:cNvPr>
          <p:cNvSpPr/>
          <p:nvPr/>
        </p:nvSpPr>
        <p:spPr>
          <a:xfrm>
            <a:off x="609600" y="1981200"/>
            <a:ext cx="5295900" cy="1219200"/>
          </a:xfrm>
          <a:prstGeom prst="rect">
            <a:avLst/>
          </a:prstGeom>
          <a:noFill/>
          <a:ln/>
        </p:spPr>
        <p:txBody>
          <a:bodyPr wrap="square" lIns="0" tIns="0" rIns="0" bIns="0" rtlCol="0" anchor="ctr"/>
          <a:lstStyle/>
          <a:p>
            <a:pPr>
              <a:lnSpc>
                <a:spcPct val="140000"/>
              </a:lnSpc>
            </a:pPr>
            <a:r>
              <a:rPr lang="en-US" sz="1200" dirty="0">
                <a:solidFill>
                  <a:schemeClr val="bg1"/>
                </a:solidFill>
                <a:ea typeface="Quattrocento Sans" pitchFamily="34" charset="-122"/>
                <a:cs typeface="Quattrocento Sans" pitchFamily="34" charset="-120"/>
              </a:rPr>
              <a:t>How accurately do synthetic traces preserve the </a:t>
            </a:r>
            <a:r>
              <a:rPr lang="en-US" sz="1200" b="1" dirty="0">
                <a:solidFill>
                  <a:schemeClr val="bg1"/>
                </a:solidFill>
                <a:ea typeface="Quattrocento Sans" pitchFamily="34" charset="-122"/>
                <a:cs typeface="Quattrocento Sans" pitchFamily="34" charset="-120"/>
              </a:rPr>
              <a:t>structural and feature-level properties</a:t>
            </a:r>
            <a:r>
              <a:rPr lang="en-US" sz="1200" dirty="0">
                <a:solidFill>
                  <a:schemeClr val="bg1"/>
                </a:solidFill>
                <a:ea typeface="Quattrocento Sans" pitchFamily="34" charset="-122"/>
                <a:cs typeface="Quattrocento Sans" pitchFamily="34" charset="-120"/>
              </a:rPr>
              <a:t> of real distributed traces? This examines reconstruction accuracy for services, operations, durations, and execution dependencies.</a:t>
            </a:r>
            <a:endParaRPr lang="en-US" sz="1600" dirty="0">
              <a:solidFill>
                <a:schemeClr val="bg1"/>
              </a:solidFill>
            </a:endParaRPr>
          </a:p>
        </p:txBody>
      </p:sp>
      <p:sp>
        <p:nvSpPr>
          <p:cNvPr id="61" name="Shape 8">
            <a:extLst>
              <a:ext uri="{FF2B5EF4-FFF2-40B4-BE49-F238E27FC236}">
                <a16:creationId xmlns:a16="http://schemas.microsoft.com/office/drawing/2014/main" id="{F827FE98-8B04-D675-D7C9-017361E88AA1}"/>
              </a:ext>
            </a:extLst>
          </p:cNvPr>
          <p:cNvSpPr/>
          <p:nvPr/>
        </p:nvSpPr>
        <p:spPr>
          <a:xfrm>
            <a:off x="609600" y="3314700"/>
            <a:ext cx="1095375" cy="266700"/>
          </a:xfrm>
          <a:custGeom>
            <a:avLst/>
            <a:gdLst/>
            <a:ahLst/>
            <a:cxnLst/>
            <a:rect l="l" t="t" r="r" b="b"/>
            <a:pathLst>
              <a:path w="1095375" h="266700">
                <a:moveTo>
                  <a:pt x="38101" y="0"/>
                </a:moveTo>
                <a:lnTo>
                  <a:pt x="1057274" y="0"/>
                </a:lnTo>
                <a:cubicBezTo>
                  <a:pt x="1078317" y="0"/>
                  <a:pt x="1095375" y="17058"/>
                  <a:pt x="1095375" y="38101"/>
                </a:cubicBezTo>
                <a:lnTo>
                  <a:pt x="1095375" y="228599"/>
                </a:lnTo>
                <a:cubicBezTo>
                  <a:pt x="1095375" y="249642"/>
                  <a:pt x="1078317" y="266700"/>
                  <a:pt x="1057274" y="266700"/>
                </a:cubicBezTo>
                <a:lnTo>
                  <a:pt x="38101" y="266700"/>
                </a:lnTo>
                <a:cubicBezTo>
                  <a:pt x="17058" y="266700"/>
                  <a:pt x="0" y="249642"/>
                  <a:pt x="0" y="2285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62" name="Text 9">
            <a:extLst>
              <a:ext uri="{FF2B5EF4-FFF2-40B4-BE49-F238E27FC236}">
                <a16:creationId xmlns:a16="http://schemas.microsoft.com/office/drawing/2014/main" id="{D7BBEEFC-1F10-07A5-D38B-EEFBCAB18116}"/>
              </a:ext>
            </a:extLst>
          </p:cNvPr>
          <p:cNvSpPr/>
          <p:nvPr/>
        </p:nvSpPr>
        <p:spPr>
          <a:xfrm>
            <a:off x="609600" y="3314700"/>
            <a:ext cx="1162050" cy="266700"/>
          </a:xfrm>
          <a:prstGeom prst="rect">
            <a:avLst/>
          </a:prstGeom>
          <a:noFill/>
          <a:ln/>
        </p:spPr>
        <p:txBody>
          <a:bodyPr wrap="square" lIns="114300" tIns="38100" rIns="114300" bIns="38100" rtlCol="0" anchor="ctr"/>
          <a:lstStyle/>
          <a:p>
            <a:pPr>
              <a:lnSpc>
                <a:spcPct val="120000"/>
              </a:lnSpc>
            </a:pPr>
            <a:r>
              <a:rPr lang="en-US" sz="1050" dirty="0">
                <a:solidFill>
                  <a:schemeClr val="bg1"/>
                </a:solidFill>
                <a:ea typeface="Quattrocento Sans" pitchFamily="34" charset="-122"/>
                <a:cs typeface="Quattrocento Sans" pitchFamily="34" charset="-120"/>
              </a:rPr>
              <a:t>Reconstruction</a:t>
            </a:r>
            <a:endParaRPr lang="en-US" sz="1600" dirty="0">
              <a:solidFill>
                <a:schemeClr val="bg1"/>
              </a:solidFill>
            </a:endParaRPr>
          </a:p>
        </p:txBody>
      </p:sp>
      <p:sp>
        <p:nvSpPr>
          <p:cNvPr id="63" name="Shape 10">
            <a:extLst>
              <a:ext uri="{FF2B5EF4-FFF2-40B4-BE49-F238E27FC236}">
                <a16:creationId xmlns:a16="http://schemas.microsoft.com/office/drawing/2014/main" id="{F6FCDEFF-114B-6BAB-5724-92CA8F33C20B}"/>
              </a:ext>
            </a:extLst>
          </p:cNvPr>
          <p:cNvSpPr/>
          <p:nvPr/>
        </p:nvSpPr>
        <p:spPr>
          <a:xfrm>
            <a:off x="1783631" y="3314700"/>
            <a:ext cx="1238250" cy="266700"/>
          </a:xfrm>
          <a:custGeom>
            <a:avLst/>
            <a:gdLst/>
            <a:ahLst/>
            <a:cxnLst/>
            <a:rect l="l" t="t" r="r" b="b"/>
            <a:pathLst>
              <a:path w="1238250" h="266700">
                <a:moveTo>
                  <a:pt x="38101" y="0"/>
                </a:moveTo>
                <a:lnTo>
                  <a:pt x="1200149" y="0"/>
                </a:lnTo>
                <a:cubicBezTo>
                  <a:pt x="1221192" y="0"/>
                  <a:pt x="1238250" y="17058"/>
                  <a:pt x="1238250" y="38101"/>
                </a:cubicBezTo>
                <a:lnTo>
                  <a:pt x="1238250" y="228599"/>
                </a:lnTo>
                <a:cubicBezTo>
                  <a:pt x="1238250" y="249642"/>
                  <a:pt x="1221192" y="266700"/>
                  <a:pt x="1200149" y="266700"/>
                </a:cubicBezTo>
                <a:lnTo>
                  <a:pt x="38101" y="266700"/>
                </a:lnTo>
                <a:cubicBezTo>
                  <a:pt x="17058" y="266700"/>
                  <a:pt x="0" y="249642"/>
                  <a:pt x="0" y="2285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64" name="Text 11">
            <a:extLst>
              <a:ext uri="{FF2B5EF4-FFF2-40B4-BE49-F238E27FC236}">
                <a16:creationId xmlns:a16="http://schemas.microsoft.com/office/drawing/2014/main" id="{4FC7F989-0C6B-2B45-E869-400A86ACEABC}"/>
              </a:ext>
            </a:extLst>
          </p:cNvPr>
          <p:cNvSpPr/>
          <p:nvPr/>
        </p:nvSpPr>
        <p:spPr>
          <a:xfrm>
            <a:off x="1783631" y="3314700"/>
            <a:ext cx="1304925" cy="266700"/>
          </a:xfrm>
          <a:prstGeom prst="rect">
            <a:avLst/>
          </a:prstGeom>
          <a:noFill/>
          <a:ln/>
        </p:spPr>
        <p:txBody>
          <a:bodyPr wrap="square" lIns="114300" tIns="38100" rIns="114300" bIns="38100" rtlCol="0" anchor="ctr"/>
          <a:lstStyle/>
          <a:p>
            <a:pPr>
              <a:lnSpc>
                <a:spcPct val="120000"/>
              </a:lnSpc>
            </a:pPr>
            <a:r>
              <a:rPr lang="en-US" sz="1050" dirty="0">
                <a:solidFill>
                  <a:schemeClr val="bg1"/>
                </a:solidFill>
                <a:ea typeface="Quattrocento Sans" pitchFamily="34" charset="-122"/>
                <a:cs typeface="Quattrocento Sans" pitchFamily="34" charset="-120"/>
              </a:rPr>
              <a:t>Structural</a:t>
            </a:r>
            <a:r>
              <a:rPr lang="en-US" sz="1050" dirty="0">
                <a:solidFill>
                  <a:schemeClr val="bg1"/>
                </a:solidFill>
                <a:latin typeface="Quattrocento Sans" pitchFamily="34" charset="0"/>
                <a:ea typeface="Quattrocento Sans" pitchFamily="34" charset="-122"/>
                <a:cs typeface="Quattrocento Sans" pitchFamily="34" charset="-120"/>
              </a:rPr>
              <a:t> </a:t>
            </a:r>
            <a:r>
              <a:rPr lang="en-US" sz="1050" dirty="0">
                <a:solidFill>
                  <a:schemeClr val="bg1"/>
                </a:solidFill>
                <a:ea typeface="Quattrocento Sans" pitchFamily="34" charset="-122"/>
                <a:cs typeface="Quattrocento Sans" pitchFamily="34" charset="-120"/>
              </a:rPr>
              <a:t>Fidelity</a:t>
            </a:r>
            <a:endParaRPr lang="en-US" sz="1600" dirty="0">
              <a:solidFill>
                <a:schemeClr val="bg1"/>
              </a:solidFill>
            </a:endParaRPr>
          </a:p>
        </p:txBody>
      </p:sp>
      <p:sp>
        <p:nvSpPr>
          <p:cNvPr id="65" name="Shape 12">
            <a:extLst>
              <a:ext uri="{FF2B5EF4-FFF2-40B4-BE49-F238E27FC236}">
                <a16:creationId xmlns:a16="http://schemas.microsoft.com/office/drawing/2014/main" id="{34CC7BBE-017F-47A1-0CDE-1CDF3DA466D9}"/>
              </a:ext>
            </a:extLst>
          </p:cNvPr>
          <p:cNvSpPr/>
          <p:nvPr/>
        </p:nvSpPr>
        <p:spPr>
          <a:xfrm>
            <a:off x="6191250" y="1219200"/>
            <a:ext cx="5619750" cy="2552700"/>
          </a:xfrm>
          <a:custGeom>
            <a:avLst/>
            <a:gdLst/>
            <a:ahLst/>
            <a:cxnLst/>
            <a:rect l="l" t="t" r="r" b="b"/>
            <a:pathLst>
              <a:path w="5619750" h="2552700">
                <a:moveTo>
                  <a:pt x="38100" y="0"/>
                </a:moveTo>
                <a:lnTo>
                  <a:pt x="5543552" y="0"/>
                </a:lnTo>
                <a:cubicBezTo>
                  <a:pt x="5585635" y="0"/>
                  <a:pt x="5619750" y="34115"/>
                  <a:pt x="5619750" y="76198"/>
                </a:cubicBezTo>
                <a:lnTo>
                  <a:pt x="5619750" y="2476502"/>
                </a:lnTo>
                <a:cubicBezTo>
                  <a:pt x="5619750" y="2518585"/>
                  <a:pt x="5585635" y="2552700"/>
                  <a:pt x="5543552" y="2552700"/>
                </a:cubicBezTo>
                <a:lnTo>
                  <a:pt x="38100" y="2552700"/>
                </a:lnTo>
                <a:cubicBezTo>
                  <a:pt x="17072" y="2552700"/>
                  <a:pt x="0" y="2535628"/>
                  <a:pt x="0" y="2514600"/>
                </a:cubicBezTo>
                <a:lnTo>
                  <a:pt x="0" y="38100"/>
                </a:lnTo>
                <a:cubicBezTo>
                  <a:pt x="0" y="17072"/>
                  <a:pt x="17072" y="0"/>
                  <a:pt x="38100" y="0"/>
                </a:cubicBezTo>
                <a:close/>
              </a:path>
            </a:pathLst>
          </a:custGeom>
          <a:solidFill>
            <a:schemeClr val="tx1">
              <a:alpha val="80000"/>
            </a:schemeClr>
          </a:solidFill>
          <a:ln/>
        </p:spPr>
        <p:txBody>
          <a:bodyPr/>
          <a:lstStyle/>
          <a:p>
            <a:endParaRPr lang="en-CA"/>
          </a:p>
        </p:txBody>
      </p:sp>
      <p:sp>
        <p:nvSpPr>
          <p:cNvPr id="66" name="Shape 13">
            <a:extLst>
              <a:ext uri="{FF2B5EF4-FFF2-40B4-BE49-F238E27FC236}">
                <a16:creationId xmlns:a16="http://schemas.microsoft.com/office/drawing/2014/main" id="{705D0D07-081C-70F4-4DF2-A9BD29020769}"/>
              </a:ext>
            </a:extLst>
          </p:cNvPr>
          <p:cNvSpPr/>
          <p:nvPr/>
        </p:nvSpPr>
        <p:spPr>
          <a:xfrm>
            <a:off x="6191250" y="1219200"/>
            <a:ext cx="38100" cy="2552700"/>
          </a:xfrm>
          <a:custGeom>
            <a:avLst/>
            <a:gdLst/>
            <a:ahLst/>
            <a:cxnLst/>
            <a:rect l="l" t="t" r="r" b="b"/>
            <a:pathLst>
              <a:path w="38100" h="2552700">
                <a:moveTo>
                  <a:pt x="38100" y="0"/>
                </a:moveTo>
                <a:lnTo>
                  <a:pt x="38100" y="0"/>
                </a:lnTo>
                <a:lnTo>
                  <a:pt x="38100" y="2552700"/>
                </a:lnTo>
                <a:lnTo>
                  <a:pt x="38100" y="2552700"/>
                </a:lnTo>
                <a:cubicBezTo>
                  <a:pt x="17072" y="2552700"/>
                  <a:pt x="0" y="2535628"/>
                  <a:pt x="0" y="2514600"/>
                </a:cubicBezTo>
                <a:lnTo>
                  <a:pt x="0" y="38100"/>
                </a:lnTo>
                <a:cubicBezTo>
                  <a:pt x="0" y="17072"/>
                  <a:pt x="17072" y="0"/>
                  <a:pt x="38100" y="0"/>
                </a:cubicBezTo>
                <a:close/>
              </a:path>
            </a:pathLst>
          </a:custGeom>
          <a:solidFill>
            <a:schemeClr val="accent4">
              <a:lumMod val="75000"/>
            </a:schemeClr>
          </a:solidFill>
          <a:ln/>
        </p:spPr>
        <p:txBody>
          <a:bodyPr/>
          <a:lstStyle/>
          <a:p>
            <a:endParaRPr lang="en-CA"/>
          </a:p>
        </p:txBody>
      </p:sp>
      <p:sp>
        <p:nvSpPr>
          <p:cNvPr id="67" name="Shape 14">
            <a:extLst>
              <a:ext uri="{FF2B5EF4-FFF2-40B4-BE49-F238E27FC236}">
                <a16:creationId xmlns:a16="http://schemas.microsoft.com/office/drawing/2014/main" id="{13042C7F-5621-F7B7-C32D-C253EE411845}"/>
              </a:ext>
            </a:extLst>
          </p:cNvPr>
          <p:cNvSpPr/>
          <p:nvPr/>
        </p:nvSpPr>
        <p:spPr>
          <a:xfrm>
            <a:off x="6400800" y="140970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chemeClr val="accent4">
              <a:lumMod val="75000"/>
            </a:schemeClr>
          </a:solidFill>
          <a:ln/>
        </p:spPr>
        <p:txBody>
          <a:bodyPr/>
          <a:lstStyle/>
          <a:p>
            <a:endParaRPr lang="en-CA"/>
          </a:p>
        </p:txBody>
      </p:sp>
      <p:sp>
        <p:nvSpPr>
          <p:cNvPr id="68" name="Text 15">
            <a:extLst>
              <a:ext uri="{FF2B5EF4-FFF2-40B4-BE49-F238E27FC236}">
                <a16:creationId xmlns:a16="http://schemas.microsoft.com/office/drawing/2014/main" id="{76D9CE01-BAD5-A60F-E068-30E37D0820BF}"/>
              </a:ext>
            </a:extLst>
          </p:cNvPr>
          <p:cNvSpPr/>
          <p:nvPr/>
        </p:nvSpPr>
        <p:spPr>
          <a:xfrm>
            <a:off x="6353175" y="1409700"/>
            <a:ext cx="552450" cy="457200"/>
          </a:xfrm>
          <a:prstGeom prst="rect">
            <a:avLst/>
          </a:prstGeom>
          <a:noFill/>
          <a:ln/>
        </p:spPr>
        <p:txBody>
          <a:bodyPr wrap="square" lIns="0" tIns="0" rIns="0" bIns="0" rtlCol="0" anchor="ctr"/>
          <a:lstStyle/>
          <a:p>
            <a:pPr algn="ctr">
              <a:lnSpc>
                <a:spcPct val="120000"/>
              </a:lnSpc>
            </a:pPr>
            <a:r>
              <a:rPr lang="en-US" sz="1500" b="1" dirty="0">
                <a:solidFill>
                  <a:schemeClr val="bg1"/>
                </a:solidFill>
                <a:latin typeface="Quattrocento Sans" pitchFamily="34" charset="0"/>
                <a:ea typeface="Quattrocento Sans" pitchFamily="34" charset="-122"/>
                <a:cs typeface="Quattrocento Sans" pitchFamily="34" charset="-120"/>
              </a:rPr>
              <a:t>RQ2</a:t>
            </a:r>
            <a:endParaRPr lang="en-US" sz="1600" dirty="0">
              <a:solidFill>
                <a:schemeClr val="bg1"/>
              </a:solidFill>
            </a:endParaRPr>
          </a:p>
        </p:txBody>
      </p:sp>
      <p:sp>
        <p:nvSpPr>
          <p:cNvPr id="69" name="Text 16">
            <a:extLst>
              <a:ext uri="{FF2B5EF4-FFF2-40B4-BE49-F238E27FC236}">
                <a16:creationId xmlns:a16="http://schemas.microsoft.com/office/drawing/2014/main" id="{42CC7841-0040-FBC3-820F-A29E8CFF5D34}"/>
              </a:ext>
            </a:extLst>
          </p:cNvPr>
          <p:cNvSpPr/>
          <p:nvPr/>
        </p:nvSpPr>
        <p:spPr>
          <a:xfrm>
            <a:off x="6972300" y="1504950"/>
            <a:ext cx="1704975" cy="266700"/>
          </a:xfrm>
          <a:prstGeom prst="rect">
            <a:avLst/>
          </a:prstGeom>
          <a:noFill/>
          <a:ln/>
        </p:spPr>
        <p:txBody>
          <a:bodyPr wrap="square" lIns="0" tIns="0" rIns="0" bIns="0" rtlCol="0" anchor="ctr"/>
          <a:lstStyle/>
          <a:p>
            <a:pPr>
              <a:lnSpc>
                <a:spcPct val="120000"/>
              </a:lnSpc>
            </a:pPr>
            <a:r>
              <a:rPr lang="en-US" sz="1500" b="1" dirty="0">
                <a:solidFill>
                  <a:srgbClr val="EDF2F4"/>
                </a:solidFill>
                <a:latin typeface="Tenorite (Headings)"/>
                <a:ea typeface="Liter" pitchFamily="34" charset="-122"/>
                <a:cs typeface="Liter" pitchFamily="34" charset="-120"/>
              </a:rPr>
              <a:t>Downstream Utility</a:t>
            </a:r>
            <a:endParaRPr lang="en-US" sz="1600" dirty="0">
              <a:latin typeface="Tenorite (Headings)"/>
            </a:endParaRPr>
          </a:p>
        </p:txBody>
      </p:sp>
      <p:sp>
        <p:nvSpPr>
          <p:cNvPr id="70" name="Text 17">
            <a:extLst>
              <a:ext uri="{FF2B5EF4-FFF2-40B4-BE49-F238E27FC236}">
                <a16:creationId xmlns:a16="http://schemas.microsoft.com/office/drawing/2014/main" id="{8B63B283-F5A6-3B98-0745-EE36C23C4819}"/>
              </a:ext>
            </a:extLst>
          </p:cNvPr>
          <p:cNvSpPr/>
          <p:nvPr/>
        </p:nvSpPr>
        <p:spPr>
          <a:xfrm>
            <a:off x="6400800" y="1981200"/>
            <a:ext cx="5295900" cy="1219200"/>
          </a:xfrm>
          <a:prstGeom prst="rect">
            <a:avLst/>
          </a:prstGeom>
          <a:noFill/>
          <a:ln/>
        </p:spPr>
        <p:txBody>
          <a:bodyPr wrap="square" lIns="0" tIns="0" rIns="0" bIns="0" rtlCol="0" anchor="ctr"/>
          <a:lstStyle/>
          <a:p>
            <a:pPr>
              <a:lnSpc>
                <a:spcPct val="140000"/>
              </a:lnSpc>
            </a:pPr>
            <a:r>
              <a:rPr lang="en-US" sz="1200" dirty="0">
                <a:solidFill>
                  <a:schemeClr val="bg1"/>
                </a:solidFill>
                <a:ea typeface="Quattrocento Sans" pitchFamily="34" charset="-122"/>
                <a:cs typeface="Quattrocento Sans" pitchFamily="34" charset="-120"/>
              </a:rPr>
              <a:t>To what extent can synthetic traces </a:t>
            </a:r>
            <a:r>
              <a:rPr lang="en-US" sz="1200" b="1" dirty="0">
                <a:solidFill>
                  <a:schemeClr val="bg1"/>
                </a:solidFill>
                <a:ea typeface="Quattrocento Sans" pitchFamily="34" charset="-122"/>
                <a:cs typeface="Quattrocento Sans" pitchFamily="34" charset="-120"/>
              </a:rPr>
              <a:t>replace or supplement real trace data</a:t>
            </a:r>
            <a:r>
              <a:rPr lang="en-US" sz="1200" dirty="0">
                <a:solidFill>
                  <a:schemeClr val="bg1"/>
                </a:solidFill>
                <a:ea typeface="Quattrocento Sans" pitchFamily="34" charset="-122"/>
                <a:cs typeface="Quattrocento Sans" pitchFamily="34" charset="-120"/>
              </a:rPr>
              <a:t> in downstream analysis tasks? This evaluates train-on-synthetic-test-on-real performance and hybrid training scenarios.</a:t>
            </a:r>
            <a:endParaRPr lang="en-US" sz="1600" dirty="0">
              <a:solidFill>
                <a:schemeClr val="bg1"/>
              </a:solidFill>
            </a:endParaRPr>
          </a:p>
        </p:txBody>
      </p:sp>
      <p:sp>
        <p:nvSpPr>
          <p:cNvPr id="71" name="Shape 18">
            <a:extLst>
              <a:ext uri="{FF2B5EF4-FFF2-40B4-BE49-F238E27FC236}">
                <a16:creationId xmlns:a16="http://schemas.microsoft.com/office/drawing/2014/main" id="{DEDBC7C4-8DCF-8888-8037-ECB9939FBF5A}"/>
              </a:ext>
            </a:extLst>
          </p:cNvPr>
          <p:cNvSpPr/>
          <p:nvPr/>
        </p:nvSpPr>
        <p:spPr>
          <a:xfrm>
            <a:off x="6400800" y="3314700"/>
            <a:ext cx="1047750" cy="266700"/>
          </a:xfrm>
          <a:custGeom>
            <a:avLst/>
            <a:gdLst/>
            <a:ahLst/>
            <a:cxnLst/>
            <a:rect l="l" t="t" r="r" b="b"/>
            <a:pathLst>
              <a:path w="1047750" h="266700">
                <a:moveTo>
                  <a:pt x="38101" y="0"/>
                </a:moveTo>
                <a:lnTo>
                  <a:pt x="1009649" y="0"/>
                </a:lnTo>
                <a:cubicBezTo>
                  <a:pt x="1030692" y="0"/>
                  <a:pt x="1047750" y="17058"/>
                  <a:pt x="1047750" y="38101"/>
                </a:cubicBezTo>
                <a:lnTo>
                  <a:pt x="1047750" y="228599"/>
                </a:lnTo>
                <a:cubicBezTo>
                  <a:pt x="1047750" y="249642"/>
                  <a:pt x="1030692" y="266700"/>
                  <a:pt x="1009649" y="266700"/>
                </a:cubicBezTo>
                <a:lnTo>
                  <a:pt x="38101" y="266700"/>
                </a:lnTo>
                <a:cubicBezTo>
                  <a:pt x="17058" y="266700"/>
                  <a:pt x="0" y="249642"/>
                  <a:pt x="0" y="2285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72" name="Text 19">
            <a:extLst>
              <a:ext uri="{FF2B5EF4-FFF2-40B4-BE49-F238E27FC236}">
                <a16:creationId xmlns:a16="http://schemas.microsoft.com/office/drawing/2014/main" id="{C5BEAC16-F75D-B858-788B-699FB31FD54A}"/>
              </a:ext>
            </a:extLst>
          </p:cNvPr>
          <p:cNvSpPr/>
          <p:nvPr/>
        </p:nvSpPr>
        <p:spPr>
          <a:xfrm>
            <a:off x="6400800" y="3314700"/>
            <a:ext cx="1114425" cy="266700"/>
          </a:xfrm>
          <a:prstGeom prst="rect">
            <a:avLst/>
          </a:prstGeom>
          <a:noFill/>
          <a:ln/>
        </p:spPr>
        <p:txBody>
          <a:bodyPr wrap="square" lIns="114300" tIns="38100" rIns="114300" bIns="38100" rtlCol="0" anchor="ctr"/>
          <a:lstStyle/>
          <a:p>
            <a:pPr>
              <a:lnSpc>
                <a:spcPct val="120000"/>
              </a:lnSpc>
            </a:pPr>
            <a:r>
              <a:rPr lang="en-US" sz="1050" dirty="0">
                <a:solidFill>
                  <a:schemeClr val="bg1"/>
                </a:solidFill>
                <a:ea typeface="Quattrocento Sans" pitchFamily="34" charset="-122"/>
                <a:cs typeface="Quattrocento Sans" pitchFamily="34" charset="-120"/>
              </a:rPr>
              <a:t>Generalization</a:t>
            </a:r>
            <a:endParaRPr lang="en-US" sz="1600" dirty="0">
              <a:solidFill>
                <a:schemeClr val="bg1"/>
              </a:solidFill>
            </a:endParaRPr>
          </a:p>
        </p:txBody>
      </p:sp>
      <p:sp>
        <p:nvSpPr>
          <p:cNvPr id="73" name="Shape 20">
            <a:extLst>
              <a:ext uri="{FF2B5EF4-FFF2-40B4-BE49-F238E27FC236}">
                <a16:creationId xmlns:a16="http://schemas.microsoft.com/office/drawing/2014/main" id="{9EF34E58-8FBB-69AC-227C-EBC4B9A7A896}"/>
              </a:ext>
            </a:extLst>
          </p:cNvPr>
          <p:cNvSpPr/>
          <p:nvPr/>
        </p:nvSpPr>
        <p:spPr>
          <a:xfrm>
            <a:off x="7523038" y="3314700"/>
            <a:ext cx="523875" cy="266700"/>
          </a:xfrm>
          <a:custGeom>
            <a:avLst/>
            <a:gdLst/>
            <a:ahLst/>
            <a:cxnLst/>
            <a:rect l="l" t="t" r="r" b="b"/>
            <a:pathLst>
              <a:path w="523875" h="266700">
                <a:moveTo>
                  <a:pt x="38101" y="0"/>
                </a:moveTo>
                <a:lnTo>
                  <a:pt x="485774" y="0"/>
                </a:lnTo>
                <a:cubicBezTo>
                  <a:pt x="506817" y="0"/>
                  <a:pt x="523875" y="17058"/>
                  <a:pt x="523875" y="38101"/>
                </a:cubicBezTo>
                <a:lnTo>
                  <a:pt x="523875" y="228599"/>
                </a:lnTo>
                <a:cubicBezTo>
                  <a:pt x="523875" y="249628"/>
                  <a:pt x="506803" y="266700"/>
                  <a:pt x="485774" y="266700"/>
                </a:cubicBezTo>
                <a:lnTo>
                  <a:pt x="38101" y="266700"/>
                </a:lnTo>
                <a:cubicBezTo>
                  <a:pt x="17058" y="266700"/>
                  <a:pt x="0" y="249642"/>
                  <a:pt x="0" y="2285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74" name="Text 21">
            <a:extLst>
              <a:ext uri="{FF2B5EF4-FFF2-40B4-BE49-F238E27FC236}">
                <a16:creationId xmlns:a16="http://schemas.microsoft.com/office/drawing/2014/main" id="{E69D6714-1CC9-77AF-B3D2-6A11C89D1B95}"/>
              </a:ext>
            </a:extLst>
          </p:cNvPr>
          <p:cNvSpPr/>
          <p:nvPr/>
        </p:nvSpPr>
        <p:spPr>
          <a:xfrm>
            <a:off x="7523038" y="3314700"/>
            <a:ext cx="590550" cy="266700"/>
          </a:xfrm>
          <a:prstGeom prst="rect">
            <a:avLst/>
          </a:prstGeom>
          <a:noFill/>
          <a:ln/>
        </p:spPr>
        <p:txBody>
          <a:bodyPr wrap="square" lIns="114300" tIns="38100" rIns="114300" bIns="38100" rtlCol="0" anchor="ctr"/>
          <a:lstStyle/>
          <a:p>
            <a:pPr>
              <a:lnSpc>
                <a:spcPct val="120000"/>
              </a:lnSpc>
            </a:pPr>
            <a:r>
              <a:rPr lang="en-US" sz="1050" dirty="0">
                <a:solidFill>
                  <a:schemeClr val="bg1"/>
                </a:solidFill>
                <a:ea typeface="Quattrocento Sans" pitchFamily="34" charset="-122"/>
                <a:cs typeface="Quattrocento Sans" pitchFamily="34" charset="-120"/>
              </a:rPr>
              <a:t>TSTR</a:t>
            </a:r>
            <a:endParaRPr lang="en-US" sz="1600" dirty="0">
              <a:solidFill>
                <a:schemeClr val="bg1"/>
              </a:solidFill>
            </a:endParaRPr>
          </a:p>
        </p:txBody>
      </p:sp>
      <p:sp>
        <p:nvSpPr>
          <p:cNvPr id="75" name="Shape 22">
            <a:extLst>
              <a:ext uri="{FF2B5EF4-FFF2-40B4-BE49-F238E27FC236}">
                <a16:creationId xmlns:a16="http://schemas.microsoft.com/office/drawing/2014/main" id="{424A778C-29B1-04AF-737A-98DA9A70DA15}"/>
              </a:ext>
            </a:extLst>
          </p:cNvPr>
          <p:cNvSpPr/>
          <p:nvPr/>
        </p:nvSpPr>
        <p:spPr>
          <a:xfrm>
            <a:off x="400050" y="3924300"/>
            <a:ext cx="5619750" cy="2552700"/>
          </a:xfrm>
          <a:custGeom>
            <a:avLst/>
            <a:gdLst/>
            <a:ahLst/>
            <a:cxnLst/>
            <a:rect l="l" t="t" r="r" b="b"/>
            <a:pathLst>
              <a:path w="5619750" h="2552700">
                <a:moveTo>
                  <a:pt x="38100" y="0"/>
                </a:moveTo>
                <a:lnTo>
                  <a:pt x="5543552" y="0"/>
                </a:lnTo>
                <a:cubicBezTo>
                  <a:pt x="5585635" y="0"/>
                  <a:pt x="5619750" y="34115"/>
                  <a:pt x="5619750" y="76198"/>
                </a:cubicBezTo>
                <a:lnTo>
                  <a:pt x="5619750" y="2476502"/>
                </a:lnTo>
                <a:cubicBezTo>
                  <a:pt x="5619750" y="2518585"/>
                  <a:pt x="5585635" y="2552700"/>
                  <a:pt x="5543552" y="2552700"/>
                </a:cubicBezTo>
                <a:lnTo>
                  <a:pt x="38100" y="2552700"/>
                </a:lnTo>
                <a:cubicBezTo>
                  <a:pt x="17072" y="2552700"/>
                  <a:pt x="0" y="2535628"/>
                  <a:pt x="0" y="2514600"/>
                </a:cubicBezTo>
                <a:lnTo>
                  <a:pt x="0" y="38100"/>
                </a:lnTo>
                <a:cubicBezTo>
                  <a:pt x="0" y="17072"/>
                  <a:pt x="17072" y="0"/>
                  <a:pt x="38100" y="0"/>
                </a:cubicBezTo>
                <a:close/>
              </a:path>
            </a:pathLst>
          </a:custGeom>
          <a:solidFill>
            <a:schemeClr val="tx1">
              <a:alpha val="80000"/>
            </a:schemeClr>
          </a:solidFill>
          <a:ln/>
        </p:spPr>
        <p:txBody>
          <a:bodyPr/>
          <a:lstStyle/>
          <a:p>
            <a:endParaRPr lang="en-CA"/>
          </a:p>
        </p:txBody>
      </p:sp>
      <p:sp>
        <p:nvSpPr>
          <p:cNvPr id="76" name="Shape 23">
            <a:extLst>
              <a:ext uri="{FF2B5EF4-FFF2-40B4-BE49-F238E27FC236}">
                <a16:creationId xmlns:a16="http://schemas.microsoft.com/office/drawing/2014/main" id="{ABF36A66-AC91-D860-A90D-3F6047971377}"/>
              </a:ext>
            </a:extLst>
          </p:cNvPr>
          <p:cNvSpPr/>
          <p:nvPr/>
        </p:nvSpPr>
        <p:spPr>
          <a:xfrm>
            <a:off x="400050" y="3924300"/>
            <a:ext cx="38100" cy="2552700"/>
          </a:xfrm>
          <a:custGeom>
            <a:avLst/>
            <a:gdLst/>
            <a:ahLst/>
            <a:cxnLst/>
            <a:rect l="l" t="t" r="r" b="b"/>
            <a:pathLst>
              <a:path w="38100" h="2552700">
                <a:moveTo>
                  <a:pt x="38100" y="0"/>
                </a:moveTo>
                <a:lnTo>
                  <a:pt x="38100" y="0"/>
                </a:lnTo>
                <a:lnTo>
                  <a:pt x="38100" y="2552700"/>
                </a:lnTo>
                <a:lnTo>
                  <a:pt x="38100" y="2552700"/>
                </a:lnTo>
                <a:cubicBezTo>
                  <a:pt x="17072" y="2552700"/>
                  <a:pt x="0" y="2535628"/>
                  <a:pt x="0" y="2514600"/>
                </a:cubicBezTo>
                <a:lnTo>
                  <a:pt x="0" y="38100"/>
                </a:lnTo>
                <a:cubicBezTo>
                  <a:pt x="0" y="17072"/>
                  <a:pt x="17072" y="0"/>
                  <a:pt x="38100" y="0"/>
                </a:cubicBezTo>
                <a:close/>
              </a:path>
            </a:pathLst>
          </a:custGeom>
          <a:solidFill>
            <a:schemeClr val="accent4">
              <a:lumMod val="75000"/>
            </a:schemeClr>
          </a:solidFill>
          <a:ln/>
        </p:spPr>
        <p:txBody>
          <a:bodyPr/>
          <a:lstStyle/>
          <a:p>
            <a:endParaRPr lang="en-CA"/>
          </a:p>
        </p:txBody>
      </p:sp>
      <p:sp>
        <p:nvSpPr>
          <p:cNvPr id="77" name="Shape 24">
            <a:extLst>
              <a:ext uri="{FF2B5EF4-FFF2-40B4-BE49-F238E27FC236}">
                <a16:creationId xmlns:a16="http://schemas.microsoft.com/office/drawing/2014/main" id="{3868660E-55D5-2A71-E64B-A04E4937C36F}"/>
              </a:ext>
            </a:extLst>
          </p:cNvPr>
          <p:cNvSpPr/>
          <p:nvPr/>
        </p:nvSpPr>
        <p:spPr>
          <a:xfrm>
            <a:off x="609600" y="411480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chemeClr val="accent4">
              <a:lumMod val="75000"/>
            </a:schemeClr>
          </a:solidFill>
          <a:ln/>
        </p:spPr>
        <p:txBody>
          <a:bodyPr/>
          <a:lstStyle/>
          <a:p>
            <a:endParaRPr lang="en-CA"/>
          </a:p>
        </p:txBody>
      </p:sp>
      <p:sp>
        <p:nvSpPr>
          <p:cNvPr id="78" name="Text 25">
            <a:extLst>
              <a:ext uri="{FF2B5EF4-FFF2-40B4-BE49-F238E27FC236}">
                <a16:creationId xmlns:a16="http://schemas.microsoft.com/office/drawing/2014/main" id="{06708F82-EAD1-0D8A-1ABD-9BCDC6DF5C07}"/>
              </a:ext>
            </a:extLst>
          </p:cNvPr>
          <p:cNvSpPr/>
          <p:nvPr/>
        </p:nvSpPr>
        <p:spPr>
          <a:xfrm>
            <a:off x="561975" y="4114800"/>
            <a:ext cx="552450" cy="457200"/>
          </a:xfrm>
          <a:prstGeom prst="rect">
            <a:avLst/>
          </a:prstGeom>
          <a:noFill/>
          <a:ln/>
        </p:spPr>
        <p:txBody>
          <a:bodyPr wrap="square" lIns="0" tIns="0" rIns="0" bIns="0" rtlCol="0" anchor="ctr"/>
          <a:lstStyle/>
          <a:p>
            <a:pPr algn="ctr">
              <a:lnSpc>
                <a:spcPct val="120000"/>
              </a:lnSpc>
            </a:pPr>
            <a:r>
              <a:rPr lang="en-US" sz="1500" b="1" dirty="0">
                <a:solidFill>
                  <a:schemeClr val="bg1"/>
                </a:solidFill>
                <a:latin typeface="Quattrocento Sans" pitchFamily="34" charset="0"/>
                <a:ea typeface="Quattrocento Sans" pitchFamily="34" charset="-122"/>
                <a:cs typeface="Quattrocento Sans" pitchFamily="34" charset="-120"/>
              </a:rPr>
              <a:t>RQ3</a:t>
            </a:r>
            <a:endParaRPr lang="en-US" sz="1600" dirty="0">
              <a:solidFill>
                <a:schemeClr val="bg1"/>
              </a:solidFill>
            </a:endParaRPr>
          </a:p>
        </p:txBody>
      </p:sp>
      <p:sp>
        <p:nvSpPr>
          <p:cNvPr id="79" name="Text 26">
            <a:extLst>
              <a:ext uri="{FF2B5EF4-FFF2-40B4-BE49-F238E27FC236}">
                <a16:creationId xmlns:a16="http://schemas.microsoft.com/office/drawing/2014/main" id="{9282BBF8-0F8E-B1A1-F7F7-7FBBD963D7AE}"/>
              </a:ext>
            </a:extLst>
          </p:cNvPr>
          <p:cNvSpPr/>
          <p:nvPr/>
        </p:nvSpPr>
        <p:spPr>
          <a:xfrm>
            <a:off x="1181100" y="4210050"/>
            <a:ext cx="1457325" cy="266700"/>
          </a:xfrm>
          <a:prstGeom prst="rect">
            <a:avLst/>
          </a:prstGeom>
          <a:noFill/>
          <a:ln/>
        </p:spPr>
        <p:txBody>
          <a:bodyPr wrap="square" lIns="0" tIns="0" rIns="0" bIns="0" rtlCol="0" anchor="ctr"/>
          <a:lstStyle/>
          <a:p>
            <a:pPr>
              <a:lnSpc>
                <a:spcPct val="120000"/>
              </a:lnSpc>
            </a:pPr>
            <a:r>
              <a:rPr lang="en-US" sz="1500" b="1" dirty="0">
                <a:solidFill>
                  <a:srgbClr val="EDF2F4"/>
                </a:solidFill>
                <a:latin typeface="Tenorite (Headings)"/>
                <a:ea typeface="Liter" pitchFamily="34" charset="-122"/>
                <a:cs typeface="Liter" pitchFamily="34" charset="-120"/>
              </a:rPr>
              <a:t>Trace Variability</a:t>
            </a:r>
            <a:endParaRPr lang="en-US" sz="1600" dirty="0">
              <a:latin typeface="Tenorite (Headings)"/>
            </a:endParaRPr>
          </a:p>
        </p:txBody>
      </p:sp>
      <p:sp>
        <p:nvSpPr>
          <p:cNvPr id="80" name="Text 27">
            <a:extLst>
              <a:ext uri="{FF2B5EF4-FFF2-40B4-BE49-F238E27FC236}">
                <a16:creationId xmlns:a16="http://schemas.microsoft.com/office/drawing/2014/main" id="{761118B0-BBD2-B4EF-91D3-EC207A6D14B2}"/>
              </a:ext>
            </a:extLst>
          </p:cNvPr>
          <p:cNvSpPr/>
          <p:nvPr/>
        </p:nvSpPr>
        <p:spPr>
          <a:xfrm>
            <a:off x="609600" y="4686300"/>
            <a:ext cx="5295900" cy="1219200"/>
          </a:xfrm>
          <a:prstGeom prst="rect">
            <a:avLst/>
          </a:prstGeom>
          <a:noFill/>
          <a:ln/>
        </p:spPr>
        <p:txBody>
          <a:bodyPr wrap="square" lIns="0" tIns="0" rIns="0" bIns="0" rtlCol="0" anchor="ctr"/>
          <a:lstStyle/>
          <a:p>
            <a:pPr>
              <a:lnSpc>
                <a:spcPct val="140000"/>
              </a:lnSpc>
            </a:pPr>
            <a:r>
              <a:rPr lang="en-US" sz="1200" dirty="0">
                <a:solidFill>
                  <a:schemeClr val="bg1"/>
                </a:solidFill>
                <a:ea typeface="Quattrocento Sans" pitchFamily="34" charset="-122"/>
                <a:cs typeface="Quattrocento Sans" pitchFamily="34" charset="-120"/>
              </a:rPr>
              <a:t>How does trace variability (</a:t>
            </a:r>
            <a:r>
              <a:rPr lang="en-US" sz="1200" b="1" dirty="0">
                <a:solidFill>
                  <a:schemeClr val="bg1"/>
                </a:solidFill>
                <a:ea typeface="Quattrocento Sans" pitchFamily="34" charset="-122"/>
                <a:cs typeface="Quattrocento Sans" pitchFamily="34" charset="-120"/>
              </a:rPr>
              <a:t>fixed-size vs variable-size graphs</a:t>
            </a:r>
            <a:r>
              <a:rPr lang="en-US" sz="1200" dirty="0">
                <a:solidFill>
                  <a:schemeClr val="bg1"/>
                </a:solidFill>
                <a:ea typeface="Quattrocento Sans" pitchFamily="34" charset="-122"/>
                <a:cs typeface="Quattrocento Sans" pitchFamily="34" charset="-120"/>
              </a:rPr>
              <a:t>) affect generation fidelity and robustness? This compares uniform structure against heterogeneous execution depths.</a:t>
            </a:r>
            <a:endParaRPr lang="en-US" sz="1600" dirty="0">
              <a:solidFill>
                <a:schemeClr val="bg1"/>
              </a:solidFill>
            </a:endParaRPr>
          </a:p>
        </p:txBody>
      </p:sp>
      <p:sp>
        <p:nvSpPr>
          <p:cNvPr id="81" name="Shape 28">
            <a:extLst>
              <a:ext uri="{FF2B5EF4-FFF2-40B4-BE49-F238E27FC236}">
                <a16:creationId xmlns:a16="http://schemas.microsoft.com/office/drawing/2014/main" id="{6C61EA82-71C5-A5DF-AD52-A179D6E5CA2F}"/>
              </a:ext>
            </a:extLst>
          </p:cNvPr>
          <p:cNvSpPr/>
          <p:nvPr/>
        </p:nvSpPr>
        <p:spPr>
          <a:xfrm>
            <a:off x="609600" y="6019800"/>
            <a:ext cx="828675" cy="266700"/>
          </a:xfrm>
          <a:custGeom>
            <a:avLst/>
            <a:gdLst/>
            <a:ahLst/>
            <a:cxnLst/>
            <a:rect l="l" t="t" r="r" b="b"/>
            <a:pathLst>
              <a:path w="828675" h="266700">
                <a:moveTo>
                  <a:pt x="38101" y="0"/>
                </a:moveTo>
                <a:lnTo>
                  <a:pt x="790574" y="0"/>
                </a:lnTo>
                <a:cubicBezTo>
                  <a:pt x="811617" y="0"/>
                  <a:pt x="828675" y="17058"/>
                  <a:pt x="828675" y="38101"/>
                </a:cubicBezTo>
                <a:lnTo>
                  <a:pt x="828675" y="228599"/>
                </a:lnTo>
                <a:cubicBezTo>
                  <a:pt x="828675" y="249628"/>
                  <a:pt x="811603" y="266700"/>
                  <a:pt x="790574" y="266700"/>
                </a:cubicBezTo>
                <a:lnTo>
                  <a:pt x="38101" y="266700"/>
                </a:lnTo>
                <a:cubicBezTo>
                  <a:pt x="17058" y="266700"/>
                  <a:pt x="0" y="249642"/>
                  <a:pt x="0" y="2285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82" name="Text 29">
            <a:extLst>
              <a:ext uri="{FF2B5EF4-FFF2-40B4-BE49-F238E27FC236}">
                <a16:creationId xmlns:a16="http://schemas.microsoft.com/office/drawing/2014/main" id="{71732714-66B8-6835-C07B-5C9380063B40}"/>
              </a:ext>
            </a:extLst>
          </p:cNvPr>
          <p:cNvSpPr/>
          <p:nvPr/>
        </p:nvSpPr>
        <p:spPr>
          <a:xfrm>
            <a:off x="609600" y="6019800"/>
            <a:ext cx="895350" cy="266700"/>
          </a:xfrm>
          <a:prstGeom prst="rect">
            <a:avLst/>
          </a:prstGeom>
          <a:noFill/>
          <a:ln/>
        </p:spPr>
        <p:txBody>
          <a:bodyPr wrap="square" lIns="114300" tIns="38100" rIns="114300" bIns="38100" rtlCol="0" anchor="ctr"/>
          <a:lstStyle/>
          <a:p>
            <a:pPr>
              <a:lnSpc>
                <a:spcPct val="120000"/>
              </a:lnSpc>
            </a:pPr>
            <a:r>
              <a:rPr lang="en-US" sz="1050" dirty="0">
                <a:solidFill>
                  <a:schemeClr val="bg1"/>
                </a:solidFill>
                <a:ea typeface="Quattrocento Sans" pitchFamily="34" charset="-122"/>
                <a:cs typeface="Quattrocento Sans" pitchFamily="34" charset="-120"/>
              </a:rPr>
              <a:t>Fixed-Size</a:t>
            </a:r>
            <a:endParaRPr lang="en-US" sz="1600" dirty="0">
              <a:solidFill>
                <a:schemeClr val="bg1"/>
              </a:solidFill>
            </a:endParaRPr>
          </a:p>
        </p:txBody>
      </p:sp>
      <p:sp>
        <p:nvSpPr>
          <p:cNvPr id="83" name="Shape 30">
            <a:extLst>
              <a:ext uri="{FF2B5EF4-FFF2-40B4-BE49-F238E27FC236}">
                <a16:creationId xmlns:a16="http://schemas.microsoft.com/office/drawing/2014/main" id="{B34E707C-07BC-B674-E355-C22D224F79C1}"/>
              </a:ext>
            </a:extLst>
          </p:cNvPr>
          <p:cNvSpPr/>
          <p:nvPr/>
        </p:nvSpPr>
        <p:spPr>
          <a:xfrm>
            <a:off x="1516112" y="6019800"/>
            <a:ext cx="1000125" cy="266700"/>
          </a:xfrm>
          <a:custGeom>
            <a:avLst/>
            <a:gdLst/>
            <a:ahLst/>
            <a:cxnLst/>
            <a:rect l="l" t="t" r="r" b="b"/>
            <a:pathLst>
              <a:path w="1000125" h="266700">
                <a:moveTo>
                  <a:pt x="38101" y="0"/>
                </a:moveTo>
                <a:lnTo>
                  <a:pt x="962024" y="0"/>
                </a:lnTo>
                <a:cubicBezTo>
                  <a:pt x="983067" y="0"/>
                  <a:pt x="1000125" y="17058"/>
                  <a:pt x="1000125" y="38101"/>
                </a:cubicBezTo>
                <a:lnTo>
                  <a:pt x="1000125" y="228599"/>
                </a:lnTo>
                <a:cubicBezTo>
                  <a:pt x="1000125" y="249642"/>
                  <a:pt x="983067" y="266700"/>
                  <a:pt x="962024" y="266700"/>
                </a:cubicBezTo>
                <a:lnTo>
                  <a:pt x="38101" y="266700"/>
                </a:lnTo>
                <a:cubicBezTo>
                  <a:pt x="17058" y="266700"/>
                  <a:pt x="0" y="249642"/>
                  <a:pt x="0" y="2285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84" name="Text 31">
            <a:extLst>
              <a:ext uri="{FF2B5EF4-FFF2-40B4-BE49-F238E27FC236}">
                <a16:creationId xmlns:a16="http://schemas.microsoft.com/office/drawing/2014/main" id="{A2AF776E-9391-37EE-C9CC-8C6887B67857}"/>
              </a:ext>
            </a:extLst>
          </p:cNvPr>
          <p:cNvSpPr/>
          <p:nvPr/>
        </p:nvSpPr>
        <p:spPr>
          <a:xfrm>
            <a:off x="1516112" y="6019800"/>
            <a:ext cx="1066800" cy="266700"/>
          </a:xfrm>
          <a:prstGeom prst="rect">
            <a:avLst/>
          </a:prstGeom>
          <a:noFill/>
          <a:ln/>
        </p:spPr>
        <p:txBody>
          <a:bodyPr wrap="square" lIns="114300" tIns="38100" rIns="114300" bIns="38100" rtlCol="0" anchor="ctr"/>
          <a:lstStyle/>
          <a:p>
            <a:pPr>
              <a:lnSpc>
                <a:spcPct val="120000"/>
              </a:lnSpc>
            </a:pPr>
            <a:r>
              <a:rPr lang="en-US" sz="1050" dirty="0">
                <a:solidFill>
                  <a:schemeClr val="bg1"/>
                </a:solidFill>
                <a:ea typeface="Quattrocento Sans" pitchFamily="34" charset="-122"/>
                <a:cs typeface="Quattrocento Sans" pitchFamily="34" charset="-120"/>
              </a:rPr>
              <a:t>Variable-Size</a:t>
            </a:r>
            <a:endParaRPr lang="en-US" sz="1600" dirty="0">
              <a:solidFill>
                <a:schemeClr val="bg1"/>
              </a:solidFill>
            </a:endParaRPr>
          </a:p>
        </p:txBody>
      </p:sp>
      <p:sp>
        <p:nvSpPr>
          <p:cNvPr id="85" name="Shape 32">
            <a:extLst>
              <a:ext uri="{FF2B5EF4-FFF2-40B4-BE49-F238E27FC236}">
                <a16:creationId xmlns:a16="http://schemas.microsoft.com/office/drawing/2014/main" id="{BF0AFB4D-09E2-29AA-D643-EAAF7380AEA4}"/>
              </a:ext>
            </a:extLst>
          </p:cNvPr>
          <p:cNvSpPr/>
          <p:nvPr/>
        </p:nvSpPr>
        <p:spPr>
          <a:xfrm>
            <a:off x="6159500" y="3886200"/>
            <a:ext cx="5619750" cy="2552700"/>
          </a:xfrm>
          <a:custGeom>
            <a:avLst/>
            <a:gdLst/>
            <a:ahLst/>
            <a:cxnLst/>
            <a:rect l="l" t="t" r="r" b="b"/>
            <a:pathLst>
              <a:path w="5619750" h="2552700">
                <a:moveTo>
                  <a:pt x="38100" y="0"/>
                </a:moveTo>
                <a:lnTo>
                  <a:pt x="5543552" y="0"/>
                </a:lnTo>
                <a:cubicBezTo>
                  <a:pt x="5585635" y="0"/>
                  <a:pt x="5619750" y="34115"/>
                  <a:pt x="5619750" y="76198"/>
                </a:cubicBezTo>
                <a:lnTo>
                  <a:pt x="5619750" y="2476502"/>
                </a:lnTo>
                <a:cubicBezTo>
                  <a:pt x="5619750" y="2518585"/>
                  <a:pt x="5585635" y="2552700"/>
                  <a:pt x="5543552" y="2552700"/>
                </a:cubicBezTo>
                <a:lnTo>
                  <a:pt x="38100" y="2552700"/>
                </a:lnTo>
                <a:cubicBezTo>
                  <a:pt x="17072" y="2552700"/>
                  <a:pt x="0" y="2535628"/>
                  <a:pt x="0" y="2514600"/>
                </a:cubicBezTo>
                <a:lnTo>
                  <a:pt x="0" y="38100"/>
                </a:lnTo>
                <a:cubicBezTo>
                  <a:pt x="0" y="17072"/>
                  <a:pt x="17072" y="0"/>
                  <a:pt x="38100" y="0"/>
                </a:cubicBezTo>
                <a:close/>
              </a:path>
            </a:pathLst>
          </a:custGeom>
          <a:solidFill>
            <a:schemeClr val="tx1">
              <a:alpha val="80000"/>
            </a:schemeClr>
          </a:solidFill>
          <a:ln/>
        </p:spPr>
        <p:txBody>
          <a:bodyPr/>
          <a:lstStyle/>
          <a:p>
            <a:endParaRPr lang="en-CA"/>
          </a:p>
        </p:txBody>
      </p:sp>
      <p:sp>
        <p:nvSpPr>
          <p:cNvPr id="86" name="Shape 33">
            <a:extLst>
              <a:ext uri="{FF2B5EF4-FFF2-40B4-BE49-F238E27FC236}">
                <a16:creationId xmlns:a16="http://schemas.microsoft.com/office/drawing/2014/main" id="{3DAC7D98-1F49-9AAB-42C0-025BF242856E}"/>
              </a:ext>
            </a:extLst>
          </p:cNvPr>
          <p:cNvSpPr/>
          <p:nvPr/>
        </p:nvSpPr>
        <p:spPr>
          <a:xfrm>
            <a:off x="6191250" y="3924300"/>
            <a:ext cx="38100" cy="2552700"/>
          </a:xfrm>
          <a:custGeom>
            <a:avLst/>
            <a:gdLst/>
            <a:ahLst/>
            <a:cxnLst/>
            <a:rect l="l" t="t" r="r" b="b"/>
            <a:pathLst>
              <a:path w="38100" h="2552700">
                <a:moveTo>
                  <a:pt x="38100" y="0"/>
                </a:moveTo>
                <a:lnTo>
                  <a:pt x="38100" y="0"/>
                </a:lnTo>
                <a:lnTo>
                  <a:pt x="38100" y="2552700"/>
                </a:lnTo>
                <a:lnTo>
                  <a:pt x="38100" y="2552700"/>
                </a:lnTo>
                <a:cubicBezTo>
                  <a:pt x="17072" y="2552700"/>
                  <a:pt x="0" y="2535628"/>
                  <a:pt x="0" y="2514600"/>
                </a:cubicBezTo>
                <a:lnTo>
                  <a:pt x="0" y="38100"/>
                </a:lnTo>
                <a:cubicBezTo>
                  <a:pt x="0" y="17072"/>
                  <a:pt x="17072" y="0"/>
                  <a:pt x="38100" y="0"/>
                </a:cubicBezTo>
                <a:close/>
              </a:path>
            </a:pathLst>
          </a:custGeom>
          <a:solidFill>
            <a:schemeClr val="accent4">
              <a:lumMod val="75000"/>
            </a:schemeClr>
          </a:solidFill>
          <a:ln/>
        </p:spPr>
        <p:txBody>
          <a:bodyPr/>
          <a:lstStyle/>
          <a:p>
            <a:endParaRPr lang="en-CA"/>
          </a:p>
        </p:txBody>
      </p:sp>
      <p:sp>
        <p:nvSpPr>
          <p:cNvPr id="87" name="Shape 34">
            <a:extLst>
              <a:ext uri="{FF2B5EF4-FFF2-40B4-BE49-F238E27FC236}">
                <a16:creationId xmlns:a16="http://schemas.microsoft.com/office/drawing/2014/main" id="{7C7A44F1-D30E-C4A8-B051-B8774851A42E}"/>
              </a:ext>
            </a:extLst>
          </p:cNvPr>
          <p:cNvSpPr/>
          <p:nvPr/>
        </p:nvSpPr>
        <p:spPr>
          <a:xfrm>
            <a:off x="6400800" y="411480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chemeClr val="accent4">
              <a:lumMod val="75000"/>
            </a:schemeClr>
          </a:solidFill>
          <a:ln/>
        </p:spPr>
        <p:txBody>
          <a:bodyPr/>
          <a:lstStyle/>
          <a:p>
            <a:endParaRPr lang="en-CA"/>
          </a:p>
        </p:txBody>
      </p:sp>
      <p:sp>
        <p:nvSpPr>
          <p:cNvPr id="88" name="Text 35">
            <a:extLst>
              <a:ext uri="{FF2B5EF4-FFF2-40B4-BE49-F238E27FC236}">
                <a16:creationId xmlns:a16="http://schemas.microsoft.com/office/drawing/2014/main" id="{3721795A-CE6A-DF5B-D771-568B9550A923}"/>
              </a:ext>
            </a:extLst>
          </p:cNvPr>
          <p:cNvSpPr/>
          <p:nvPr/>
        </p:nvSpPr>
        <p:spPr>
          <a:xfrm>
            <a:off x="6353175" y="4114800"/>
            <a:ext cx="552450" cy="457200"/>
          </a:xfrm>
          <a:prstGeom prst="rect">
            <a:avLst/>
          </a:prstGeom>
          <a:noFill/>
          <a:ln/>
        </p:spPr>
        <p:txBody>
          <a:bodyPr wrap="square" lIns="0" tIns="0" rIns="0" bIns="0" rtlCol="0" anchor="ctr"/>
          <a:lstStyle/>
          <a:p>
            <a:pPr algn="ctr">
              <a:lnSpc>
                <a:spcPct val="120000"/>
              </a:lnSpc>
            </a:pPr>
            <a:r>
              <a:rPr lang="en-US" sz="1500" b="1" dirty="0">
                <a:solidFill>
                  <a:schemeClr val="bg1"/>
                </a:solidFill>
                <a:latin typeface="Quattrocento Sans" pitchFamily="34" charset="0"/>
                <a:ea typeface="Quattrocento Sans" pitchFamily="34" charset="-122"/>
                <a:cs typeface="Quattrocento Sans" pitchFamily="34" charset="-120"/>
              </a:rPr>
              <a:t>RQ4</a:t>
            </a:r>
            <a:endParaRPr lang="en-US" sz="1600" dirty="0">
              <a:solidFill>
                <a:schemeClr val="bg1"/>
              </a:solidFill>
            </a:endParaRPr>
          </a:p>
        </p:txBody>
      </p:sp>
      <p:sp>
        <p:nvSpPr>
          <p:cNvPr id="89" name="Text 36">
            <a:extLst>
              <a:ext uri="{FF2B5EF4-FFF2-40B4-BE49-F238E27FC236}">
                <a16:creationId xmlns:a16="http://schemas.microsoft.com/office/drawing/2014/main" id="{7EBC414C-46AA-73C7-D88A-17915B4640FB}"/>
              </a:ext>
            </a:extLst>
          </p:cNvPr>
          <p:cNvSpPr/>
          <p:nvPr/>
        </p:nvSpPr>
        <p:spPr>
          <a:xfrm>
            <a:off x="6972300" y="4210050"/>
            <a:ext cx="2095500" cy="266700"/>
          </a:xfrm>
          <a:prstGeom prst="rect">
            <a:avLst/>
          </a:prstGeom>
          <a:noFill/>
          <a:ln/>
        </p:spPr>
        <p:txBody>
          <a:bodyPr wrap="square" lIns="0" tIns="0" rIns="0" bIns="0" rtlCol="0" anchor="ctr"/>
          <a:lstStyle/>
          <a:p>
            <a:pPr>
              <a:lnSpc>
                <a:spcPct val="120000"/>
              </a:lnSpc>
            </a:pPr>
            <a:r>
              <a:rPr lang="en-US" sz="1500" b="1" dirty="0">
                <a:solidFill>
                  <a:srgbClr val="EDF2F4"/>
                </a:solidFill>
                <a:latin typeface="Tenorite (Headings)"/>
                <a:ea typeface="Liter" pitchFamily="34" charset="-122"/>
                <a:cs typeface="Liter" pitchFamily="34" charset="-120"/>
              </a:rPr>
              <a:t>Similarity &amp; Separability</a:t>
            </a:r>
            <a:endParaRPr lang="en-US" sz="1600" dirty="0">
              <a:latin typeface="Tenorite (Headings)"/>
            </a:endParaRPr>
          </a:p>
        </p:txBody>
      </p:sp>
      <p:sp>
        <p:nvSpPr>
          <p:cNvPr id="90" name="Text 37">
            <a:extLst>
              <a:ext uri="{FF2B5EF4-FFF2-40B4-BE49-F238E27FC236}">
                <a16:creationId xmlns:a16="http://schemas.microsoft.com/office/drawing/2014/main" id="{E1586BD8-B632-966B-2687-C08627AA646D}"/>
              </a:ext>
            </a:extLst>
          </p:cNvPr>
          <p:cNvSpPr/>
          <p:nvPr/>
        </p:nvSpPr>
        <p:spPr>
          <a:xfrm>
            <a:off x="6400800" y="4686300"/>
            <a:ext cx="5295900" cy="1219200"/>
          </a:xfrm>
          <a:prstGeom prst="rect">
            <a:avLst/>
          </a:prstGeom>
          <a:noFill/>
          <a:ln/>
        </p:spPr>
        <p:txBody>
          <a:bodyPr wrap="square" lIns="0" tIns="0" rIns="0" bIns="0" rtlCol="0" anchor="ctr"/>
          <a:lstStyle/>
          <a:p>
            <a:pPr>
              <a:lnSpc>
                <a:spcPct val="140000"/>
              </a:lnSpc>
            </a:pPr>
            <a:r>
              <a:rPr lang="en-US" sz="1200" dirty="0">
                <a:solidFill>
                  <a:schemeClr val="bg1"/>
                </a:solidFill>
                <a:ea typeface="Quattrocento Sans" pitchFamily="34" charset="-122"/>
                <a:cs typeface="Quattrocento Sans" pitchFamily="34" charset="-120"/>
              </a:rPr>
              <a:t>How similar are synthetic and real traces in the </a:t>
            </a:r>
            <a:r>
              <a:rPr lang="en-US" sz="1200" b="1" dirty="0">
                <a:solidFill>
                  <a:schemeClr val="bg1"/>
                </a:solidFill>
                <a:ea typeface="Quattrocento Sans" pitchFamily="34" charset="-122"/>
                <a:cs typeface="Quattrocento Sans" pitchFamily="34" charset="-120"/>
              </a:rPr>
              <a:t>joint feature space</a:t>
            </a:r>
            <a:r>
              <a:rPr lang="en-US" sz="1200" dirty="0">
                <a:solidFill>
                  <a:schemeClr val="bg1"/>
                </a:solidFill>
                <a:ea typeface="Quattrocento Sans" pitchFamily="34" charset="-122"/>
                <a:cs typeface="Quattrocento Sans" pitchFamily="34" charset="-120"/>
              </a:rPr>
              <a:t>, and how easily can they be distinguished? This uses clustering, PCA, and discriminative classification analysis.</a:t>
            </a:r>
            <a:endParaRPr lang="en-US" sz="1600" dirty="0">
              <a:solidFill>
                <a:schemeClr val="bg1"/>
              </a:solidFill>
            </a:endParaRPr>
          </a:p>
        </p:txBody>
      </p:sp>
      <p:sp>
        <p:nvSpPr>
          <p:cNvPr id="91" name="Shape 38">
            <a:extLst>
              <a:ext uri="{FF2B5EF4-FFF2-40B4-BE49-F238E27FC236}">
                <a16:creationId xmlns:a16="http://schemas.microsoft.com/office/drawing/2014/main" id="{19A282B4-5A10-CE81-7794-B345DD50C0EE}"/>
              </a:ext>
            </a:extLst>
          </p:cNvPr>
          <p:cNvSpPr/>
          <p:nvPr/>
        </p:nvSpPr>
        <p:spPr>
          <a:xfrm>
            <a:off x="6400800" y="6019800"/>
            <a:ext cx="809625" cy="266700"/>
          </a:xfrm>
          <a:custGeom>
            <a:avLst/>
            <a:gdLst/>
            <a:ahLst/>
            <a:cxnLst/>
            <a:rect l="l" t="t" r="r" b="b"/>
            <a:pathLst>
              <a:path w="809625" h="266700">
                <a:moveTo>
                  <a:pt x="38101" y="0"/>
                </a:moveTo>
                <a:lnTo>
                  <a:pt x="771524" y="0"/>
                </a:lnTo>
                <a:cubicBezTo>
                  <a:pt x="792567" y="0"/>
                  <a:pt x="809625" y="17058"/>
                  <a:pt x="809625" y="38101"/>
                </a:cubicBezTo>
                <a:lnTo>
                  <a:pt x="809625" y="228599"/>
                </a:lnTo>
                <a:cubicBezTo>
                  <a:pt x="809625" y="249628"/>
                  <a:pt x="792553" y="266700"/>
                  <a:pt x="771524" y="266700"/>
                </a:cubicBezTo>
                <a:lnTo>
                  <a:pt x="38101" y="266700"/>
                </a:lnTo>
                <a:cubicBezTo>
                  <a:pt x="17058" y="266700"/>
                  <a:pt x="0" y="249642"/>
                  <a:pt x="0" y="2285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solidFill>
                <a:schemeClr val="bg1"/>
              </a:solidFill>
            </a:endParaRPr>
          </a:p>
        </p:txBody>
      </p:sp>
      <p:sp>
        <p:nvSpPr>
          <p:cNvPr id="92" name="Text 39">
            <a:extLst>
              <a:ext uri="{FF2B5EF4-FFF2-40B4-BE49-F238E27FC236}">
                <a16:creationId xmlns:a16="http://schemas.microsoft.com/office/drawing/2014/main" id="{B2195D82-2A83-E7C9-E105-6FB30787CF23}"/>
              </a:ext>
            </a:extLst>
          </p:cNvPr>
          <p:cNvSpPr/>
          <p:nvPr/>
        </p:nvSpPr>
        <p:spPr>
          <a:xfrm>
            <a:off x="6400800" y="6019800"/>
            <a:ext cx="876300" cy="266700"/>
          </a:xfrm>
          <a:prstGeom prst="rect">
            <a:avLst/>
          </a:prstGeom>
          <a:noFill/>
          <a:ln/>
        </p:spPr>
        <p:txBody>
          <a:bodyPr wrap="square" lIns="114300" tIns="38100" rIns="114300" bIns="38100" rtlCol="0" anchor="ctr"/>
          <a:lstStyle/>
          <a:p>
            <a:pPr>
              <a:lnSpc>
                <a:spcPct val="120000"/>
              </a:lnSpc>
            </a:pPr>
            <a:r>
              <a:rPr lang="en-US" sz="1050" dirty="0">
                <a:solidFill>
                  <a:schemeClr val="bg1"/>
                </a:solidFill>
                <a:ea typeface="Quattrocento Sans" pitchFamily="34" charset="-122"/>
                <a:cs typeface="Quattrocento Sans" pitchFamily="34" charset="-120"/>
              </a:rPr>
              <a:t>Clustering</a:t>
            </a:r>
            <a:endParaRPr lang="en-US" sz="1600" dirty="0">
              <a:solidFill>
                <a:schemeClr val="bg1"/>
              </a:solidFill>
            </a:endParaRPr>
          </a:p>
        </p:txBody>
      </p:sp>
      <p:sp>
        <p:nvSpPr>
          <p:cNvPr id="93" name="Shape 40">
            <a:extLst>
              <a:ext uri="{FF2B5EF4-FFF2-40B4-BE49-F238E27FC236}">
                <a16:creationId xmlns:a16="http://schemas.microsoft.com/office/drawing/2014/main" id="{3D2536E3-5989-FFE0-D9A2-A19107A18513}"/>
              </a:ext>
            </a:extLst>
          </p:cNvPr>
          <p:cNvSpPr/>
          <p:nvPr/>
        </p:nvSpPr>
        <p:spPr>
          <a:xfrm>
            <a:off x="7283202" y="6019800"/>
            <a:ext cx="466725" cy="266700"/>
          </a:xfrm>
          <a:custGeom>
            <a:avLst/>
            <a:gdLst/>
            <a:ahLst/>
            <a:cxnLst/>
            <a:rect l="l" t="t" r="r" b="b"/>
            <a:pathLst>
              <a:path w="466725" h="266700">
                <a:moveTo>
                  <a:pt x="38101" y="0"/>
                </a:moveTo>
                <a:lnTo>
                  <a:pt x="428624" y="0"/>
                </a:lnTo>
                <a:cubicBezTo>
                  <a:pt x="449667" y="0"/>
                  <a:pt x="466725" y="17058"/>
                  <a:pt x="466725" y="38101"/>
                </a:cubicBezTo>
                <a:lnTo>
                  <a:pt x="466725" y="228599"/>
                </a:lnTo>
                <a:cubicBezTo>
                  <a:pt x="466725" y="249628"/>
                  <a:pt x="449653" y="266700"/>
                  <a:pt x="428624" y="266700"/>
                </a:cubicBezTo>
                <a:lnTo>
                  <a:pt x="38101" y="266700"/>
                </a:lnTo>
                <a:cubicBezTo>
                  <a:pt x="17058" y="266700"/>
                  <a:pt x="0" y="249642"/>
                  <a:pt x="0" y="2285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solidFill>
                <a:schemeClr val="bg1"/>
              </a:solidFill>
            </a:endParaRPr>
          </a:p>
        </p:txBody>
      </p:sp>
      <p:sp>
        <p:nvSpPr>
          <p:cNvPr id="94" name="Text 41">
            <a:extLst>
              <a:ext uri="{FF2B5EF4-FFF2-40B4-BE49-F238E27FC236}">
                <a16:creationId xmlns:a16="http://schemas.microsoft.com/office/drawing/2014/main" id="{370B1E41-935F-0852-8C1C-E771A5B53726}"/>
              </a:ext>
            </a:extLst>
          </p:cNvPr>
          <p:cNvSpPr/>
          <p:nvPr/>
        </p:nvSpPr>
        <p:spPr>
          <a:xfrm>
            <a:off x="7283202" y="6019800"/>
            <a:ext cx="533400" cy="266700"/>
          </a:xfrm>
          <a:prstGeom prst="rect">
            <a:avLst/>
          </a:prstGeom>
          <a:noFill/>
          <a:ln/>
        </p:spPr>
        <p:txBody>
          <a:bodyPr wrap="square" lIns="114300" tIns="38100" rIns="114300" bIns="38100" rtlCol="0" anchor="ctr"/>
          <a:lstStyle/>
          <a:p>
            <a:pPr>
              <a:lnSpc>
                <a:spcPct val="120000"/>
              </a:lnSpc>
            </a:pPr>
            <a:r>
              <a:rPr lang="en-US" sz="1050" dirty="0">
                <a:solidFill>
                  <a:schemeClr val="bg1"/>
                </a:solidFill>
                <a:ea typeface="Quattrocento Sans" pitchFamily="34" charset="-122"/>
                <a:cs typeface="Quattrocento Sans" pitchFamily="34" charset="-120"/>
              </a:rPr>
              <a:t>PCA</a:t>
            </a:r>
            <a:endParaRPr lang="en-US" sz="1600" dirty="0">
              <a:solidFill>
                <a:schemeClr val="bg1"/>
              </a:solidFill>
            </a:endParaRPr>
          </a:p>
        </p:txBody>
      </p:sp>
      <p:sp>
        <p:nvSpPr>
          <p:cNvPr id="98" name="Title 1">
            <a:extLst>
              <a:ext uri="{FF2B5EF4-FFF2-40B4-BE49-F238E27FC236}">
                <a16:creationId xmlns:a16="http://schemas.microsoft.com/office/drawing/2014/main" id="{B8011321-BC89-A3A0-A7AC-8D8F64465396}"/>
              </a:ext>
            </a:extLst>
          </p:cNvPr>
          <p:cNvSpPr>
            <a:spLocks noGrp="1"/>
          </p:cNvSpPr>
          <p:nvPr>
            <p:ph type="title"/>
          </p:nvPr>
        </p:nvSpPr>
        <p:spPr>
          <a:xfrm>
            <a:off x="2638425" y="138447"/>
            <a:ext cx="7273637" cy="1018506"/>
          </a:xfrm>
        </p:spPr>
        <p:txBody>
          <a:bodyPr/>
          <a:lstStyle/>
          <a:p>
            <a:r>
              <a:rPr lang="en-US" dirty="0"/>
              <a:t>Research questions</a:t>
            </a:r>
            <a:endParaRPr lang="en-US" sz="3200" dirty="0"/>
          </a:p>
        </p:txBody>
      </p:sp>
    </p:spTree>
    <p:extLst>
      <p:ext uri="{BB962C8B-B14F-4D97-AF65-F5344CB8AC3E}">
        <p14:creationId xmlns:p14="http://schemas.microsoft.com/office/powerpoint/2010/main" val="35721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1A103-3AFE-59E6-4478-032C3F55EA70}"/>
            </a:ext>
          </a:extLst>
        </p:cNvPr>
        <p:cNvGrpSpPr/>
        <p:nvPr/>
      </p:nvGrpSpPr>
      <p:grpSpPr>
        <a:xfrm>
          <a:off x="0" y="0"/>
          <a:ext cx="0" cy="0"/>
          <a:chOff x="0" y="0"/>
          <a:chExt cx="0" cy="0"/>
        </a:xfrm>
      </p:grpSpPr>
      <p:sp>
        <p:nvSpPr>
          <p:cNvPr id="5" name="Text 1">
            <a:extLst>
              <a:ext uri="{FF2B5EF4-FFF2-40B4-BE49-F238E27FC236}">
                <a16:creationId xmlns:a16="http://schemas.microsoft.com/office/drawing/2014/main" id="{304C8E11-394B-19ED-99EA-9996FAFC1158}"/>
              </a:ext>
            </a:extLst>
          </p:cNvPr>
          <p:cNvSpPr>
            <a:spLocks noGrp="1"/>
          </p:cNvSpPr>
          <p:nvPr>
            <p:ph type="title"/>
          </p:nvPr>
        </p:nvSpPr>
        <p:spPr>
          <a:xfrm>
            <a:off x="914400" y="365125"/>
            <a:ext cx="7273925" cy="716915"/>
          </a:xfrm>
          <a:prstGeom prst="rect">
            <a:avLst/>
          </a:prstGeom>
          <a:noFill/>
          <a:ln/>
        </p:spPr>
        <p:txBody>
          <a:bodyPr wrap="square" lIns="0" tIns="0" rIns="0" bIns="0" rtlCol="0" anchor="ctr"/>
          <a:lstStyle/>
          <a:p>
            <a:r>
              <a:rPr lang="en-US" sz="2800" b="1" dirty="0">
                <a:ea typeface="Hedvig Letters Sans" pitchFamily="34" charset="-122"/>
                <a:cs typeface="Hedvig Letters Sans" pitchFamily="34" charset="-120"/>
              </a:rPr>
              <a:t>Trace representation &amp; dataset</a:t>
            </a:r>
            <a:endParaRPr lang="en-US" sz="1600" dirty="0"/>
          </a:p>
        </p:txBody>
      </p:sp>
      <p:sp>
        <p:nvSpPr>
          <p:cNvPr id="28" name="Text 8">
            <a:extLst>
              <a:ext uri="{FF2B5EF4-FFF2-40B4-BE49-F238E27FC236}">
                <a16:creationId xmlns:a16="http://schemas.microsoft.com/office/drawing/2014/main" id="{8B24062D-1E7C-767A-F153-1DFF9AEF0119}"/>
              </a:ext>
            </a:extLst>
          </p:cNvPr>
          <p:cNvSpPr/>
          <p:nvPr/>
        </p:nvSpPr>
        <p:spPr>
          <a:xfrm>
            <a:off x="828303" y="3000375"/>
            <a:ext cx="8596967" cy="266700"/>
          </a:xfrm>
          <a:prstGeom prst="rect">
            <a:avLst/>
          </a:prstGeom>
          <a:noFill/>
          <a:ln/>
        </p:spPr>
        <p:txBody>
          <a:bodyPr wrap="square" lIns="0" tIns="0" rIns="0" bIns="0" rtlCol="0" anchor="ctr"/>
          <a:lstStyle/>
          <a:p>
            <a:pPr>
              <a:lnSpc>
                <a:spcPct val="120000"/>
              </a:lnSpc>
            </a:pPr>
            <a:r>
              <a:rPr lang="en-US" sz="1400" b="1" dirty="0" err="1">
                <a:latin typeface="+mj-lt"/>
                <a:ea typeface="Liter" pitchFamily="34" charset="-122"/>
                <a:cs typeface="Liter" pitchFamily="34" charset="-120"/>
              </a:rPr>
              <a:t>SocialNetwork</a:t>
            </a:r>
            <a:r>
              <a:rPr lang="en-US" sz="1400" b="1" dirty="0">
                <a:latin typeface="+mj-lt"/>
                <a:ea typeface="Liter" pitchFamily="34" charset="-122"/>
                <a:cs typeface="Liter" pitchFamily="34" charset="-120"/>
              </a:rPr>
              <a:t> (SN)</a:t>
            </a:r>
            <a:endParaRPr lang="en-US" sz="1400" dirty="0">
              <a:latin typeface="+mj-lt"/>
            </a:endParaRPr>
          </a:p>
        </p:txBody>
      </p:sp>
      <p:sp>
        <p:nvSpPr>
          <p:cNvPr id="32" name="Text 12">
            <a:extLst>
              <a:ext uri="{FF2B5EF4-FFF2-40B4-BE49-F238E27FC236}">
                <a16:creationId xmlns:a16="http://schemas.microsoft.com/office/drawing/2014/main" id="{B5B5DB88-782E-D889-C7AE-E055CD9C232D}"/>
              </a:ext>
            </a:extLst>
          </p:cNvPr>
          <p:cNvSpPr/>
          <p:nvPr/>
        </p:nvSpPr>
        <p:spPr>
          <a:xfrm>
            <a:off x="835075" y="4695825"/>
            <a:ext cx="8610052" cy="266700"/>
          </a:xfrm>
          <a:prstGeom prst="rect">
            <a:avLst/>
          </a:prstGeom>
          <a:noFill/>
          <a:ln/>
        </p:spPr>
        <p:txBody>
          <a:bodyPr wrap="square" lIns="0" tIns="0" rIns="0" bIns="0" rtlCol="0" anchor="ctr"/>
          <a:lstStyle/>
          <a:p>
            <a:pPr>
              <a:lnSpc>
                <a:spcPct val="120000"/>
              </a:lnSpc>
            </a:pPr>
            <a:r>
              <a:rPr lang="en-US" sz="1400" b="1" dirty="0" err="1">
                <a:latin typeface="+mj-lt"/>
                <a:ea typeface="Liter" pitchFamily="34" charset="-122"/>
                <a:cs typeface="Liter" pitchFamily="34" charset="-120"/>
              </a:rPr>
              <a:t>TrainTicket</a:t>
            </a:r>
            <a:r>
              <a:rPr lang="en-US" sz="1400" b="1" dirty="0">
                <a:latin typeface="+mj-lt"/>
                <a:ea typeface="Liter" pitchFamily="34" charset="-122"/>
                <a:cs typeface="Liter" pitchFamily="34" charset="-120"/>
              </a:rPr>
              <a:t> (TT)</a:t>
            </a:r>
            <a:endParaRPr lang="en-US" sz="1400" dirty="0">
              <a:latin typeface="+mj-lt"/>
            </a:endParaRPr>
          </a:p>
        </p:txBody>
      </p:sp>
      <p:pic>
        <p:nvPicPr>
          <p:cNvPr id="4" name="Graphic 3" descr="Network with solid fill">
            <a:extLst>
              <a:ext uri="{FF2B5EF4-FFF2-40B4-BE49-F238E27FC236}">
                <a16:creationId xmlns:a16="http://schemas.microsoft.com/office/drawing/2014/main" id="{54BCF39C-8B71-EBC9-E49A-99772DD690B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61135" y="1265169"/>
            <a:ext cx="344556" cy="344556"/>
          </a:xfrm>
          <a:prstGeom prst="rect">
            <a:avLst/>
          </a:prstGeom>
        </p:spPr>
      </p:pic>
      <p:pic>
        <p:nvPicPr>
          <p:cNvPr id="6" name="Graphic 5" descr="Cycle with people with solid fill">
            <a:extLst>
              <a:ext uri="{FF2B5EF4-FFF2-40B4-BE49-F238E27FC236}">
                <a16:creationId xmlns:a16="http://schemas.microsoft.com/office/drawing/2014/main" id="{56F580F8-D506-AC0B-CCFD-B808AD8436F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61135" y="2922519"/>
            <a:ext cx="344556" cy="344556"/>
          </a:xfrm>
          <a:prstGeom prst="rect">
            <a:avLst/>
          </a:prstGeom>
        </p:spPr>
      </p:pic>
      <p:pic>
        <p:nvPicPr>
          <p:cNvPr id="7" name="Graphic 6" descr="Train with solid fill">
            <a:extLst>
              <a:ext uri="{FF2B5EF4-FFF2-40B4-BE49-F238E27FC236}">
                <a16:creationId xmlns:a16="http://schemas.microsoft.com/office/drawing/2014/main" id="{91F3A512-B345-1539-CE76-B57F3023370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83746" y="4656069"/>
            <a:ext cx="344556" cy="344556"/>
          </a:xfrm>
          <a:prstGeom prst="rect">
            <a:avLst/>
          </a:prstGeom>
        </p:spPr>
      </p:pic>
      <p:sp>
        <p:nvSpPr>
          <p:cNvPr id="14" name="Text 8">
            <a:extLst>
              <a:ext uri="{FF2B5EF4-FFF2-40B4-BE49-F238E27FC236}">
                <a16:creationId xmlns:a16="http://schemas.microsoft.com/office/drawing/2014/main" id="{04BEBA48-E183-DC08-5074-11553A530AC1}"/>
              </a:ext>
            </a:extLst>
          </p:cNvPr>
          <p:cNvSpPr/>
          <p:nvPr/>
        </p:nvSpPr>
        <p:spPr>
          <a:xfrm>
            <a:off x="828303" y="1289934"/>
            <a:ext cx="8596967" cy="266700"/>
          </a:xfrm>
          <a:prstGeom prst="rect">
            <a:avLst/>
          </a:prstGeom>
          <a:noFill/>
          <a:ln/>
        </p:spPr>
        <p:txBody>
          <a:bodyPr wrap="square" lIns="0" tIns="0" rIns="0" bIns="0" rtlCol="0" anchor="ctr"/>
          <a:lstStyle/>
          <a:p>
            <a:pPr>
              <a:lnSpc>
                <a:spcPct val="120000"/>
              </a:lnSpc>
            </a:pPr>
            <a:r>
              <a:rPr lang="en-US" sz="1400" b="1" dirty="0">
                <a:latin typeface="+mj-lt"/>
                <a:ea typeface="Liter" pitchFamily="34" charset="-122"/>
                <a:cs typeface="Liter" pitchFamily="34" charset="-120"/>
              </a:rPr>
              <a:t>Graph Representation</a:t>
            </a:r>
            <a:endParaRPr lang="en-US" dirty="0">
              <a:latin typeface="+mj-lt"/>
            </a:endParaRPr>
          </a:p>
        </p:txBody>
      </p:sp>
      <p:sp>
        <p:nvSpPr>
          <p:cNvPr id="15" name="Text 9">
            <a:extLst>
              <a:ext uri="{FF2B5EF4-FFF2-40B4-BE49-F238E27FC236}">
                <a16:creationId xmlns:a16="http://schemas.microsoft.com/office/drawing/2014/main" id="{D1B90D82-19DA-678D-F519-13D4F3957CA4}"/>
              </a:ext>
            </a:extLst>
          </p:cNvPr>
          <p:cNvSpPr/>
          <p:nvPr/>
        </p:nvSpPr>
        <p:spPr>
          <a:xfrm>
            <a:off x="805691" y="1609725"/>
            <a:ext cx="9047226" cy="967491"/>
          </a:xfrm>
          <a:prstGeom prst="rect">
            <a:avLst/>
          </a:prstGeom>
          <a:noFill/>
          <a:ln/>
        </p:spPr>
        <p:txBody>
          <a:bodyPr wrap="square" lIns="0" tIns="0" rIns="0" bIns="0" rtlCol="0" anchor="t"/>
          <a:lstStyle/>
          <a:p>
            <a:pPr>
              <a:lnSpc>
                <a:spcPct val="140000"/>
              </a:lnSpc>
            </a:pPr>
            <a:r>
              <a:rPr lang="en-US" sz="1200" dirty="0">
                <a:ea typeface="Quattrocento Sans" pitchFamily="34" charset="-122"/>
                <a:cs typeface="Quattrocento Sans" pitchFamily="34" charset="-120"/>
              </a:rPr>
              <a:t>Distributed traces are modeled as </a:t>
            </a:r>
            <a:r>
              <a:rPr lang="en-US" sz="1200" b="1" dirty="0">
                <a:ea typeface="Quattrocento Sans" pitchFamily="34" charset="-122"/>
                <a:cs typeface="Quattrocento Sans" pitchFamily="34" charset="-120"/>
              </a:rPr>
              <a:t>directed acyclic graphs (DAGs)</a:t>
            </a:r>
            <a:r>
              <a:rPr lang="en-US" sz="1200" dirty="0">
                <a:ea typeface="Quattrocento Sans" pitchFamily="34" charset="-122"/>
                <a:cs typeface="Quattrocento Sans" pitchFamily="34" charset="-120"/>
              </a:rPr>
              <a:t> where: </a:t>
            </a:r>
          </a:p>
          <a:p>
            <a:pPr>
              <a:lnSpc>
                <a:spcPct val="140000"/>
              </a:lnSpc>
            </a:pPr>
            <a:r>
              <a:rPr lang="en-US" sz="1200" b="1" dirty="0"/>
              <a:t>Node (V): </a:t>
            </a:r>
            <a:r>
              <a:rPr lang="en-US" sz="1200" dirty="0">
                <a:ea typeface="Quattrocento Sans" pitchFamily="34" charset="-122"/>
                <a:cs typeface="Quattrocento Sans" pitchFamily="34" charset="-120"/>
              </a:rPr>
              <a:t>Spans representing individual operations, each with feature vector </a:t>
            </a:r>
            <a:r>
              <a:rPr lang="en-US" sz="1200" dirty="0">
                <a:ea typeface="MiSans" pitchFamily="34" charset="-122"/>
                <a:cs typeface="MiSans" pitchFamily="34" charset="-120"/>
              </a:rPr>
              <a:t>xᵥ = (sᵥ: Service ID, oᵥ: Operation ID, dᵥ: Duration) </a:t>
            </a:r>
          </a:p>
          <a:p>
            <a:pPr>
              <a:lnSpc>
                <a:spcPct val="140000"/>
              </a:lnSpc>
            </a:pPr>
            <a:r>
              <a:rPr lang="en-US" sz="1200" b="1" dirty="0">
                <a:ea typeface="MiSans" pitchFamily="34" charset="-122"/>
                <a:cs typeface="MiSans" pitchFamily="34" charset="-120"/>
              </a:rPr>
              <a:t>Edge (E): </a:t>
            </a:r>
            <a:r>
              <a:rPr lang="en-US" sz="1200" dirty="0">
                <a:ea typeface="MiSans" pitchFamily="34" charset="-122"/>
                <a:cs typeface="MiSans" pitchFamily="34" charset="-120"/>
              </a:rPr>
              <a:t>Parent-child execution relationships capturing causal dependencies </a:t>
            </a:r>
          </a:p>
          <a:p>
            <a:pPr>
              <a:lnSpc>
                <a:spcPct val="140000"/>
              </a:lnSpc>
            </a:pPr>
            <a:endParaRPr lang="en-US" sz="1200" dirty="0">
              <a:ea typeface="MiSans" pitchFamily="34" charset="-122"/>
              <a:cs typeface="MiSans" pitchFamily="34" charset="-120"/>
            </a:endParaRPr>
          </a:p>
          <a:p>
            <a:pPr>
              <a:lnSpc>
                <a:spcPct val="140000"/>
              </a:lnSpc>
            </a:pPr>
            <a:endParaRPr lang="en-US" sz="1200" dirty="0"/>
          </a:p>
          <a:p>
            <a:pPr>
              <a:lnSpc>
                <a:spcPct val="140000"/>
              </a:lnSpc>
            </a:pPr>
            <a:endParaRPr lang="en-US" sz="1200" dirty="0"/>
          </a:p>
        </p:txBody>
      </p:sp>
      <p:sp>
        <p:nvSpPr>
          <p:cNvPr id="36" name="Text 9">
            <a:extLst>
              <a:ext uri="{FF2B5EF4-FFF2-40B4-BE49-F238E27FC236}">
                <a16:creationId xmlns:a16="http://schemas.microsoft.com/office/drawing/2014/main" id="{7102DABD-2C3B-DA27-3C1A-2A4156585661}"/>
              </a:ext>
            </a:extLst>
          </p:cNvPr>
          <p:cNvSpPr/>
          <p:nvPr/>
        </p:nvSpPr>
        <p:spPr>
          <a:xfrm>
            <a:off x="805691" y="3313294"/>
            <a:ext cx="9047226" cy="967491"/>
          </a:xfrm>
          <a:prstGeom prst="rect">
            <a:avLst/>
          </a:prstGeom>
          <a:noFill/>
          <a:ln/>
        </p:spPr>
        <p:txBody>
          <a:bodyPr wrap="square" lIns="0" tIns="0" rIns="0" bIns="0" rtlCol="0" anchor="t"/>
          <a:lstStyle/>
          <a:p>
            <a:pPr>
              <a:lnSpc>
                <a:spcPct val="140000"/>
              </a:lnSpc>
            </a:pPr>
            <a:r>
              <a:rPr lang="en-US" sz="1200" b="1" dirty="0" err="1">
                <a:ea typeface="Quattrocento Sans" pitchFamily="34" charset="-122"/>
                <a:cs typeface="Quattrocento Sans" pitchFamily="34" charset="-120"/>
              </a:rPr>
              <a:t>MicroServices</a:t>
            </a:r>
            <a:r>
              <a:rPr lang="en-US" sz="1200" b="1" dirty="0">
                <a:ea typeface="Quattrocento Sans" pitchFamily="34" charset="-122"/>
                <a:cs typeface="Quattrocento Sans" pitchFamily="34" charset="-120"/>
              </a:rPr>
              <a:t>: </a:t>
            </a:r>
            <a:r>
              <a:rPr lang="en-US" sz="1200" dirty="0">
                <a:ea typeface="Quattrocento Sans" pitchFamily="34" charset="-122"/>
                <a:cs typeface="Quattrocento Sans" pitchFamily="34" charset="-120"/>
              </a:rPr>
              <a:t>21 </a:t>
            </a:r>
            <a:r>
              <a:rPr lang="en-US" sz="1200" b="1" dirty="0">
                <a:ea typeface="Quattrocento Sans" pitchFamily="34" charset="-122"/>
                <a:cs typeface="Quattrocento Sans" pitchFamily="34" charset="-120"/>
              </a:rPr>
              <a:t>| Traces: </a:t>
            </a:r>
            <a:r>
              <a:rPr lang="en-US" sz="1200" dirty="0">
                <a:ea typeface="Quattrocento Sans" pitchFamily="34" charset="-122"/>
                <a:cs typeface="Quattrocento Sans" pitchFamily="34" charset="-120"/>
              </a:rPr>
              <a:t>1,244</a:t>
            </a:r>
            <a:r>
              <a:rPr lang="en-US" sz="1200" b="1" dirty="0">
                <a:ea typeface="Quattrocento Sans" pitchFamily="34" charset="-122"/>
                <a:cs typeface="Quattrocento Sans" pitchFamily="34" charset="-120"/>
              </a:rPr>
              <a:t> | Total Spans: </a:t>
            </a:r>
            <a:r>
              <a:rPr lang="en-US" sz="1200" dirty="0">
                <a:ea typeface="Quattrocento Sans" pitchFamily="34" charset="-122"/>
                <a:cs typeface="Quattrocento Sans" pitchFamily="34" charset="-120"/>
              </a:rPr>
              <a:t>11,649</a:t>
            </a:r>
            <a:r>
              <a:rPr lang="en-US" sz="1200" b="1" dirty="0">
                <a:ea typeface="Quattrocento Sans" pitchFamily="34" charset="-122"/>
                <a:cs typeface="Quattrocento Sans" pitchFamily="34" charset="-120"/>
              </a:rPr>
              <a:t> | Avg Spans/Trace: </a:t>
            </a:r>
            <a:r>
              <a:rPr lang="en-US" sz="1200" dirty="0">
                <a:ea typeface="Quattrocento Sans" pitchFamily="34" charset="-122"/>
                <a:cs typeface="Quattrocento Sans" pitchFamily="34" charset="-120"/>
              </a:rPr>
              <a:t>9.36</a:t>
            </a:r>
          </a:p>
          <a:p>
            <a:pPr>
              <a:lnSpc>
                <a:spcPct val="140000"/>
              </a:lnSpc>
            </a:pPr>
            <a:r>
              <a:rPr lang="en-US" sz="1200" b="1" dirty="0">
                <a:ea typeface="Quattrocento Sans" pitchFamily="34" charset="-122"/>
                <a:cs typeface="Quattrocento Sans" pitchFamily="34" charset="-120"/>
              </a:rPr>
              <a:t>Services:</a:t>
            </a:r>
            <a:r>
              <a:rPr lang="en-US" sz="1200" dirty="0">
                <a:ea typeface="Quattrocento Sans" pitchFamily="34" charset="-122"/>
                <a:cs typeface="Quattrocento Sans" pitchFamily="34" charset="-120"/>
              </a:rPr>
              <a:t> 12 unique | </a:t>
            </a:r>
            <a:r>
              <a:rPr lang="en-US" sz="1200" b="1" dirty="0">
                <a:ea typeface="Quattrocento Sans" pitchFamily="34" charset="-122"/>
                <a:cs typeface="Quattrocento Sans" pitchFamily="34" charset="-120"/>
              </a:rPr>
              <a:t>Operations:</a:t>
            </a:r>
            <a:r>
              <a:rPr lang="en-US" sz="1200" dirty="0">
                <a:ea typeface="Quattrocento Sans" pitchFamily="34" charset="-122"/>
                <a:cs typeface="Quattrocento Sans" pitchFamily="34" charset="-120"/>
              </a:rPr>
              <a:t> 59 unique</a:t>
            </a:r>
            <a:endParaRPr lang="en-US" sz="2400" dirty="0"/>
          </a:p>
          <a:p>
            <a:pPr>
              <a:lnSpc>
                <a:spcPct val="140000"/>
              </a:lnSpc>
            </a:pPr>
            <a:endParaRPr lang="en-US" sz="1200" b="1" dirty="0">
              <a:ea typeface="Quattrocento Sans" pitchFamily="34" charset="-122"/>
              <a:cs typeface="Quattrocento Sans" pitchFamily="34" charset="-120"/>
            </a:endParaRPr>
          </a:p>
          <a:p>
            <a:pPr>
              <a:lnSpc>
                <a:spcPct val="140000"/>
              </a:lnSpc>
            </a:pPr>
            <a:endParaRPr lang="en-US" sz="1200" b="1" dirty="0"/>
          </a:p>
        </p:txBody>
      </p:sp>
      <p:sp>
        <p:nvSpPr>
          <p:cNvPr id="37" name="Text 9">
            <a:extLst>
              <a:ext uri="{FF2B5EF4-FFF2-40B4-BE49-F238E27FC236}">
                <a16:creationId xmlns:a16="http://schemas.microsoft.com/office/drawing/2014/main" id="{B0C6879B-A952-2ABD-05FF-10FDAE4793C9}"/>
              </a:ext>
            </a:extLst>
          </p:cNvPr>
          <p:cNvSpPr/>
          <p:nvPr/>
        </p:nvSpPr>
        <p:spPr>
          <a:xfrm>
            <a:off x="805691" y="5000625"/>
            <a:ext cx="9047226" cy="967491"/>
          </a:xfrm>
          <a:prstGeom prst="rect">
            <a:avLst/>
          </a:prstGeom>
          <a:noFill/>
          <a:ln/>
        </p:spPr>
        <p:txBody>
          <a:bodyPr wrap="square" lIns="0" tIns="0" rIns="0" bIns="0" rtlCol="0" anchor="t"/>
          <a:lstStyle/>
          <a:p>
            <a:pPr>
              <a:lnSpc>
                <a:spcPct val="140000"/>
              </a:lnSpc>
            </a:pPr>
            <a:r>
              <a:rPr lang="en-US" sz="1200" b="1" dirty="0" err="1">
                <a:ea typeface="Quattrocento Sans" pitchFamily="34" charset="-122"/>
                <a:cs typeface="Quattrocento Sans" pitchFamily="34" charset="-120"/>
              </a:rPr>
              <a:t>MicroServices</a:t>
            </a:r>
            <a:r>
              <a:rPr lang="en-US" sz="1200" b="1" dirty="0">
                <a:ea typeface="Quattrocento Sans" pitchFamily="34" charset="-122"/>
                <a:cs typeface="Quattrocento Sans" pitchFamily="34" charset="-120"/>
              </a:rPr>
              <a:t>: </a:t>
            </a:r>
            <a:r>
              <a:rPr lang="en-US" sz="1200" dirty="0">
                <a:ea typeface="Quattrocento Sans" pitchFamily="34" charset="-122"/>
                <a:cs typeface="Quattrocento Sans" pitchFamily="34" charset="-120"/>
              </a:rPr>
              <a:t>41 </a:t>
            </a:r>
            <a:r>
              <a:rPr lang="en-US" sz="1200" b="1" dirty="0">
                <a:ea typeface="Quattrocento Sans" pitchFamily="34" charset="-122"/>
                <a:cs typeface="Quattrocento Sans" pitchFamily="34" charset="-120"/>
              </a:rPr>
              <a:t>| Traces: </a:t>
            </a:r>
            <a:r>
              <a:rPr lang="en-US" sz="1200" dirty="0">
                <a:ea typeface="Quattrocento Sans" pitchFamily="34" charset="-122"/>
                <a:cs typeface="Quattrocento Sans" pitchFamily="34" charset="-120"/>
              </a:rPr>
              <a:t>1,244</a:t>
            </a:r>
            <a:r>
              <a:rPr lang="en-US" sz="1200" b="1" dirty="0">
                <a:ea typeface="Quattrocento Sans" pitchFamily="34" charset="-122"/>
                <a:cs typeface="Quattrocento Sans" pitchFamily="34" charset="-120"/>
              </a:rPr>
              <a:t> | Total Spans: </a:t>
            </a:r>
            <a:r>
              <a:rPr lang="en-US" sz="1200" dirty="0">
                <a:ea typeface="Quattrocento Sans" pitchFamily="34" charset="-122"/>
                <a:cs typeface="Quattrocento Sans" pitchFamily="34" charset="-120"/>
              </a:rPr>
              <a:t>7,912</a:t>
            </a:r>
            <a:r>
              <a:rPr lang="en-US" sz="1200" b="1" dirty="0">
                <a:ea typeface="Quattrocento Sans" pitchFamily="34" charset="-122"/>
                <a:cs typeface="Quattrocento Sans" pitchFamily="34" charset="-120"/>
              </a:rPr>
              <a:t> | Avg Spans/Trace: </a:t>
            </a:r>
            <a:r>
              <a:rPr lang="en-US" sz="1200" dirty="0">
                <a:ea typeface="Quattrocento Sans" pitchFamily="34" charset="-122"/>
                <a:cs typeface="Quattrocento Sans" pitchFamily="34" charset="-120"/>
              </a:rPr>
              <a:t>6.36</a:t>
            </a:r>
          </a:p>
          <a:p>
            <a:pPr>
              <a:lnSpc>
                <a:spcPct val="140000"/>
              </a:lnSpc>
            </a:pPr>
            <a:r>
              <a:rPr lang="en-US" sz="1200" b="1" dirty="0">
                <a:ea typeface="Quattrocento Sans" pitchFamily="34" charset="-122"/>
                <a:cs typeface="Quattrocento Sans" pitchFamily="34" charset="-120"/>
              </a:rPr>
              <a:t>Services:</a:t>
            </a:r>
            <a:r>
              <a:rPr lang="en-US" sz="1200" dirty="0">
                <a:ea typeface="Quattrocento Sans" pitchFamily="34" charset="-122"/>
                <a:cs typeface="Quattrocento Sans" pitchFamily="34" charset="-120"/>
              </a:rPr>
              <a:t> 13 unique | </a:t>
            </a:r>
            <a:r>
              <a:rPr lang="en-US" sz="1200" b="1" dirty="0">
                <a:ea typeface="Quattrocento Sans" pitchFamily="34" charset="-122"/>
                <a:cs typeface="Quattrocento Sans" pitchFamily="34" charset="-120"/>
              </a:rPr>
              <a:t>Operations:</a:t>
            </a:r>
            <a:r>
              <a:rPr lang="en-US" sz="1200" dirty="0">
                <a:ea typeface="Quattrocento Sans" pitchFamily="34" charset="-122"/>
                <a:cs typeface="Quattrocento Sans" pitchFamily="34" charset="-120"/>
              </a:rPr>
              <a:t> 16 unique</a:t>
            </a:r>
            <a:endParaRPr lang="en-US" sz="2400" dirty="0"/>
          </a:p>
          <a:p>
            <a:pPr>
              <a:lnSpc>
                <a:spcPct val="140000"/>
              </a:lnSpc>
            </a:pPr>
            <a:endParaRPr lang="en-US" sz="1200" b="1" dirty="0">
              <a:ea typeface="Quattrocento Sans" pitchFamily="34" charset="-122"/>
              <a:cs typeface="Quattrocento Sans" pitchFamily="34" charset="-120"/>
            </a:endParaRPr>
          </a:p>
          <a:p>
            <a:pPr>
              <a:lnSpc>
                <a:spcPct val="140000"/>
              </a:lnSpc>
            </a:pPr>
            <a:endParaRPr lang="en-US" sz="1200" b="1" dirty="0"/>
          </a:p>
        </p:txBody>
      </p:sp>
      <p:sp>
        <p:nvSpPr>
          <p:cNvPr id="42" name="Shape 7">
            <a:extLst>
              <a:ext uri="{FF2B5EF4-FFF2-40B4-BE49-F238E27FC236}">
                <a16:creationId xmlns:a16="http://schemas.microsoft.com/office/drawing/2014/main" id="{771120D5-0B6D-487E-407F-9C121D894C65}"/>
              </a:ext>
            </a:extLst>
          </p:cNvPr>
          <p:cNvSpPr/>
          <p:nvPr/>
        </p:nvSpPr>
        <p:spPr>
          <a:xfrm>
            <a:off x="812464" y="3953249"/>
            <a:ext cx="2616536" cy="228600"/>
          </a:xfrm>
          <a:custGeom>
            <a:avLst/>
            <a:gdLst/>
            <a:ahLst/>
            <a:cxnLst/>
            <a:rect l="l" t="t" r="r" b="b"/>
            <a:pathLst>
              <a:path w="809625" h="228600">
                <a:moveTo>
                  <a:pt x="38101" y="0"/>
                </a:moveTo>
                <a:lnTo>
                  <a:pt x="771524" y="0"/>
                </a:lnTo>
                <a:cubicBezTo>
                  <a:pt x="792567" y="0"/>
                  <a:pt x="809625" y="17058"/>
                  <a:pt x="809625" y="38101"/>
                </a:cubicBezTo>
                <a:lnTo>
                  <a:pt x="809625" y="190499"/>
                </a:lnTo>
                <a:cubicBezTo>
                  <a:pt x="809625" y="211542"/>
                  <a:pt x="792567" y="228600"/>
                  <a:pt x="771524"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pPr algn="ctr"/>
            <a:endParaRPr lang="en-CA"/>
          </a:p>
        </p:txBody>
      </p:sp>
      <p:sp>
        <p:nvSpPr>
          <p:cNvPr id="43" name="Text 8">
            <a:extLst>
              <a:ext uri="{FF2B5EF4-FFF2-40B4-BE49-F238E27FC236}">
                <a16:creationId xmlns:a16="http://schemas.microsoft.com/office/drawing/2014/main" id="{D1DDBEBF-D9F8-8D1F-9DBF-D14476B531EB}"/>
              </a:ext>
            </a:extLst>
          </p:cNvPr>
          <p:cNvSpPr/>
          <p:nvPr/>
        </p:nvSpPr>
        <p:spPr>
          <a:xfrm>
            <a:off x="805691" y="3953249"/>
            <a:ext cx="2616537" cy="228600"/>
          </a:xfrm>
          <a:prstGeom prst="rect">
            <a:avLst/>
          </a:prstGeom>
          <a:noFill/>
          <a:ln/>
        </p:spPr>
        <p:txBody>
          <a:bodyPr wrap="square" lIns="76200" tIns="38100" rIns="76200" bIns="38100" rtlCol="0" anchor="ctr"/>
          <a:lstStyle/>
          <a:p>
            <a:pPr algn="ctr">
              <a:lnSpc>
                <a:spcPct val="12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Broadcast-style social networking application</a:t>
            </a:r>
            <a:endParaRPr lang="en-US" sz="1400" dirty="0">
              <a:solidFill>
                <a:schemeClr val="accent4">
                  <a:lumMod val="50000"/>
                </a:schemeClr>
              </a:solidFill>
            </a:endParaRPr>
          </a:p>
        </p:txBody>
      </p:sp>
      <p:sp>
        <p:nvSpPr>
          <p:cNvPr id="46" name="Shape 7">
            <a:extLst>
              <a:ext uri="{FF2B5EF4-FFF2-40B4-BE49-F238E27FC236}">
                <a16:creationId xmlns:a16="http://schemas.microsoft.com/office/drawing/2014/main" id="{83AABB25-5A15-27B4-46BD-C923B51BBA2E}"/>
              </a:ext>
            </a:extLst>
          </p:cNvPr>
          <p:cNvSpPr/>
          <p:nvPr/>
        </p:nvSpPr>
        <p:spPr>
          <a:xfrm>
            <a:off x="809376" y="5606165"/>
            <a:ext cx="2098924" cy="228600"/>
          </a:xfrm>
          <a:custGeom>
            <a:avLst/>
            <a:gdLst/>
            <a:ahLst/>
            <a:cxnLst/>
            <a:rect l="l" t="t" r="r" b="b"/>
            <a:pathLst>
              <a:path w="809625" h="228600">
                <a:moveTo>
                  <a:pt x="38101" y="0"/>
                </a:moveTo>
                <a:lnTo>
                  <a:pt x="771524" y="0"/>
                </a:lnTo>
                <a:cubicBezTo>
                  <a:pt x="792567" y="0"/>
                  <a:pt x="809625" y="17058"/>
                  <a:pt x="809625" y="38101"/>
                </a:cubicBezTo>
                <a:lnTo>
                  <a:pt x="809625" y="190499"/>
                </a:lnTo>
                <a:cubicBezTo>
                  <a:pt x="809625" y="211542"/>
                  <a:pt x="792567" y="228600"/>
                  <a:pt x="771524" y="228600"/>
                </a:cubicBezTo>
                <a:lnTo>
                  <a:pt x="38101" y="228600"/>
                </a:lnTo>
                <a:cubicBezTo>
                  <a:pt x="17072" y="228600"/>
                  <a:pt x="0" y="211528"/>
                  <a:pt x="0" y="190499"/>
                </a:cubicBezTo>
                <a:lnTo>
                  <a:pt x="0" y="38101"/>
                </a:lnTo>
                <a:cubicBezTo>
                  <a:pt x="0" y="17072"/>
                  <a:pt x="17072" y="0"/>
                  <a:pt x="38101" y="0"/>
                </a:cubicBezTo>
                <a:close/>
              </a:path>
            </a:pathLst>
          </a:custGeom>
          <a:solidFill>
            <a:schemeClr val="accent4">
              <a:lumMod val="75000"/>
              <a:alpha val="20000"/>
            </a:schemeClr>
          </a:solidFill>
          <a:ln/>
        </p:spPr>
        <p:txBody>
          <a:bodyPr/>
          <a:lstStyle/>
          <a:p>
            <a:endParaRPr lang="en-CA"/>
          </a:p>
        </p:txBody>
      </p:sp>
      <p:sp>
        <p:nvSpPr>
          <p:cNvPr id="47" name="Text 8">
            <a:extLst>
              <a:ext uri="{FF2B5EF4-FFF2-40B4-BE49-F238E27FC236}">
                <a16:creationId xmlns:a16="http://schemas.microsoft.com/office/drawing/2014/main" id="{04618F07-53C0-C688-5B6F-E6C9104E337F}"/>
              </a:ext>
            </a:extLst>
          </p:cNvPr>
          <p:cNvSpPr/>
          <p:nvPr/>
        </p:nvSpPr>
        <p:spPr>
          <a:xfrm>
            <a:off x="802603" y="5606165"/>
            <a:ext cx="2098924" cy="228600"/>
          </a:xfrm>
          <a:prstGeom prst="rect">
            <a:avLst/>
          </a:prstGeom>
          <a:noFill/>
          <a:ln/>
        </p:spPr>
        <p:txBody>
          <a:bodyPr wrap="square" lIns="76200" tIns="38100" rIns="76200" bIns="38100" rtlCol="0" anchor="ctr"/>
          <a:lstStyle/>
          <a:p>
            <a:pPr algn="ctr">
              <a:lnSpc>
                <a:spcPct val="120000"/>
              </a:lnSpc>
            </a:pPr>
            <a:r>
              <a:rPr lang="en-US" sz="900" dirty="0">
                <a:solidFill>
                  <a:schemeClr val="accent4">
                    <a:lumMod val="50000"/>
                  </a:schemeClr>
                </a:solidFill>
                <a:latin typeface="Quattrocento Sans" pitchFamily="34" charset="0"/>
                <a:ea typeface="Quattrocento Sans" pitchFamily="34" charset="-122"/>
                <a:cs typeface="Quattrocento Sans" pitchFamily="34" charset="-120"/>
              </a:rPr>
              <a:t>Online railway ticketing platform</a:t>
            </a:r>
            <a:endParaRPr lang="en-US" sz="1400" dirty="0">
              <a:solidFill>
                <a:schemeClr val="accent4">
                  <a:lumMod val="50000"/>
                </a:schemeClr>
              </a:solidFill>
            </a:endParaRPr>
          </a:p>
        </p:txBody>
      </p:sp>
    </p:spTree>
    <p:extLst>
      <p:ext uri="{BB962C8B-B14F-4D97-AF65-F5344CB8AC3E}">
        <p14:creationId xmlns:p14="http://schemas.microsoft.com/office/powerpoint/2010/main" val="168989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113CD5-FA0C-17E7-5E56-F8EBF24C729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5972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3">
            <a:extLst>
              <a:ext uri="{FF2B5EF4-FFF2-40B4-BE49-F238E27FC236}">
                <a16:creationId xmlns:a16="http://schemas.microsoft.com/office/drawing/2014/main" id="{9406C3DF-AA33-3179-F81A-8EF4DF31FA7E}"/>
              </a:ext>
            </a:extLst>
          </p:cNvPr>
          <p:cNvSpPr/>
          <p:nvPr/>
        </p:nvSpPr>
        <p:spPr>
          <a:xfrm>
            <a:off x="441410" y="1259935"/>
            <a:ext cx="189464" cy="189464"/>
          </a:xfrm>
          <a:custGeom>
            <a:avLst/>
            <a:gdLst/>
            <a:ahLst/>
            <a:cxnLst/>
            <a:rect l="l" t="t" r="r" b="b"/>
            <a:pathLst>
              <a:path w="189464" h="189464">
                <a:moveTo>
                  <a:pt x="24386" y="84556"/>
                </a:moveTo>
                <a:cubicBezTo>
                  <a:pt x="29308" y="50141"/>
                  <a:pt x="58948" y="23683"/>
                  <a:pt x="94732" y="23683"/>
                </a:cubicBezTo>
                <a:cubicBezTo>
                  <a:pt x="114344" y="23683"/>
                  <a:pt x="132107" y="31639"/>
                  <a:pt x="144984" y="44480"/>
                </a:cubicBezTo>
                <a:cubicBezTo>
                  <a:pt x="145058" y="44554"/>
                  <a:pt x="145132" y="44628"/>
                  <a:pt x="145206" y="44702"/>
                </a:cubicBezTo>
                <a:lnTo>
                  <a:pt x="148019" y="47366"/>
                </a:lnTo>
                <a:lnTo>
                  <a:pt x="130293" y="47366"/>
                </a:lnTo>
                <a:cubicBezTo>
                  <a:pt x="123744" y="47366"/>
                  <a:pt x="118452" y="52658"/>
                  <a:pt x="118452" y="59207"/>
                </a:cubicBezTo>
                <a:cubicBezTo>
                  <a:pt x="118452" y="65757"/>
                  <a:pt x="123744" y="71049"/>
                  <a:pt x="130293" y="71049"/>
                </a:cubicBezTo>
                <a:lnTo>
                  <a:pt x="177659" y="71049"/>
                </a:lnTo>
                <a:cubicBezTo>
                  <a:pt x="184209" y="71049"/>
                  <a:pt x="189501" y="65757"/>
                  <a:pt x="189501" y="59207"/>
                </a:cubicBezTo>
                <a:lnTo>
                  <a:pt x="189501" y="11841"/>
                </a:lnTo>
                <a:cubicBezTo>
                  <a:pt x="189501" y="5292"/>
                  <a:pt x="184209" y="0"/>
                  <a:pt x="177659" y="0"/>
                </a:cubicBezTo>
                <a:cubicBezTo>
                  <a:pt x="171110" y="0"/>
                  <a:pt x="165818" y="5292"/>
                  <a:pt x="165818" y="11841"/>
                </a:cubicBezTo>
                <a:lnTo>
                  <a:pt x="165818" y="31602"/>
                </a:lnTo>
                <a:lnTo>
                  <a:pt x="161636" y="27642"/>
                </a:lnTo>
                <a:cubicBezTo>
                  <a:pt x="144503" y="10583"/>
                  <a:pt x="120820" y="0"/>
                  <a:pt x="94732" y="0"/>
                </a:cubicBezTo>
                <a:cubicBezTo>
                  <a:pt x="46996" y="0"/>
                  <a:pt x="7512" y="35302"/>
                  <a:pt x="962" y="81225"/>
                </a:cubicBezTo>
                <a:cubicBezTo>
                  <a:pt x="37" y="87701"/>
                  <a:pt x="4515" y="93696"/>
                  <a:pt x="10990" y="94621"/>
                </a:cubicBezTo>
                <a:cubicBezTo>
                  <a:pt x="17466" y="95546"/>
                  <a:pt x="23461" y="91031"/>
                  <a:pt x="24386" y="84593"/>
                </a:cubicBezTo>
                <a:close/>
                <a:moveTo>
                  <a:pt x="188502" y="108239"/>
                </a:moveTo>
                <a:cubicBezTo>
                  <a:pt x="189427" y="101763"/>
                  <a:pt x="184912" y="95768"/>
                  <a:pt x="178473" y="94843"/>
                </a:cubicBezTo>
                <a:cubicBezTo>
                  <a:pt x="172035" y="93918"/>
                  <a:pt x="166003" y="98432"/>
                  <a:pt x="165078" y="104871"/>
                </a:cubicBezTo>
                <a:cubicBezTo>
                  <a:pt x="160156" y="139286"/>
                  <a:pt x="130515" y="165744"/>
                  <a:pt x="94732" y="165744"/>
                </a:cubicBezTo>
                <a:cubicBezTo>
                  <a:pt x="75119" y="165744"/>
                  <a:pt x="57357" y="157788"/>
                  <a:pt x="44480" y="144947"/>
                </a:cubicBezTo>
                <a:cubicBezTo>
                  <a:pt x="44406" y="144873"/>
                  <a:pt x="44332" y="144799"/>
                  <a:pt x="44258" y="144725"/>
                </a:cubicBezTo>
                <a:lnTo>
                  <a:pt x="41445" y="142061"/>
                </a:lnTo>
                <a:lnTo>
                  <a:pt x="59170" y="142061"/>
                </a:lnTo>
                <a:cubicBezTo>
                  <a:pt x="65720" y="142061"/>
                  <a:pt x="71012" y="136769"/>
                  <a:pt x="71012" y="130219"/>
                </a:cubicBezTo>
                <a:cubicBezTo>
                  <a:pt x="71012" y="123670"/>
                  <a:pt x="65720" y="118378"/>
                  <a:pt x="59170" y="118378"/>
                </a:cubicBezTo>
                <a:lnTo>
                  <a:pt x="11841" y="118415"/>
                </a:lnTo>
                <a:cubicBezTo>
                  <a:pt x="8696" y="118415"/>
                  <a:pt x="5662" y="119673"/>
                  <a:pt x="3441" y="121930"/>
                </a:cubicBezTo>
                <a:cubicBezTo>
                  <a:pt x="1221" y="124188"/>
                  <a:pt x="-37" y="127185"/>
                  <a:pt x="0" y="130367"/>
                </a:cubicBezTo>
                <a:lnTo>
                  <a:pt x="370" y="177363"/>
                </a:lnTo>
                <a:cubicBezTo>
                  <a:pt x="407" y="183913"/>
                  <a:pt x="5773" y="189168"/>
                  <a:pt x="12323" y="189094"/>
                </a:cubicBezTo>
                <a:cubicBezTo>
                  <a:pt x="18872" y="189020"/>
                  <a:pt x="24127" y="183691"/>
                  <a:pt x="24053" y="177141"/>
                </a:cubicBezTo>
                <a:lnTo>
                  <a:pt x="23905" y="158084"/>
                </a:lnTo>
                <a:lnTo>
                  <a:pt x="27865" y="161821"/>
                </a:lnTo>
                <a:cubicBezTo>
                  <a:pt x="44998" y="178881"/>
                  <a:pt x="68644" y="189464"/>
                  <a:pt x="94732" y="189464"/>
                </a:cubicBezTo>
                <a:cubicBezTo>
                  <a:pt x="142468" y="189464"/>
                  <a:pt x="181952" y="154161"/>
                  <a:pt x="188502" y="108239"/>
                </a:cubicBezTo>
                <a:close/>
              </a:path>
            </a:pathLst>
          </a:custGeom>
          <a:solidFill>
            <a:schemeClr val="accent4">
              <a:lumMod val="75000"/>
            </a:schemeClr>
          </a:solidFill>
          <a:ln/>
        </p:spPr>
        <p:txBody>
          <a:bodyPr/>
          <a:lstStyle/>
          <a:p>
            <a:endParaRPr lang="en-CA">
              <a:solidFill>
                <a:schemeClr val="accent4">
                  <a:lumMod val="50000"/>
                </a:schemeClr>
              </a:solidFill>
            </a:endParaRPr>
          </a:p>
        </p:txBody>
      </p:sp>
      <p:sp>
        <p:nvSpPr>
          <p:cNvPr id="55" name="Text 4">
            <a:extLst>
              <a:ext uri="{FF2B5EF4-FFF2-40B4-BE49-F238E27FC236}">
                <a16:creationId xmlns:a16="http://schemas.microsoft.com/office/drawing/2014/main" id="{B03D2133-24F9-10CC-7B3E-62EC52F538A7}"/>
              </a:ext>
            </a:extLst>
          </p:cNvPr>
          <p:cNvSpPr/>
          <p:nvPr/>
        </p:nvSpPr>
        <p:spPr>
          <a:xfrm>
            <a:off x="738909" y="1222042"/>
            <a:ext cx="5257622" cy="265249"/>
          </a:xfrm>
          <a:prstGeom prst="rect">
            <a:avLst/>
          </a:prstGeom>
          <a:noFill/>
          <a:ln/>
        </p:spPr>
        <p:txBody>
          <a:bodyPr wrap="square" lIns="0" tIns="0" rIns="0" bIns="0" rtlCol="0" anchor="ctr"/>
          <a:lstStyle/>
          <a:p>
            <a:pPr>
              <a:lnSpc>
                <a:spcPct val="120000"/>
              </a:lnSpc>
            </a:pPr>
            <a:r>
              <a:rPr lang="en-US" sz="1492" b="1" dirty="0">
                <a:latin typeface="+mj-lt"/>
                <a:ea typeface="Liter" pitchFamily="34" charset="-122"/>
                <a:cs typeface="Liter" pitchFamily="34" charset="-120"/>
              </a:rPr>
              <a:t>Multi-Component Loss</a:t>
            </a:r>
            <a:endParaRPr lang="en-US" sz="1600" dirty="0">
              <a:latin typeface="+mj-lt"/>
            </a:endParaRPr>
          </a:p>
        </p:txBody>
      </p:sp>
      <p:sp>
        <p:nvSpPr>
          <p:cNvPr id="57" name="Shape 6">
            <a:extLst>
              <a:ext uri="{FF2B5EF4-FFF2-40B4-BE49-F238E27FC236}">
                <a16:creationId xmlns:a16="http://schemas.microsoft.com/office/drawing/2014/main" id="{58057F16-42B8-DB03-18EC-09EBB8942B8C}"/>
              </a:ext>
            </a:extLst>
          </p:cNvPr>
          <p:cNvSpPr/>
          <p:nvPr/>
        </p:nvSpPr>
        <p:spPr>
          <a:xfrm>
            <a:off x="521026" y="1563077"/>
            <a:ext cx="37893" cy="985212"/>
          </a:xfrm>
          <a:custGeom>
            <a:avLst/>
            <a:gdLst/>
            <a:ahLst/>
            <a:cxnLst/>
            <a:rect l="l" t="t" r="r" b="b"/>
            <a:pathLst>
              <a:path w="37893" h="985212">
                <a:moveTo>
                  <a:pt x="37893" y="0"/>
                </a:moveTo>
                <a:lnTo>
                  <a:pt x="37893" y="0"/>
                </a:lnTo>
                <a:lnTo>
                  <a:pt x="37893" y="985212"/>
                </a:lnTo>
                <a:lnTo>
                  <a:pt x="37893" y="985212"/>
                </a:lnTo>
                <a:cubicBezTo>
                  <a:pt x="16965" y="985212"/>
                  <a:pt x="0" y="968247"/>
                  <a:pt x="0" y="947319"/>
                </a:cubicBezTo>
                <a:lnTo>
                  <a:pt x="0" y="37893"/>
                </a:lnTo>
                <a:cubicBezTo>
                  <a:pt x="0" y="16965"/>
                  <a:pt x="16965" y="0"/>
                  <a:pt x="37893" y="0"/>
                </a:cubicBezTo>
                <a:close/>
              </a:path>
            </a:pathLst>
          </a:custGeom>
          <a:solidFill>
            <a:schemeClr val="accent4">
              <a:lumMod val="75000"/>
            </a:schemeClr>
          </a:solidFill>
          <a:ln/>
        </p:spPr>
        <p:txBody>
          <a:bodyPr/>
          <a:lstStyle/>
          <a:p>
            <a:endParaRPr lang="en-CA">
              <a:solidFill>
                <a:schemeClr val="accent4">
                  <a:lumMod val="75000"/>
                </a:schemeClr>
              </a:solidFill>
            </a:endParaRPr>
          </a:p>
        </p:txBody>
      </p:sp>
      <p:sp>
        <p:nvSpPr>
          <p:cNvPr id="58" name="Text 7">
            <a:extLst>
              <a:ext uri="{FF2B5EF4-FFF2-40B4-BE49-F238E27FC236}">
                <a16:creationId xmlns:a16="http://schemas.microsoft.com/office/drawing/2014/main" id="{45CB9D45-294F-A4E7-3D69-2913B0FFE9AE}"/>
              </a:ext>
            </a:extLst>
          </p:cNvPr>
          <p:cNvSpPr/>
          <p:nvPr/>
        </p:nvSpPr>
        <p:spPr>
          <a:xfrm>
            <a:off x="615758" y="1638862"/>
            <a:ext cx="5286042"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1. Node Reconstruction (L_node)</a:t>
            </a:r>
            <a:endParaRPr lang="en-US" sz="1600" dirty="0"/>
          </a:p>
        </p:txBody>
      </p:sp>
      <p:sp>
        <p:nvSpPr>
          <p:cNvPr id="59" name="Text 8">
            <a:extLst>
              <a:ext uri="{FF2B5EF4-FFF2-40B4-BE49-F238E27FC236}">
                <a16:creationId xmlns:a16="http://schemas.microsoft.com/office/drawing/2014/main" id="{B8B3866A-7098-97C4-B4F2-14387BA48D92}"/>
              </a:ext>
            </a:extLst>
          </p:cNvPr>
          <p:cNvSpPr/>
          <p:nvPr/>
        </p:nvSpPr>
        <p:spPr>
          <a:xfrm>
            <a:off x="615758" y="1904112"/>
            <a:ext cx="5286042" cy="227357"/>
          </a:xfrm>
          <a:prstGeom prst="rect">
            <a:avLst/>
          </a:prstGeom>
          <a:noFill/>
          <a:ln/>
        </p:spPr>
        <p:txBody>
          <a:bodyPr wrap="square" lIns="0" tIns="0" rIns="0" bIns="0" rtlCol="0" anchor="ctr"/>
          <a:lstStyle/>
          <a:p>
            <a:pPr>
              <a:lnSpc>
                <a:spcPct val="130000"/>
              </a:lnSpc>
            </a:pPr>
            <a:r>
              <a:rPr lang="en-US" sz="1193" dirty="0">
                <a:ea typeface="Quattrocento Sans" pitchFamily="34" charset="-122"/>
                <a:cs typeface="Quattrocento Sans" pitchFamily="34" charset="-120"/>
              </a:rPr>
              <a:t>Weighted cross-entropy for service/operation + MSE for duration</a:t>
            </a:r>
            <a:endParaRPr lang="en-US" sz="1600" dirty="0"/>
          </a:p>
        </p:txBody>
      </p:sp>
      <mc:AlternateContent xmlns:mc="http://schemas.openxmlformats.org/markup-compatibility/2006" xmlns:a14="http://schemas.microsoft.com/office/drawing/2010/main">
        <mc:Choice Requires="a14">
          <p:sp>
            <p:nvSpPr>
              <p:cNvPr id="61" name="Text 10">
                <a:extLst>
                  <a:ext uri="{FF2B5EF4-FFF2-40B4-BE49-F238E27FC236}">
                    <a16:creationId xmlns:a16="http://schemas.microsoft.com/office/drawing/2014/main" id="{0F6A6B91-4B54-6FE1-4A16-6370F58C1571}"/>
                  </a:ext>
                </a:extLst>
              </p:cNvPr>
              <p:cNvSpPr/>
              <p:nvPr/>
            </p:nvSpPr>
            <p:spPr>
              <a:xfrm>
                <a:off x="441410" y="2055682"/>
                <a:ext cx="5286042" cy="303142"/>
              </a:xfrm>
              <a:prstGeom prst="rect">
                <a:avLst/>
              </a:prstGeom>
              <a:noFill/>
              <a:ln/>
            </p:spPr>
            <p:txBody>
              <a:bodyPr wrap="square" lIns="113678" tIns="37893" rIns="113678" bIns="37893" rtlCol="0" anchor="t"/>
              <a:lstStyle/>
              <a:p>
                <a:pPr>
                  <a:lnSpc>
                    <a:spcPct val="130000"/>
                  </a:lnSpc>
                </a:pPr>
                <a14:m>
                  <m:oMathPara xmlns:m="http://schemas.openxmlformats.org/officeDocument/2006/math">
                    <m:oMathParaPr>
                      <m:jc m:val="centerGroup"/>
                    </m:oMathParaPr>
                    <m:oMath xmlns:m="http://schemas.openxmlformats.org/officeDocument/2006/math">
                      <m:sSub>
                        <m:sSubPr>
                          <m:ctrlPr>
                            <a:rPr lang="pt-BR" sz="1600" i="1" smtClean="0">
                              <a:latin typeface="Cambria Math" panose="02040503050406030204" pitchFamily="18" charset="0"/>
                            </a:rPr>
                          </m:ctrlPr>
                        </m:sSubPr>
                        <m:e>
                          <m:r>
                            <a:rPr lang="pt-BR" sz="1600" i="1">
                              <a:latin typeface="Cambria Math" panose="02040503050406030204" pitchFamily="18" charset="0"/>
                            </a:rPr>
                            <m:t>ℒ</m:t>
                          </m:r>
                        </m:e>
                        <m:sub>
                          <m:r>
                            <a:rPr lang="pt-BR" sz="1600" i="1">
                              <a:latin typeface="Cambria Math" panose="02040503050406030204" pitchFamily="18" charset="0"/>
                            </a:rPr>
                            <m:t>𝓃ℴ𝒹ℯ</m:t>
                          </m:r>
                        </m:sub>
                      </m:sSub>
                      <m:r>
                        <a:rPr lang="pt-BR" sz="1600" i="1">
                          <a:latin typeface="Cambria Math" panose="02040503050406030204" pitchFamily="18" charset="0"/>
                        </a:rPr>
                        <m:t>=</m:t>
                      </m:r>
                      <m:sSub>
                        <m:sSubPr>
                          <m:ctrlPr>
                            <a:rPr lang="pt-BR" sz="1600" i="1">
                              <a:latin typeface="Cambria Math" panose="02040503050406030204" pitchFamily="18" charset="0"/>
                            </a:rPr>
                          </m:ctrlPr>
                        </m:sSubPr>
                        <m:e>
                          <m:r>
                            <a:rPr lang="pt-BR" sz="1600" i="1">
                              <a:latin typeface="Cambria Math" panose="02040503050406030204" pitchFamily="18" charset="0"/>
                            </a:rPr>
                            <m:t>ℒ</m:t>
                          </m:r>
                        </m:e>
                        <m:sub>
                          <m:r>
                            <a:rPr lang="pt-BR" sz="1600" i="1">
                              <a:latin typeface="Cambria Math" panose="02040503050406030204" pitchFamily="18" charset="0"/>
                            </a:rPr>
                            <m:t>𝓈ℯ𝓇𝓋𝒾𝒸ℯ</m:t>
                          </m:r>
                        </m:sub>
                      </m:sSub>
                      <m:r>
                        <a:rPr lang="pt-BR" sz="1600" i="1">
                          <a:latin typeface="Cambria Math" panose="02040503050406030204" pitchFamily="18" charset="0"/>
                        </a:rPr>
                        <m:t>+</m:t>
                      </m:r>
                      <m:sSub>
                        <m:sSubPr>
                          <m:ctrlPr>
                            <a:rPr lang="pt-BR" sz="1600" i="1">
                              <a:latin typeface="Cambria Math" panose="02040503050406030204" pitchFamily="18" charset="0"/>
                            </a:rPr>
                          </m:ctrlPr>
                        </m:sSubPr>
                        <m:e>
                          <m:r>
                            <a:rPr lang="pt-BR" sz="1600" i="1">
                              <a:latin typeface="Cambria Math" panose="02040503050406030204" pitchFamily="18" charset="0"/>
                            </a:rPr>
                            <m:t>ℒ</m:t>
                          </m:r>
                        </m:e>
                        <m:sub>
                          <m:r>
                            <a:rPr lang="pt-BR" sz="1600" i="1">
                              <a:latin typeface="Cambria Math" panose="02040503050406030204" pitchFamily="18" charset="0"/>
                            </a:rPr>
                            <m:t>ℴ𝓅</m:t>
                          </m:r>
                        </m:sub>
                      </m:sSub>
                      <m:r>
                        <a:rPr lang="pt-BR" sz="1600" i="1">
                          <a:latin typeface="Cambria Math" panose="02040503050406030204" pitchFamily="18" charset="0"/>
                        </a:rPr>
                        <m:t>+</m:t>
                      </m:r>
                      <m:sSub>
                        <m:sSubPr>
                          <m:ctrlPr>
                            <a:rPr lang="pt-BR" sz="1600" i="1">
                              <a:latin typeface="Cambria Math" panose="02040503050406030204" pitchFamily="18" charset="0"/>
                            </a:rPr>
                          </m:ctrlPr>
                        </m:sSubPr>
                        <m:e>
                          <m:r>
                            <a:rPr lang="pt-BR" sz="1600" i="1">
                              <a:latin typeface="Cambria Math" panose="02040503050406030204" pitchFamily="18" charset="0"/>
                            </a:rPr>
                            <m:t>ℒ</m:t>
                          </m:r>
                        </m:e>
                        <m:sub>
                          <m:r>
                            <a:rPr lang="pt-BR" sz="1600" i="1">
                              <a:latin typeface="Cambria Math" panose="02040503050406030204" pitchFamily="18" charset="0"/>
                            </a:rPr>
                            <m:t>𝒹𝓊𝓇𝒶𝓉𝒾ℴ𝓃</m:t>
                          </m:r>
                        </m:sub>
                      </m:sSub>
                    </m:oMath>
                  </m:oMathPara>
                </a14:m>
                <a:endParaRPr lang="en-CA" sz="1600" dirty="0"/>
              </a:p>
              <a:p>
                <a:pPr>
                  <a:lnSpc>
                    <a:spcPct val="130000"/>
                  </a:lnSpc>
                </a:pPr>
                <a:endParaRPr lang="en-US" sz="1600" dirty="0"/>
              </a:p>
            </p:txBody>
          </p:sp>
        </mc:Choice>
        <mc:Fallback xmlns="">
          <p:sp>
            <p:nvSpPr>
              <p:cNvPr id="61" name="Text 10">
                <a:extLst>
                  <a:ext uri="{FF2B5EF4-FFF2-40B4-BE49-F238E27FC236}">
                    <a16:creationId xmlns:a16="http://schemas.microsoft.com/office/drawing/2014/main" id="{0F6A6B91-4B54-6FE1-4A16-6370F58C1571}"/>
                  </a:ext>
                </a:extLst>
              </p:cNvPr>
              <p:cNvSpPr>
                <a:spLocks noRot="1" noChangeAspect="1" noMove="1" noResize="1" noEditPoints="1" noAdjustHandles="1" noChangeArrowheads="1" noChangeShapeType="1" noTextEdit="1"/>
              </p:cNvSpPr>
              <p:nvPr/>
            </p:nvSpPr>
            <p:spPr>
              <a:xfrm>
                <a:off x="441410" y="2055682"/>
                <a:ext cx="5286042" cy="303142"/>
              </a:xfrm>
              <a:prstGeom prst="rect">
                <a:avLst/>
              </a:prstGeom>
              <a:blipFill>
                <a:blip r:embed="rId3"/>
                <a:stretch>
                  <a:fillRect b="-38000"/>
                </a:stretch>
              </a:blipFill>
              <a:ln/>
            </p:spPr>
            <p:txBody>
              <a:bodyPr/>
              <a:lstStyle/>
              <a:p>
                <a:r>
                  <a:rPr lang="en-CA">
                    <a:noFill/>
                  </a:rPr>
                  <a:t> </a:t>
                </a:r>
              </a:p>
            </p:txBody>
          </p:sp>
        </mc:Fallback>
      </mc:AlternateContent>
      <p:sp>
        <p:nvSpPr>
          <p:cNvPr id="63" name="Shape 12">
            <a:extLst>
              <a:ext uri="{FF2B5EF4-FFF2-40B4-BE49-F238E27FC236}">
                <a16:creationId xmlns:a16="http://schemas.microsoft.com/office/drawing/2014/main" id="{9CA27EBB-8575-2573-27F3-CCFBE273882F}"/>
              </a:ext>
            </a:extLst>
          </p:cNvPr>
          <p:cNvSpPr/>
          <p:nvPr/>
        </p:nvSpPr>
        <p:spPr>
          <a:xfrm>
            <a:off x="521026" y="2586182"/>
            <a:ext cx="37893" cy="985212"/>
          </a:xfrm>
          <a:custGeom>
            <a:avLst/>
            <a:gdLst/>
            <a:ahLst/>
            <a:cxnLst/>
            <a:rect l="l" t="t" r="r" b="b"/>
            <a:pathLst>
              <a:path w="37893" h="985212">
                <a:moveTo>
                  <a:pt x="37893" y="0"/>
                </a:moveTo>
                <a:lnTo>
                  <a:pt x="37893" y="0"/>
                </a:lnTo>
                <a:lnTo>
                  <a:pt x="37893" y="985212"/>
                </a:lnTo>
                <a:lnTo>
                  <a:pt x="37893" y="985212"/>
                </a:lnTo>
                <a:cubicBezTo>
                  <a:pt x="16965" y="985212"/>
                  <a:pt x="0" y="968247"/>
                  <a:pt x="0" y="947319"/>
                </a:cubicBezTo>
                <a:lnTo>
                  <a:pt x="0" y="37893"/>
                </a:lnTo>
                <a:cubicBezTo>
                  <a:pt x="0" y="16965"/>
                  <a:pt x="16965" y="0"/>
                  <a:pt x="37893" y="0"/>
                </a:cubicBezTo>
                <a:close/>
              </a:path>
            </a:pathLst>
          </a:custGeom>
          <a:solidFill>
            <a:schemeClr val="accent4">
              <a:lumMod val="75000"/>
            </a:schemeClr>
          </a:solidFill>
          <a:ln/>
        </p:spPr>
        <p:txBody>
          <a:bodyPr/>
          <a:lstStyle/>
          <a:p>
            <a:endParaRPr lang="en-CA">
              <a:solidFill>
                <a:schemeClr val="accent4">
                  <a:lumMod val="75000"/>
                </a:schemeClr>
              </a:solidFill>
            </a:endParaRPr>
          </a:p>
        </p:txBody>
      </p:sp>
      <p:sp>
        <p:nvSpPr>
          <p:cNvPr id="64" name="Text 13">
            <a:extLst>
              <a:ext uri="{FF2B5EF4-FFF2-40B4-BE49-F238E27FC236}">
                <a16:creationId xmlns:a16="http://schemas.microsoft.com/office/drawing/2014/main" id="{E5D855A4-CC6F-8906-3822-08AE79A4F7FC}"/>
              </a:ext>
            </a:extLst>
          </p:cNvPr>
          <p:cNvSpPr/>
          <p:nvPr/>
        </p:nvSpPr>
        <p:spPr>
          <a:xfrm>
            <a:off x="615758" y="2661967"/>
            <a:ext cx="5286042"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2. Edge Reconstruction (L_edge)</a:t>
            </a:r>
            <a:endParaRPr lang="en-US" sz="1600" dirty="0"/>
          </a:p>
        </p:txBody>
      </p:sp>
      <p:sp>
        <p:nvSpPr>
          <p:cNvPr id="65" name="Text 14">
            <a:extLst>
              <a:ext uri="{FF2B5EF4-FFF2-40B4-BE49-F238E27FC236}">
                <a16:creationId xmlns:a16="http://schemas.microsoft.com/office/drawing/2014/main" id="{F2820C41-C7D7-30BF-771E-8EB543F43C25}"/>
              </a:ext>
            </a:extLst>
          </p:cNvPr>
          <p:cNvSpPr/>
          <p:nvPr/>
        </p:nvSpPr>
        <p:spPr>
          <a:xfrm>
            <a:off x="615758" y="2927217"/>
            <a:ext cx="5286042" cy="227357"/>
          </a:xfrm>
          <a:prstGeom prst="rect">
            <a:avLst/>
          </a:prstGeom>
          <a:noFill/>
          <a:ln/>
        </p:spPr>
        <p:txBody>
          <a:bodyPr wrap="square" lIns="0" tIns="0" rIns="0" bIns="0" rtlCol="0" anchor="ctr"/>
          <a:lstStyle/>
          <a:p>
            <a:pPr>
              <a:lnSpc>
                <a:spcPct val="130000"/>
              </a:lnSpc>
            </a:pPr>
            <a:r>
              <a:rPr lang="en-US" sz="1193" dirty="0">
                <a:ea typeface="Quattrocento Sans" pitchFamily="34" charset="-122"/>
                <a:cs typeface="Quattrocento Sans" pitchFamily="34" charset="-120"/>
              </a:rPr>
              <a:t>Binary cross-entropy for parent-child dependency prediction</a:t>
            </a:r>
            <a:endParaRPr lang="en-US" sz="1600" dirty="0"/>
          </a:p>
        </p:txBody>
      </p:sp>
      <mc:AlternateContent xmlns:mc="http://schemas.openxmlformats.org/markup-compatibility/2006" xmlns:a14="http://schemas.microsoft.com/office/drawing/2010/main">
        <mc:Choice Requires="a14">
          <p:sp>
            <p:nvSpPr>
              <p:cNvPr id="67" name="Text 16">
                <a:extLst>
                  <a:ext uri="{FF2B5EF4-FFF2-40B4-BE49-F238E27FC236}">
                    <a16:creationId xmlns:a16="http://schemas.microsoft.com/office/drawing/2014/main" id="{9CCFF515-C16E-3ED4-EBBC-94B9ECD3E6B0}"/>
                  </a:ext>
                </a:extLst>
              </p:cNvPr>
              <p:cNvSpPr/>
              <p:nvPr/>
            </p:nvSpPr>
            <p:spPr>
              <a:xfrm>
                <a:off x="338141" y="3278302"/>
                <a:ext cx="5286042" cy="303142"/>
              </a:xfrm>
              <a:prstGeom prst="rect">
                <a:avLst/>
              </a:prstGeom>
              <a:noFill/>
              <a:ln/>
            </p:spPr>
            <p:txBody>
              <a:bodyPr wrap="square" lIns="113678" tIns="37893" rIns="113678" bIns="37893" rtlCol="0" anchor="ctr"/>
              <a:lstStyle/>
              <a:p>
                <a:pPr>
                  <a:lnSpc>
                    <a:spcPct val="130000"/>
                  </a:lnSpc>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ℒ</m:t>
                          </m:r>
                        </m:e>
                        <m:sub>
                          <m:r>
                            <m:rPr>
                              <m:nor/>
                            </m:rPr>
                            <a:rPr lang="en-US" sz="1600" i="0">
                              <a:latin typeface="Cambria Math" panose="02040503050406030204" pitchFamily="18" charset="0"/>
                            </a:rPr>
                            <m:t>ℯ𝒹ℊℯ</m:t>
                          </m:r>
                        </m:sub>
                      </m:sSub>
                      <m:r>
                        <a:rPr lang="en-US" sz="1600" i="1">
                          <a:latin typeface="Cambria Math" panose="02040503050406030204" pitchFamily="18" charset="0"/>
                        </a:rPr>
                        <m:t>=</m:t>
                      </m:r>
                      <m:func>
                        <m:funcPr>
                          <m:ctrlPr>
                            <a:rPr lang="en-US" sz="1600" i="1">
                              <a:latin typeface="Cambria Math" panose="02040503050406030204" pitchFamily="18" charset="0"/>
                            </a:rPr>
                          </m:ctrlPr>
                        </m:funcPr>
                        <m:fName>
                          <m:r>
                            <m:rPr>
                              <m:sty m:val="p"/>
                            </m:rPr>
                            <a:rPr lang="en-US" sz="1600" i="0">
                              <a:latin typeface="Cambria Math" panose="02040503050406030204" pitchFamily="18" charset="0"/>
                            </a:rPr>
                            <m:t>BCE</m:t>
                          </m:r>
                        </m:fName>
                        <m:e>
                          <m:d>
                            <m:dPr>
                              <m:ctrlPr>
                                <a:rPr lang="en-US" sz="1600" i="1">
                                  <a:latin typeface="Cambria Math" panose="02040503050406030204" pitchFamily="18" charset="0"/>
                                </a:rPr>
                              </m:ctrlPr>
                            </m:dPr>
                            <m:e>
                              <m:acc>
                                <m:accPr>
                                  <m:chr m:val="̂"/>
                                  <m:ctrlPr>
                                    <a:rPr lang="en-US" sz="1600" i="1">
                                      <a:latin typeface="Cambria Math" panose="02040503050406030204" pitchFamily="18" charset="0"/>
                                    </a:rPr>
                                  </m:ctrlPr>
                                </m:accPr>
                                <m:e>
                                  <m:r>
                                    <a:rPr lang="en-US" sz="1600" i="1">
                                      <a:latin typeface="Cambria Math" panose="02040503050406030204" pitchFamily="18" charset="0"/>
                                    </a:rPr>
                                    <m:t>𝐸</m:t>
                                  </m:r>
                                </m:e>
                              </m:acc>
                              <m:r>
                                <a:rPr lang="en-US" sz="1600" i="1">
                                  <a:latin typeface="Cambria Math" panose="02040503050406030204" pitchFamily="18" charset="0"/>
                                </a:rPr>
                                <m:t>,</m:t>
                              </m:r>
                              <m:r>
                                <a:rPr lang="en-US" sz="1600" i="1">
                                  <a:latin typeface="Cambria Math" panose="02040503050406030204" pitchFamily="18" charset="0"/>
                                </a:rPr>
                                <m:t>𝐸</m:t>
                              </m:r>
                            </m:e>
                          </m:d>
                        </m:e>
                      </m:func>
                    </m:oMath>
                  </m:oMathPara>
                </a14:m>
                <a:endParaRPr lang="en-CA" sz="1600" dirty="0"/>
              </a:p>
              <a:p>
                <a:pPr>
                  <a:lnSpc>
                    <a:spcPct val="130000"/>
                  </a:lnSpc>
                </a:pPr>
                <a:endParaRPr lang="en-US" sz="1600" dirty="0"/>
              </a:p>
            </p:txBody>
          </p:sp>
        </mc:Choice>
        <mc:Fallback xmlns="">
          <p:sp>
            <p:nvSpPr>
              <p:cNvPr id="67" name="Text 16">
                <a:extLst>
                  <a:ext uri="{FF2B5EF4-FFF2-40B4-BE49-F238E27FC236}">
                    <a16:creationId xmlns:a16="http://schemas.microsoft.com/office/drawing/2014/main" id="{9CCFF515-C16E-3ED4-EBBC-94B9ECD3E6B0}"/>
                  </a:ext>
                </a:extLst>
              </p:cNvPr>
              <p:cNvSpPr>
                <a:spLocks noRot="1" noChangeAspect="1" noMove="1" noResize="1" noEditPoints="1" noAdjustHandles="1" noChangeArrowheads="1" noChangeShapeType="1" noTextEdit="1"/>
              </p:cNvSpPr>
              <p:nvPr/>
            </p:nvSpPr>
            <p:spPr>
              <a:xfrm>
                <a:off x="338141" y="3278302"/>
                <a:ext cx="5286042" cy="303142"/>
              </a:xfrm>
              <a:prstGeom prst="rect">
                <a:avLst/>
              </a:prstGeom>
              <a:blipFill>
                <a:blip r:embed="rId4"/>
                <a:stretch>
                  <a:fillRect t="-48000"/>
                </a:stretch>
              </a:blipFill>
              <a:ln/>
            </p:spPr>
            <p:txBody>
              <a:bodyPr/>
              <a:lstStyle/>
              <a:p>
                <a:r>
                  <a:rPr lang="en-CA">
                    <a:noFill/>
                  </a:rPr>
                  <a:t> </a:t>
                </a:r>
              </a:p>
            </p:txBody>
          </p:sp>
        </mc:Fallback>
      </mc:AlternateContent>
      <p:sp>
        <p:nvSpPr>
          <p:cNvPr id="69" name="Shape 18">
            <a:extLst>
              <a:ext uri="{FF2B5EF4-FFF2-40B4-BE49-F238E27FC236}">
                <a16:creationId xmlns:a16="http://schemas.microsoft.com/office/drawing/2014/main" id="{B964A3AB-31FF-033C-D129-E77B78FF235B}"/>
              </a:ext>
            </a:extLst>
          </p:cNvPr>
          <p:cNvSpPr/>
          <p:nvPr/>
        </p:nvSpPr>
        <p:spPr>
          <a:xfrm>
            <a:off x="521026" y="3609287"/>
            <a:ext cx="37893" cy="985212"/>
          </a:xfrm>
          <a:custGeom>
            <a:avLst/>
            <a:gdLst/>
            <a:ahLst/>
            <a:cxnLst/>
            <a:rect l="l" t="t" r="r" b="b"/>
            <a:pathLst>
              <a:path w="37893" h="985212">
                <a:moveTo>
                  <a:pt x="37893" y="0"/>
                </a:moveTo>
                <a:lnTo>
                  <a:pt x="37893" y="0"/>
                </a:lnTo>
                <a:lnTo>
                  <a:pt x="37893" y="985212"/>
                </a:lnTo>
                <a:lnTo>
                  <a:pt x="37893" y="985212"/>
                </a:lnTo>
                <a:cubicBezTo>
                  <a:pt x="16965" y="985212"/>
                  <a:pt x="0" y="968247"/>
                  <a:pt x="0" y="947319"/>
                </a:cubicBezTo>
                <a:lnTo>
                  <a:pt x="0" y="37893"/>
                </a:lnTo>
                <a:cubicBezTo>
                  <a:pt x="0" y="16965"/>
                  <a:pt x="16965" y="0"/>
                  <a:pt x="37893" y="0"/>
                </a:cubicBezTo>
                <a:close/>
              </a:path>
            </a:pathLst>
          </a:custGeom>
          <a:solidFill>
            <a:schemeClr val="accent4">
              <a:lumMod val="75000"/>
            </a:schemeClr>
          </a:solidFill>
          <a:ln/>
        </p:spPr>
        <p:txBody>
          <a:bodyPr/>
          <a:lstStyle/>
          <a:p>
            <a:endParaRPr lang="en-CA">
              <a:solidFill>
                <a:schemeClr val="accent4">
                  <a:lumMod val="75000"/>
                </a:schemeClr>
              </a:solidFill>
            </a:endParaRPr>
          </a:p>
        </p:txBody>
      </p:sp>
      <p:sp>
        <p:nvSpPr>
          <p:cNvPr id="70" name="Text 19">
            <a:extLst>
              <a:ext uri="{FF2B5EF4-FFF2-40B4-BE49-F238E27FC236}">
                <a16:creationId xmlns:a16="http://schemas.microsoft.com/office/drawing/2014/main" id="{EF917674-B81C-F40D-F4E7-C02BC248DD88}"/>
              </a:ext>
            </a:extLst>
          </p:cNvPr>
          <p:cNvSpPr/>
          <p:nvPr/>
        </p:nvSpPr>
        <p:spPr>
          <a:xfrm>
            <a:off x="592554" y="3685072"/>
            <a:ext cx="5286042"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3. KL Regularization (L_KL)</a:t>
            </a:r>
            <a:endParaRPr lang="en-US" sz="1600" dirty="0"/>
          </a:p>
        </p:txBody>
      </p:sp>
      <p:sp>
        <p:nvSpPr>
          <p:cNvPr id="71" name="Text 20">
            <a:extLst>
              <a:ext uri="{FF2B5EF4-FFF2-40B4-BE49-F238E27FC236}">
                <a16:creationId xmlns:a16="http://schemas.microsoft.com/office/drawing/2014/main" id="{B0022568-2B97-E0F0-E4C2-8545FBC43258}"/>
              </a:ext>
            </a:extLst>
          </p:cNvPr>
          <p:cNvSpPr/>
          <p:nvPr/>
        </p:nvSpPr>
        <p:spPr>
          <a:xfrm>
            <a:off x="615758" y="3950322"/>
            <a:ext cx="5286042" cy="227357"/>
          </a:xfrm>
          <a:prstGeom prst="rect">
            <a:avLst/>
          </a:prstGeom>
          <a:noFill/>
          <a:ln/>
        </p:spPr>
        <p:txBody>
          <a:bodyPr wrap="square" lIns="0" tIns="0" rIns="0" bIns="0" rtlCol="0" anchor="ctr"/>
          <a:lstStyle/>
          <a:p>
            <a:pPr>
              <a:lnSpc>
                <a:spcPct val="130000"/>
              </a:lnSpc>
            </a:pPr>
            <a:r>
              <a:rPr lang="en-US" sz="1193" dirty="0">
                <a:ea typeface="Quattrocento Sans" pitchFamily="34" charset="-122"/>
                <a:cs typeface="Quattrocento Sans" pitchFamily="34" charset="-120"/>
              </a:rPr>
              <a:t>Separate regularization for graph and node latents with β_G &gt; β_N</a:t>
            </a:r>
            <a:endParaRPr lang="en-US" sz="1600" dirty="0"/>
          </a:p>
        </p:txBody>
      </p:sp>
      <p:sp>
        <p:nvSpPr>
          <p:cNvPr id="75" name="Text 24">
            <a:extLst>
              <a:ext uri="{FF2B5EF4-FFF2-40B4-BE49-F238E27FC236}">
                <a16:creationId xmlns:a16="http://schemas.microsoft.com/office/drawing/2014/main" id="{69E7ADE3-9FC7-7178-165B-B2DE72831212}"/>
              </a:ext>
            </a:extLst>
          </p:cNvPr>
          <p:cNvSpPr/>
          <p:nvPr/>
        </p:nvSpPr>
        <p:spPr>
          <a:xfrm>
            <a:off x="521026" y="5721809"/>
            <a:ext cx="5304988"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Total Objective:</a:t>
            </a:r>
            <a:endParaRPr lang="en-US" sz="1600" dirty="0"/>
          </a:p>
        </p:txBody>
      </p:sp>
      <p:sp>
        <p:nvSpPr>
          <p:cNvPr id="78" name="Shape 27">
            <a:extLst>
              <a:ext uri="{FF2B5EF4-FFF2-40B4-BE49-F238E27FC236}">
                <a16:creationId xmlns:a16="http://schemas.microsoft.com/office/drawing/2014/main" id="{765B6486-292E-8E65-68AB-15A093FD28CB}"/>
              </a:ext>
            </a:extLst>
          </p:cNvPr>
          <p:cNvSpPr/>
          <p:nvPr/>
        </p:nvSpPr>
        <p:spPr>
          <a:xfrm>
            <a:off x="6328611" y="1269408"/>
            <a:ext cx="189464" cy="189464"/>
          </a:xfrm>
          <a:custGeom>
            <a:avLst/>
            <a:gdLst/>
            <a:ahLst/>
            <a:cxnLst/>
            <a:rect l="l" t="t" r="r" b="b"/>
            <a:pathLst>
              <a:path w="189464" h="189464">
                <a:moveTo>
                  <a:pt x="149425" y="12730"/>
                </a:moveTo>
                <a:cubicBezTo>
                  <a:pt x="153865" y="10879"/>
                  <a:pt x="158935" y="11916"/>
                  <a:pt x="162339" y="15283"/>
                </a:cubicBezTo>
                <a:lnTo>
                  <a:pt x="186022" y="38966"/>
                </a:lnTo>
                <a:cubicBezTo>
                  <a:pt x="188243" y="41186"/>
                  <a:pt x="189501" y="44184"/>
                  <a:pt x="189501" y="47329"/>
                </a:cubicBezTo>
                <a:cubicBezTo>
                  <a:pt x="189501" y="50474"/>
                  <a:pt x="188243" y="53472"/>
                  <a:pt x="186022" y="55692"/>
                </a:cubicBezTo>
                <a:lnTo>
                  <a:pt x="162339" y="79375"/>
                </a:lnTo>
                <a:cubicBezTo>
                  <a:pt x="158935" y="82779"/>
                  <a:pt x="153865" y="83779"/>
                  <a:pt x="149425" y="81928"/>
                </a:cubicBezTo>
                <a:cubicBezTo>
                  <a:pt x="144984" y="80078"/>
                  <a:pt x="142098" y="75823"/>
                  <a:pt x="142098" y="71049"/>
                </a:cubicBezTo>
                <a:lnTo>
                  <a:pt x="142098" y="59207"/>
                </a:lnTo>
                <a:lnTo>
                  <a:pt x="130256" y="59207"/>
                </a:lnTo>
                <a:cubicBezTo>
                  <a:pt x="126519" y="59207"/>
                  <a:pt x="123003" y="60947"/>
                  <a:pt x="120783" y="63944"/>
                </a:cubicBezTo>
                <a:lnTo>
                  <a:pt x="108794" y="79930"/>
                </a:lnTo>
                <a:lnTo>
                  <a:pt x="93992" y="60207"/>
                </a:lnTo>
                <a:lnTo>
                  <a:pt x="101837" y="49734"/>
                </a:lnTo>
                <a:cubicBezTo>
                  <a:pt x="108535" y="40779"/>
                  <a:pt x="119081" y="35524"/>
                  <a:pt x="130256" y="35524"/>
                </a:cubicBezTo>
                <a:lnTo>
                  <a:pt x="142098" y="35524"/>
                </a:lnTo>
                <a:lnTo>
                  <a:pt x="142098" y="23683"/>
                </a:lnTo>
                <a:cubicBezTo>
                  <a:pt x="142098" y="18909"/>
                  <a:pt x="144984" y="14580"/>
                  <a:pt x="149425" y="12730"/>
                </a:cubicBezTo>
                <a:close/>
                <a:moveTo>
                  <a:pt x="56987" y="109534"/>
                </a:moveTo>
                <a:lnTo>
                  <a:pt x="71789" y="129257"/>
                </a:lnTo>
                <a:lnTo>
                  <a:pt x="63944" y="139730"/>
                </a:lnTo>
                <a:cubicBezTo>
                  <a:pt x="57246" y="148685"/>
                  <a:pt x="46700" y="153939"/>
                  <a:pt x="35524" y="153939"/>
                </a:cubicBezTo>
                <a:lnTo>
                  <a:pt x="11841" y="153939"/>
                </a:lnTo>
                <a:cubicBezTo>
                  <a:pt x="5292" y="153939"/>
                  <a:pt x="0" y="148648"/>
                  <a:pt x="0" y="142098"/>
                </a:cubicBezTo>
                <a:cubicBezTo>
                  <a:pt x="0" y="135548"/>
                  <a:pt x="5292" y="130256"/>
                  <a:pt x="11841" y="130256"/>
                </a:cubicBezTo>
                <a:lnTo>
                  <a:pt x="35524" y="130256"/>
                </a:lnTo>
                <a:cubicBezTo>
                  <a:pt x="39262" y="130256"/>
                  <a:pt x="42777" y="128517"/>
                  <a:pt x="44998" y="125520"/>
                </a:cubicBezTo>
                <a:lnTo>
                  <a:pt x="56987" y="109534"/>
                </a:lnTo>
                <a:close/>
                <a:moveTo>
                  <a:pt x="162302" y="174144"/>
                </a:moveTo>
                <a:cubicBezTo>
                  <a:pt x="158898" y="177548"/>
                  <a:pt x="153828" y="178547"/>
                  <a:pt x="149388" y="176697"/>
                </a:cubicBezTo>
                <a:cubicBezTo>
                  <a:pt x="144947" y="174847"/>
                  <a:pt x="142098" y="170554"/>
                  <a:pt x="142098" y="165781"/>
                </a:cubicBezTo>
                <a:lnTo>
                  <a:pt x="142098" y="153939"/>
                </a:lnTo>
                <a:lnTo>
                  <a:pt x="130256" y="153939"/>
                </a:lnTo>
                <a:cubicBezTo>
                  <a:pt x="119081" y="153939"/>
                  <a:pt x="108535" y="148685"/>
                  <a:pt x="101837" y="139730"/>
                </a:cubicBezTo>
                <a:lnTo>
                  <a:pt x="44998" y="63944"/>
                </a:lnTo>
                <a:cubicBezTo>
                  <a:pt x="42777" y="60947"/>
                  <a:pt x="39262" y="59207"/>
                  <a:pt x="35524" y="59207"/>
                </a:cubicBezTo>
                <a:lnTo>
                  <a:pt x="11841" y="59207"/>
                </a:lnTo>
                <a:cubicBezTo>
                  <a:pt x="5292" y="59207"/>
                  <a:pt x="0" y="53916"/>
                  <a:pt x="0" y="47366"/>
                </a:cubicBezTo>
                <a:cubicBezTo>
                  <a:pt x="0" y="40816"/>
                  <a:pt x="5292" y="35524"/>
                  <a:pt x="11841" y="35524"/>
                </a:cubicBezTo>
                <a:lnTo>
                  <a:pt x="35524" y="35524"/>
                </a:lnTo>
                <a:cubicBezTo>
                  <a:pt x="46700" y="35524"/>
                  <a:pt x="57246" y="40779"/>
                  <a:pt x="63944" y="49734"/>
                </a:cubicBezTo>
                <a:lnTo>
                  <a:pt x="120783" y="125520"/>
                </a:lnTo>
                <a:cubicBezTo>
                  <a:pt x="123003" y="128517"/>
                  <a:pt x="126519" y="130256"/>
                  <a:pt x="130256" y="130256"/>
                </a:cubicBezTo>
                <a:lnTo>
                  <a:pt x="142098" y="130256"/>
                </a:lnTo>
                <a:lnTo>
                  <a:pt x="142098" y="118415"/>
                </a:lnTo>
                <a:cubicBezTo>
                  <a:pt x="142098" y="113641"/>
                  <a:pt x="144984" y="109312"/>
                  <a:pt x="149425" y="107462"/>
                </a:cubicBezTo>
                <a:cubicBezTo>
                  <a:pt x="153865" y="105611"/>
                  <a:pt x="158935" y="106647"/>
                  <a:pt x="162339" y="110015"/>
                </a:cubicBezTo>
                <a:lnTo>
                  <a:pt x="186022" y="133698"/>
                </a:lnTo>
                <a:cubicBezTo>
                  <a:pt x="188243" y="135918"/>
                  <a:pt x="189501" y="138916"/>
                  <a:pt x="189501" y="142061"/>
                </a:cubicBezTo>
                <a:cubicBezTo>
                  <a:pt x="189501" y="145206"/>
                  <a:pt x="188243" y="148204"/>
                  <a:pt x="186022" y="150424"/>
                </a:cubicBezTo>
                <a:lnTo>
                  <a:pt x="162339" y="174107"/>
                </a:lnTo>
                <a:close/>
              </a:path>
            </a:pathLst>
          </a:custGeom>
          <a:solidFill>
            <a:schemeClr val="accent4">
              <a:lumMod val="75000"/>
            </a:schemeClr>
          </a:solidFill>
          <a:ln/>
        </p:spPr>
        <p:txBody>
          <a:bodyPr/>
          <a:lstStyle/>
          <a:p>
            <a:endParaRPr lang="en-CA">
              <a:solidFill>
                <a:schemeClr val="accent4">
                  <a:lumMod val="75000"/>
                </a:schemeClr>
              </a:solidFill>
            </a:endParaRPr>
          </a:p>
        </p:txBody>
      </p:sp>
      <p:sp>
        <p:nvSpPr>
          <p:cNvPr id="79" name="Text 28">
            <a:extLst>
              <a:ext uri="{FF2B5EF4-FFF2-40B4-BE49-F238E27FC236}">
                <a16:creationId xmlns:a16="http://schemas.microsoft.com/office/drawing/2014/main" id="{E8A5AFD5-F121-8DBC-02A8-4B12FE3F2B14}"/>
              </a:ext>
            </a:extLst>
          </p:cNvPr>
          <p:cNvSpPr/>
          <p:nvPr/>
        </p:nvSpPr>
        <p:spPr>
          <a:xfrm>
            <a:off x="6541758" y="1231515"/>
            <a:ext cx="5238676" cy="265249"/>
          </a:xfrm>
          <a:prstGeom prst="rect">
            <a:avLst/>
          </a:prstGeom>
          <a:noFill/>
          <a:ln/>
        </p:spPr>
        <p:txBody>
          <a:bodyPr wrap="square" lIns="0" tIns="0" rIns="0" bIns="0" rtlCol="0" anchor="ctr"/>
          <a:lstStyle/>
          <a:p>
            <a:pPr>
              <a:lnSpc>
                <a:spcPct val="120000"/>
              </a:lnSpc>
            </a:pPr>
            <a:r>
              <a:rPr lang="en-US" sz="1492" b="1" dirty="0">
                <a:latin typeface="+mj-lt"/>
                <a:ea typeface="Liter" pitchFamily="34" charset="-122"/>
                <a:cs typeface="Liter" pitchFamily="34" charset="-120"/>
              </a:rPr>
              <a:t>Synthetic Trace Generation</a:t>
            </a:r>
            <a:endParaRPr lang="en-US" sz="1600" dirty="0">
              <a:latin typeface="+mj-lt"/>
            </a:endParaRPr>
          </a:p>
        </p:txBody>
      </p:sp>
      <p:sp>
        <p:nvSpPr>
          <p:cNvPr id="81" name="Text 30">
            <a:extLst>
              <a:ext uri="{FF2B5EF4-FFF2-40B4-BE49-F238E27FC236}">
                <a16:creationId xmlns:a16="http://schemas.microsoft.com/office/drawing/2014/main" id="{A3DB2810-0D4A-E286-85EB-6D393E98BDF2}"/>
              </a:ext>
            </a:extLst>
          </p:cNvPr>
          <p:cNvSpPr/>
          <p:nvPr/>
        </p:nvSpPr>
        <p:spPr>
          <a:xfrm>
            <a:off x="6380714" y="1648336"/>
            <a:ext cx="5304988"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Sampling from Prior</a:t>
            </a:r>
            <a:endParaRPr lang="en-US" sz="1600" dirty="0"/>
          </a:p>
        </p:txBody>
      </p:sp>
      <p:sp>
        <p:nvSpPr>
          <p:cNvPr id="82" name="Text 31">
            <a:extLst>
              <a:ext uri="{FF2B5EF4-FFF2-40B4-BE49-F238E27FC236}">
                <a16:creationId xmlns:a16="http://schemas.microsoft.com/office/drawing/2014/main" id="{A1627865-F8D9-AA18-BD72-196F2B6C84F4}"/>
              </a:ext>
            </a:extLst>
          </p:cNvPr>
          <p:cNvSpPr/>
          <p:nvPr/>
        </p:nvSpPr>
        <p:spPr>
          <a:xfrm>
            <a:off x="6380714" y="1913585"/>
            <a:ext cx="5304988" cy="227357"/>
          </a:xfrm>
          <a:prstGeom prst="rect">
            <a:avLst/>
          </a:prstGeom>
          <a:noFill/>
          <a:ln/>
        </p:spPr>
        <p:txBody>
          <a:bodyPr wrap="square" lIns="0" tIns="0" rIns="0" bIns="0" rtlCol="0" anchor="ctr"/>
          <a:lstStyle/>
          <a:p>
            <a:pPr>
              <a:lnSpc>
                <a:spcPct val="130000"/>
              </a:lnSpc>
            </a:pPr>
            <a:r>
              <a:rPr lang="en-US" sz="1193" dirty="0">
                <a:ea typeface="Quattrocento Sans" pitchFamily="34" charset="-122"/>
                <a:cs typeface="Quattrocento Sans" pitchFamily="34" charset="-120"/>
              </a:rPr>
              <a:t>Sample latents from standard Gaussian (no encoder needed):</a:t>
            </a:r>
            <a:endParaRPr lang="en-US" sz="1600" dirty="0"/>
          </a:p>
        </p:txBody>
      </p:sp>
      <p:sp>
        <p:nvSpPr>
          <p:cNvPr id="86" name="Text 35">
            <a:extLst>
              <a:ext uri="{FF2B5EF4-FFF2-40B4-BE49-F238E27FC236}">
                <a16:creationId xmlns:a16="http://schemas.microsoft.com/office/drawing/2014/main" id="{344E2018-87BB-7EB6-56AA-F1D590BECC51}"/>
              </a:ext>
            </a:extLst>
          </p:cNvPr>
          <p:cNvSpPr/>
          <p:nvPr/>
        </p:nvSpPr>
        <p:spPr>
          <a:xfrm>
            <a:off x="6380714" y="2291949"/>
            <a:ext cx="5304988"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Decoding Process</a:t>
            </a:r>
            <a:endParaRPr lang="en-US" sz="1600" dirty="0"/>
          </a:p>
        </p:txBody>
      </p:sp>
      <p:sp>
        <p:nvSpPr>
          <p:cNvPr id="87" name="Text 36">
            <a:extLst>
              <a:ext uri="{FF2B5EF4-FFF2-40B4-BE49-F238E27FC236}">
                <a16:creationId xmlns:a16="http://schemas.microsoft.com/office/drawing/2014/main" id="{BA356E9C-569A-53DE-CFD5-B060CA47B1DB}"/>
              </a:ext>
            </a:extLst>
          </p:cNvPr>
          <p:cNvSpPr/>
          <p:nvPr/>
        </p:nvSpPr>
        <p:spPr>
          <a:xfrm>
            <a:off x="6380714" y="2557199"/>
            <a:ext cx="5304988" cy="227357"/>
          </a:xfrm>
          <a:prstGeom prst="rect">
            <a:avLst/>
          </a:prstGeom>
          <a:noFill/>
          <a:ln/>
        </p:spPr>
        <p:txBody>
          <a:bodyPr wrap="square" lIns="0" tIns="0" rIns="0" bIns="0" rtlCol="0" anchor="ctr"/>
          <a:lstStyle/>
          <a:p>
            <a:pPr>
              <a:lnSpc>
                <a:spcPct val="130000"/>
              </a:lnSpc>
            </a:pPr>
            <a:r>
              <a:rPr lang="en-US" sz="1193" dirty="0">
                <a:ea typeface="Quattrocento Sans" pitchFamily="34" charset="-122"/>
                <a:cs typeface="Quattrocento Sans" pitchFamily="34" charset="-120"/>
              </a:rPr>
              <a:t>Decoder reconstructs node attributes and edges from latent variables</a:t>
            </a:r>
            <a:endParaRPr lang="en-US" sz="1600" dirty="0"/>
          </a:p>
        </p:txBody>
      </p:sp>
      <p:sp>
        <p:nvSpPr>
          <p:cNvPr id="89" name="Text 38">
            <a:extLst>
              <a:ext uri="{FF2B5EF4-FFF2-40B4-BE49-F238E27FC236}">
                <a16:creationId xmlns:a16="http://schemas.microsoft.com/office/drawing/2014/main" id="{A69520F2-CEE6-325E-8655-9C648C0D8BFA}"/>
              </a:ext>
            </a:extLst>
          </p:cNvPr>
          <p:cNvSpPr/>
          <p:nvPr/>
        </p:nvSpPr>
        <p:spPr>
          <a:xfrm>
            <a:off x="6380714" y="3011912"/>
            <a:ext cx="5304988"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Graph Construction</a:t>
            </a:r>
            <a:endParaRPr lang="en-US" sz="1600" dirty="0"/>
          </a:p>
        </p:txBody>
      </p:sp>
      <p:sp>
        <p:nvSpPr>
          <p:cNvPr id="90" name="Text 39">
            <a:extLst>
              <a:ext uri="{FF2B5EF4-FFF2-40B4-BE49-F238E27FC236}">
                <a16:creationId xmlns:a16="http://schemas.microsoft.com/office/drawing/2014/main" id="{C8120977-1A1D-BF3C-F669-1C1A4C4F01A6}"/>
              </a:ext>
            </a:extLst>
          </p:cNvPr>
          <p:cNvSpPr/>
          <p:nvPr/>
        </p:nvSpPr>
        <p:spPr>
          <a:xfrm>
            <a:off x="6380714" y="3277161"/>
            <a:ext cx="5304988" cy="227357"/>
          </a:xfrm>
          <a:prstGeom prst="rect">
            <a:avLst/>
          </a:prstGeom>
          <a:noFill/>
          <a:ln/>
        </p:spPr>
        <p:txBody>
          <a:bodyPr wrap="square" lIns="0" tIns="0" rIns="0" bIns="0" rtlCol="0" anchor="ctr"/>
          <a:lstStyle/>
          <a:p>
            <a:pPr>
              <a:lnSpc>
                <a:spcPct val="130000"/>
              </a:lnSpc>
            </a:pPr>
            <a:r>
              <a:rPr lang="en-US" sz="1193" dirty="0">
                <a:ea typeface="Quattrocento Sans" pitchFamily="34" charset="-122"/>
                <a:cs typeface="Quattrocento Sans" pitchFamily="34" charset="-120"/>
              </a:rPr>
              <a:t>Edge logits thresholded to form DAG; causal ordering enforced</a:t>
            </a:r>
            <a:endParaRPr lang="en-US" sz="1600" dirty="0"/>
          </a:p>
        </p:txBody>
      </p:sp>
      <p:sp>
        <p:nvSpPr>
          <p:cNvPr id="92" name="Shape 41">
            <a:extLst>
              <a:ext uri="{FF2B5EF4-FFF2-40B4-BE49-F238E27FC236}">
                <a16:creationId xmlns:a16="http://schemas.microsoft.com/office/drawing/2014/main" id="{9F1A65FF-1D95-A16A-5F9A-1B8AEB49ADAC}"/>
              </a:ext>
            </a:extLst>
          </p:cNvPr>
          <p:cNvSpPr/>
          <p:nvPr/>
        </p:nvSpPr>
        <p:spPr>
          <a:xfrm>
            <a:off x="6319138" y="4376615"/>
            <a:ext cx="170517" cy="170517"/>
          </a:xfrm>
          <a:custGeom>
            <a:avLst/>
            <a:gdLst/>
            <a:ahLst/>
            <a:cxnLst/>
            <a:rect l="l" t="t" r="r" b="b"/>
            <a:pathLst>
              <a:path w="170517" h="170517">
                <a:moveTo>
                  <a:pt x="10657" y="21315"/>
                </a:moveTo>
                <a:cubicBezTo>
                  <a:pt x="4763" y="21315"/>
                  <a:pt x="0" y="26077"/>
                  <a:pt x="0" y="31972"/>
                </a:cubicBezTo>
                <a:cubicBezTo>
                  <a:pt x="0" y="37867"/>
                  <a:pt x="4763" y="42629"/>
                  <a:pt x="10657" y="42629"/>
                </a:cubicBezTo>
                <a:lnTo>
                  <a:pt x="39532" y="42629"/>
                </a:lnTo>
                <a:cubicBezTo>
                  <a:pt x="43628" y="52054"/>
                  <a:pt x="53020" y="58615"/>
                  <a:pt x="63944" y="58615"/>
                </a:cubicBezTo>
                <a:cubicBezTo>
                  <a:pt x="74868" y="58615"/>
                  <a:pt x="84260" y="52054"/>
                  <a:pt x="88356" y="42629"/>
                </a:cubicBezTo>
                <a:lnTo>
                  <a:pt x="159860" y="42629"/>
                </a:lnTo>
                <a:cubicBezTo>
                  <a:pt x="165755" y="42629"/>
                  <a:pt x="170517" y="37867"/>
                  <a:pt x="170517" y="31972"/>
                </a:cubicBezTo>
                <a:cubicBezTo>
                  <a:pt x="170517" y="26077"/>
                  <a:pt x="165755" y="21315"/>
                  <a:pt x="159860" y="21315"/>
                </a:cubicBezTo>
                <a:lnTo>
                  <a:pt x="88356" y="21315"/>
                </a:lnTo>
                <a:cubicBezTo>
                  <a:pt x="84260" y="11890"/>
                  <a:pt x="74868" y="5329"/>
                  <a:pt x="63944" y="5329"/>
                </a:cubicBezTo>
                <a:cubicBezTo>
                  <a:pt x="53020" y="5329"/>
                  <a:pt x="43628" y="11890"/>
                  <a:pt x="39532" y="21315"/>
                </a:cubicBezTo>
                <a:lnTo>
                  <a:pt x="10657" y="21315"/>
                </a:lnTo>
                <a:close/>
                <a:moveTo>
                  <a:pt x="10657" y="74601"/>
                </a:moveTo>
                <a:cubicBezTo>
                  <a:pt x="4763" y="74601"/>
                  <a:pt x="0" y="79364"/>
                  <a:pt x="0" y="85259"/>
                </a:cubicBezTo>
                <a:cubicBezTo>
                  <a:pt x="0" y="91154"/>
                  <a:pt x="4763" y="95916"/>
                  <a:pt x="10657" y="95916"/>
                </a:cubicBezTo>
                <a:lnTo>
                  <a:pt x="92819" y="95916"/>
                </a:lnTo>
                <a:cubicBezTo>
                  <a:pt x="96915" y="105341"/>
                  <a:pt x="106307" y="111902"/>
                  <a:pt x="117231" y="111902"/>
                </a:cubicBezTo>
                <a:cubicBezTo>
                  <a:pt x="128155" y="111902"/>
                  <a:pt x="137546" y="105341"/>
                  <a:pt x="141643" y="95916"/>
                </a:cubicBezTo>
                <a:lnTo>
                  <a:pt x="159860" y="95916"/>
                </a:lnTo>
                <a:cubicBezTo>
                  <a:pt x="165755" y="95916"/>
                  <a:pt x="170517" y="91154"/>
                  <a:pt x="170517" y="85259"/>
                </a:cubicBezTo>
                <a:cubicBezTo>
                  <a:pt x="170517" y="79364"/>
                  <a:pt x="165755" y="74601"/>
                  <a:pt x="159860" y="74601"/>
                </a:cubicBezTo>
                <a:lnTo>
                  <a:pt x="141643" y="74601"/>
                </a:lnTo>
                <a:cubicBezTo>
                  <a:pt x="137546" y="65176"/>
                  <a:pt x="128155" y="58615"/>
                  <a:pt x="117231" y="58615"/>
                </a:cubicBezTo>
                <a:cubicBezTo>
                  <a:pt x="106307" y="58615"/>
                  <a:pt x="96915" y="65176"/>
                  <a:pt x="92819" y="74601"/>
                </a:cubicBezTo>
                <a:lnTo>
                  <a:pt x="10657" y="74601"/>
                </a:lnTo>
                <a:close/>
                <a:moveTo>
                  <a:pt x="10657" y="127888"/>
                </a:moveTo>
                <a:cubicBezTo>
                  <a:pt x="4763" y="127888"/>
                  <a:pt x="0" y="132651"/>
                  <a:pt x="0" y="138545"/>
                </a:cubicBezTo>
                <a:cubicBezTo>
                  <a:pt x="0" y="144440"/>
                  <a:pt x="4763" y="149203"/>
                  <a:pt x="10657" y="149203"/>
                </a:cubicBezTo>
                <a:lnTo>
                  <a:pt x="28875" y="149203"/>
                </a:lnTo>
                <a:cubicBezTo>
                  <a:pt x="32971" y="158628"/>
                  <a:pt x="42363" y="165189"/>
                  <a:pt x="53287" y="165189"/>
                </a:cubicBezTo>
                <a:cubicBezTo>
                  <a:pt x="64210" y="165189"/>
                  <a:pt x="73602" y="158628"/>
                  <a:pt x="77699" y="149203"/>
                </a:cubicBezTo>
                <a:lnTo>
                  <a:pt x="159860" y="149203"/>
                </a:lnTo>
                <a:cubicBezTo>
                  <a:pt x="165755" y="149203"/>
                  <a:pt x="170517" y="144440"/>
                  <a:pt x="170517" y="138545"/>
                </a:cubicBezTo>
                <a:cubicBezTo>
                  <a:pt x="170517" y="132651"/>
                  <a:pt x="165755" y="127888"/>
                  <a:pt x="159860" y="127888"/>
                </a:cubicBezTo>
                <a:lnTo>
                  <a:pt x="77699" y="127888"/>
                </a:lnTo>
                <a:cubicBezTo>
                  <a:pt x="73602" y="118463"/>
                  <a:pt x="64210" y="111902"/>
                  <a:pt x="53287" y="111902"/>
                </a:cubicBezTo>
                <a:cubicBezTo>
                  <a:pt x="42363" y="111902"/>
                  <a:pt x="32971" y="118463"/>
                  <a:pt x="28875" y="127888"/>
                </a:cubicBezTo>
                <a:lnTo>
                  <a:pt x="10657" y="127888"/>
                </a:lnTo>
                <a:close/>
              </a:path>
            </a:pathLst>
          </a:custGeom>
          <a:solidFill>
            <a:schemeClr val="accent4">
              <a:lumMod val="75000"/>
            </a:schemeClr>
          </a:solidFill>
          <a:ln/>
        </p:spPr>
        <p:txBody>
          <a:bodyPr/>
          <a:lstStyle/>
          <a:p>
            <a:endParaRPr lang="en-CA">
              <a:solidFill>
                <a:schemeClr val="accent4">
                  <a:lumMod val="50000"/>
                </a:schemeClr>
              </a:solidFill>
            </a:endParaRPr>
          </a:p>
        </p:txBody>
      </p:sp>
      <p:sp>
        <p:nvSpPr>
          <p:cNvPr id="93" name="Text 42">
            <a:extLst>
              <a:ext uri="{FF2B5EF4-FFF2-40B4-BE49-F238E27FC236}">
                <a16:creationId xmlns:a16="http://schemas.microsoft.com/office/drawing/2014/main" id="{3AD5CF86-F2A9-12C9-D54B-549C64B68347}"/>
              </a:ext>
            </a:extLst>
          </p:cNvPr>
          <p:cNvSpPr/>
          <p:nvPr/>
        </p:nvSpPr>
        <p:spPr>
          <a:xfrm>
            <a:off x="6513339" y="4329249"/>
            <a:ext cx="5267096" cy="265249"/>
          </a:xfrm>
          <a:prstGeom prst="rect">
            <a:avLst/>
          </a:prstGeom>
          <a:noFill/>
          <a:ln/>
        </p:spPr>
        <p:txBody>
          <a:bodyPr wrap="square" lIns="0" tIns="0" rIns="0" bIns="0" rtlCol="0" anchor="ctr"/>
          <a:lstStyle/>
          <a:p>
            <a:pPr>
              <a:lnSpc>
                <a:spcPct val="130000"/>
              </a:lnSpc>
            </a:pPr>
            <a:r>
              <a:rPr lang="en-US" sz="1343" b="1" dirty="0">
                <a:ea typeface="Liter" pitchFamily="34" charset="-122"/>
                <a:cs typeface="Liter" pitchFamily="34" charset="-120"/>
              </a:rPr>
              <a:t>Generation Modes</a:t>
            </a:r>
            <a:endParaRPr lang="en-US" sz="1600" dirty="0"/>
          </a:p>
        </p:txBody>
      </p:sp>
      <p:sp>
        <p:nvSpPr>
          <p:cNvPr id="95" name="Shape 44">
            <a:extLst>
              <a:ext uri="{FF2B5EF4-FFF2-40B4-BE49-F238E27FC236}">
                <a16:creationId xmlns:a16="http://schemas.microsoft.com/office/drawing/2014/main" id="{92BBD0AD-ABD3-B669-9153-03E5D18B80D1}"/>
              </a:ext>
            </a:extLst>
          </p:cNvPr>
          <p:cNvSpPr/>
          <p:nvPr/>
        </p:nvSpPr>
        <p:spPr>
          <a:xfrm>
            <a:off x="6314402" y="4670284"/>
            <a:ext cx="37893" cy="644177"/>
          </a:xfrm>
          <a:custGeom>
            <a:avLst/>
            <a:gdLst/>
            <a:ahLst/>
            <a:cxnLst/>
            <a:rect l="l" t="t" r="r" b="b"/>
            <a:pathLst>
              <a:path w="37893" h="644177">
                <a:moveTo>
                  <a:pt x="37893" y="0"/>
                </a:moveTo>
                <a:lnTo>
                  <a:pt x="37893" y="0"/>
                </a:lnTo>
                <a:lnTo>
                  <a:pt x="37893" y="644177"/>
                </a:lnTo>
                <a:lnTo>
                  <a:pt x="37893" y="644177"/>
                </a:lnTo>
                <a:cubicBezTo>
                  <a:pt x="16965" y="644177"/>
                  <a:pt x="0" y="627212"/>
                  <a:pt x="0" y="606284"/>
                </a:cubicBezTo>
                <a:lnTo>
                  <a:pt x="0" y="37893"/>
                </a:lnTo>
                <a:cubicBezTo>
                  <a:pt x="0" y="16965"/>
                  <a:pt x="16965" y="0"/>
                  <a:pt x="37893" y="0"/>
                </a:cubicBezTo>
                <a:close/>
              </a:path>
            </a:pathLst>
          </a:custGeom>
          <a:solidFill>
            <a:schemeClr val="accent4">
              <a:lumMod val="75000"/>
            </a:schemeClr>
          </a:solidFill>
          <a:ln/>
        </p:spPr>
        <p:txBody>
          <a:bodyPr/>
          <a:lstStyle/>
          <a:p>
            <a:endParaRPr lang="en-CA">
              <a:solidFill>
                <a:schemeClr val="accent4">
                  <a:lumMod val="50000"/>
                </a:schemeClr>
              </a:solidFill>
            </a:endParaRPr>
          </a:p>
        </p:txBody>
      </p:sp>
      <p:sp>
        <p:nvSpPr>
          <p:cNvPr id="96" name="Text 45">
            <a:extLst>
              <a:ext uri="{FF2B5EF4-FFF2-40B4-BE49-F238E27FC236}">
                <a16:creationId xmlns:a16="http://schemas.microsoft.com/office/drawing/2014/main" id="{330D15E3-F4E7-F31E-23BF-01078DC02282}"/>
              </a:ext>
            </a:extLst>
          </p:cNvPr>
          <p:cNvSpPr/>
          <p:nvPr/>
        </p:nvSpPr>
        <p:spPr>
          <a:xfrm>
            <a:off x="6409133" y="4746070"/>
            <a:ext cx="5286042"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Fixed-Size Generation</a:t>
            </a:r>
            <a:endParaRPr lang="en-US" sz="1600" dirty="0"/>
          </a:p>
        </p:txBody>
      </p:sp>
      <p:sp>
        <p:nvSpPr>
          <p:cNvPr id="97" name="Text 46">
            <a:extLst>
              <a:ext uri="{FF2B5EF4-FFF2-40B4-BE49-F238E27FC236}">
                <a16:creationId xmlns:a16="http://schemas.microsoft.com/office/drawing/2014/main" id="{8E852D35-6D50-0221-C046-132892DAE600}"/>
              </a:ext>
            </a:extLst>
          </p:cNvPr>
          <p:cNvSpPr/>
          <p:nvPr/>
        </p:nvSpPr>
        <p:spPr>
          <a:xfrm>
            <a:off x="6409133" y="5011319"/>
            <a:ext cx="5286042"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|V| constant</a:t>
            </a:r>
            <a:r>
              <a:rPr lang="en-US" sz="1193" dirty="0">
                <a:ea typeface="Quattrocento Sans" pitchFamily="34" charset="-122"/>
                <a:cs typeface="Quattrocento Sans" pitchFamily="34" charset="-120"/>
              </a:rPr>
              <a:t> — isolates node attribute quality and dependency reconstruction</a:t>
            </a:r>
            <a:endParaRPr lang="en-US" sz="1600" dirty="0"/>
          </a:p>
        </p:txBody>
      </p:sp>
      <p:sp>
        <p:nvSpPr>
          <p:cNvPr id="99" name="Shape 48">
            <a:extLst>
              <a:ext uri="{FF2B5EF4-FFF2-40B4-BE49-F238E27FC236}">
                <a16:creationId xmlns:a16="http://schemas.microsoft.com/office/drawing/2014/main" id="{EC3F0A45-7F46-0D11-DB6A-F800E75708C5}"/>
              </a:ext>
            </a:extLst>
          </p:cNvPr>
          <p:cNvSpPr/>
          <p:nvPr/>
        </p:nvSpPr>
        <p:spPr>
          <a:xfrm>
            <a:off x="6314402" y="5390247"/>
            <a:ext cx="37893" cy="871534"/>
          </a:xfrm>
          <a:custGeom>
            <a:avLst/>
            <a:gdLst/>
            <a:ahLst/>
            <a:cxnLst/>
            <a:rect l="l" t="t" r="r" b="b"/>
            <a:pathLst>
              <a:path w="37893" h="871534">
                <a:moveTo>
                  <a:pt x="37893" y="0"/>
                </a:moveTo>
                <a:lnTo>
                  <a:pt x="37893" y="0"/>
                </a:lnTo>
                <a:lnTo>
                  <a:pt x="37893" y="871534"/>
                </a:lnTo>
                <a:lnTo>
                  <a:pt x="37893" y="871534"/>
                </a:lnTo>
                <a:cubicBezTo>
                  <a:pt x="16965" y="871534"/>
                  <a:pt x="0" y="854569"/>
                  <a:pt x="0" y="833641"/>
                </a:cubicBezTo>
                <a:lnTo>
                  <a:pt x="0" y="37893"/>
                </a:lnTo>
                <a:cubicBezTo>
                  <a:pt x="0" y="16965"/>
                  <a:pt x="16965" y="0"/>
                  <a:pt x="37893" y="0"/>
                </a:cubicBezTo>
                <a:close/>
              </a:path>
            </a:pathLst>
          </a:custGeom>
          <a:solidFill>
            <a:schemeClr val="accent4">
              <a:lumMod val="75000"/>
            </a:schemeClr>
          </a:solidFill>
          <a:ln/>
        </p:spPr>
        <p:txBody>
          <a:bodyPr/>
          <a:lstStyle/>
          <a:p>
            <a:endParaRPr lang="en-CA">
              <a:solidFill>
                <a:schemeClr val="accent4">
                  <a:lumMod val="50000"/>
                </a:schemeClr>
              </a:solidFill>
            </a:endParaRPr>
          </a:p>
        </p:txBody>
      </p:sp>
      <p:sp>
        <p:nvSpPr>
          <p:cNvPr id="100" name="Text 49">
            <a:extLst>
              <a:ext uri="{FF2B5EF4-FFF2-40B4-BE49-F238E27FC236}">
                <a16:creationId xmlns:a16="http://schemas.microsoft.com/office/drawing/2014/main" id="{BA9C1FA2-3A54-2807-548C-F834B024DC52}"/>
              </a:ext>
            </a:extLst>
          </p:cNvPr>
          <p:cNvSpPr/>
          <p:nvPr/>
        </p:nvSpPr>
        <p:spPr>
          <a:xfrm>
            <a:off x="6409133" y="5466033"/>
            <a:ext cx="5286042" cy="227357"/>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Variable-Size Generation</a:t>
            </a:r>
            <a:endParaRPr lang="en-US" sz="1600" dirty="0"/>
          </a:p>
        </p:txBody>
      </p:sp>
      <p:sp>
        <p:nvSpPr>
          <p:cNvPr id="101" name="Text 50">
            <a:extLst>
              <a:ext uri="{FF2B5EF4-FFF2-40B4-BE49-F238E27FC236}">
                <a16:creationId xmlns:a16="http://schemas.microsoft.com/office/drawing/2014/main" id="{92EB828F-E3D8-5B22-A350-BF00250294CF}"/>
              </a:ext>
            </a:extLst>
          </p:cNvPr>
          <p:cNvSpPr/>
          <p:nvPr/>
        </p:nvSpPr>
        <p:spPr>
          <a:xfrm>
            <a:off x="6409133" y="5731282"/>
            <a:ext cx="5286042" cy="454713"/>
          </a:xfrm>
          <a:prstGeom prst="rect">
            <a:avLst/>
          </a:prstGeom>
          <a:noFill/>
          <a:ln/>
        </p:spPr>
        <p:txBody>
          <a:bodyPr wrap="square" lIns="0" tIns="0" rIns="0" bIns="0" rtlCol="0" anchor="ctr"/>
          <a:lstStyle/>
          <a:p>
            <a:pPr>
              <a:lnSpc>
                <a:spcPct val="130000"/>
              </a:lnSpc>
            </a:pPr>
            <a:r>
              <a:rPr lang="en-US" sz="1193" b="1" dirty="0">
                <a:ea typeface="Quattrocento Sans" pitchFamily="34" charset="-122"/>
                <a:cs typeface="Quattrocento Sans" pitchFamily="34" charset="-120"/>
              </a:rPr>
              <a:t>|V| sampled</a:t>
            </a:r>
            <a:r>
              <a:rPr lang="en-US" sz="1193" dirty="0">
                <a:ea typeface="Quattrocento Sans" pitchFamily="34" charset="-122"/>
                <a:cs typeface="Quattrocento Sans" pitchFamily="34" charset="-120"/>
              </a:rPr>
              <a:t> from empirical distribution — evaluates structural coherence across heterogeneous depths</a:t>
            </a:r>
            <a:endParaRPr lang="en-US" sz="1600" dirty="0"/>
          </a:p>
        </p:txBody>
      </p:sp>
      <p:sp>
        <p:nvSpPr>
          <p:cNvPr id="2" name="Text 10">
            <a:extLst>
              <a:ext uri="{FF2B5EF4-FFF2-40B4-BE49-F238E27FC236}">
                <a16:creationId xmlns:a16="http://schemas.microsoft.com/office/drawing/2014/main" id="{C76D2831-DB22-E9F0-C472-E06A7A3D4CDC}"/>
              </a:ext>
            </a:extLst>
          </p:cNvPr>
          <p:cNvSpPr/>
          <p:nvPr/>
        </p:nvSpPr>
        <p:spPr>
          <a:xfrm>
            <a:off x="358860" y="3050945"/>
            <a:ext cx="5286042" cy="303142"/>
          </a:xfrm>
          <a:prstGeom prst="rect">
            <a:avLst/>
          </a:prstGeom>
          <a:noFill/>
          <a:ln/>
        </p:spPr>
        <p:txBody>
          <a:bodyPr wrap="square" lIns="113678" tIns="37893" rIns="113678" bIns="37893" rtlCol="0" anchor="t"/>
          <a:lstStyle/>
          <a:p>
            <a:pPr>
              <a:lnSpc>
                <a:spcPct val="130000"/>
              </a:lnSpc>
            </a:pPr>
            <a:endParaRPr lang="en-US" sz="1600" dirty="0"/>
          </a:p>
        </p:txBody>
      </p:sp>
      <p:pic>
        <p:nvPicPr>
          <p:cNvPr id="8" name="Picture 7">
            <a:extLst>
              <a:ext uri="{FF2B5EF4-FFF2-40B4-BE49-F238E27FC236}">
                <a16:creationId xmlns:a16="http://schemas.microsoft.com/office/drawing/2014/main" id="{D3ACA190-B174-FEE7-B1ED-83F78B0BA693}"/>
              </a:ext>
            </a:extLst>
          </p:cNvPr>
          <p:cNvPicPr>
            <a:picLocks noChangeAspect="1"/>
          </p:cNvPicPr>
          <p:nvPr/>
        </p:nvPicPr>
        <p:blipFill>
          <a:blip r:embed="rId5"/>
          <a:srcRect l="502" t="7712" r="502" b="7454"/>
          <a:stretch>
            <a:fillRect/>
          </a:stretch>
        </p:blipFill>
        <p:spPr>
          <a:xfrm>
            <a:off x="738909" y="4265470"/>
            <a:ext cx="3991532" cy="396000"/>
          </a:xfrm>
          <a:prstGeom prst="rect">
            <a:avLst/>
          </a:prstGeom>
        </p:spPr>
      </p:pic>
      <p:pic>
        <p:nvPicPr>
          <p:cNvPr id="10" name="Picture 9">
            <a:extLst>
              <a:ext uri="{FF2B5EF4-FFF2-40B4-BE49-F238E27FC236}">
                <a16:creationId xmlns:a16="http://schemas.microsoft.com/office/drawing/2014/main" id="{ED539803-D400-35B2-8B80-B603FB682E72}"/>
              </a:ext>
            </a:extLst>
          </p:cNvPr>
          <p:cNvPicPr>
            <a:picLocks noChangeAspect="1"/>
          </p:cNvPicPr>
          <p:nvPr/>
        </p:nvPicPr>
        <p:blipFill>
          <a:blip r:embed="rId6"/>
          <a:stretch>
            <a:fillRect/>
          </a:stretch>
        </p:blipFill>
        <p:spPr>
          <a:xfrm>
            <a:off x="1604004" y="5668829"/>
            <a:ext cx="2572109" cy="314369"/>
          </a:xfrm>
          <a:prstGeom prst="rect">
            <a:avLst/>
          </a:prstGeom>
        </p:spPr>
      </p:pic>
      <p:sp>
        <p:nvSpPr>
          <p:cNvPr id="11" name="Text 1">
            <a:extLst>
              <a:ext uri="{FF2B5EF4-FFF2-40B4-BE49-F238E27FC236}">
                <a16:creationId xmlns:a16="http://schemas.microsoft.com/office/drawing/2014/main" id="{5A87A876-31FB-1342-1AB2-D7C2D628DED7}"/>
              </a:ext>
            </a:extLst>
          </p:cNvPr>
          <p:cNvSpPr>
            <a:spLocks noGrp="1"/>
          </p:cNvSpPr>
          <p:nvPr>
            <p:ph type="title"/>
          </p:nvPr>
        </p:nvSpPr>
        <p:spPr>
          <a:xfrm>
            <a:off x="914400" y="365125"/>
            <a:ext cx="7273925" cy="716915"/>
          </a:xfrm>
          <a:prstGeom prst="rect">
            <a:avLst/>
          </a:prstGeom>
          <a:noFill/>
          <a:ln/>
        </p:spPr>
        <p:txBody>
          <a:bodyPr wrap="square" lIns="0" tIns="0" rIns="0" bIns="0" rtlCol="0" anchor="ctr"/>
          <a:lstStyle/>
          <a:p>
            <a:r>
              <a:rPr lang="en-US" sz="2800" b="1" dirty="0">
                <a:ea typeface="Hedvig Letters Sans" pitchFamily="34" charset="-122"/>
                <a:cs typeface="Hedvig Letters Sans" pitchFamily="34" charset="-120"/>
              </a:rPr>
              <a:t>Training Objective &amp; Generation</a:t>
            </a:r>
            <a:endParaRPr lang="en-US" sz="1800" dirty="0"/>
          </a:p>
        </p:txBody>
      </p:sp>
    </p:spTree>
    <p:extLst>
      <p:ext uri="{BB962C8B-B14F-4D97-AF65-F5344CB8AC3E}">
        <p14:creationId xmlns:p14="http://schemas.microsoft.com/office/powerpoint/2010/main" val="302713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64A5-DC16-DF9B-5290-339FE0149E09}"/>
            </a:ext>
          </a:extLst>
        </p:cNvPr>
        <p:cNvGrpSpPr/>
        <p:nvPr/>
      </p:nvGrpSpPr>
      <p:grpSpPr>
        <a:xfrm>
          <a:off x="0" y="0"/>
          <a:ext cx="0" cy="0"/>
          <a:chOff x="0" y="0"/>
          <a:chExt cx="0" cy="0"/>
        </a:xfrm>
      </p:grpSpPr>
      <p:sp>
        <p:nvSpPr>
          <p:cNvPr id="11" name="Text 1">
            <a:extLst>
              <a:ext uri="{FF2B5EF4-FFF2-40B4-BE49-F238E27FC236}">
                <a16:creationId xmlns:a16="http://schemas.microsoft.com/office/drawing/2014/main" id="{15AE0E03-AF4F-6ECD-4633-D25B2AAF1AED}"/>
              </a:ext>
            </a:extLst>
          </p:cNvPr>
          <p:cNvSpPr>
            <a:spLocks noGrp="1"/>
          </p:cNvSpPr>
          <p:nvPr>
            <p:ph type="title"/>
          </p:nvPr>
        </p:nvSpPr>
        <p:spPr>
          <a:xfrm>
            <a:off x="914400" y="365125"/>
            <a:ext cx="7273925" cy="716915"/>
          </a:xfrm>
          <a:prstGeom prst="rect">
            <a:avLst/>
          </a:prstGeom>
          <a:noFill/>
          <a:ln/>
        </p:spPr>
        <p:txBody>
          <a:bodyPr wrap="square" lIns="0" tIns="0" rIns="0" bIns="0" rtlCol="0" anchor="ctr">
            <a:normAutofit fontScale="90000"/>
          </a:bodyPr>
          <a:lstStyle/>
          <a:p>
            <a:r>
              <a:rPr lang="en-US" sz="2800" b="1" kern="0" spc="53" dirty="0">
                <a:solidFill>
                  <a:schemeClr val="accent4">
                    <a:lumMod val="75000"/>
                  </a:schemeClr>
                </a:solidFill>
                <a:ea typeface="Quattrocento Sans" pitchFamily="34" charset="-122"/>
                <a:cs typeface="Quattrocento Sans" pitchFamily="34" charset="-120"/>
              </a:rPr>
              <a:t>RQ1: Fidelity Analysis:</a:t>
            </a:r>
            <a:br>
              <a:rPr lang="en-US" sz="4400" dirty="0"/>
            </a:br>
            <a:r>
              <a:rPr lang="en-US" sz="2800" b="1" dirty="0">
                <a:ea typeface="Hedvig Letters Sans" pitchFamily="34" charset="-122"/>
                <a:cs typeface="Hedvig Letters Sans" pitchFamily="34" charset="-120"/>
              </a:rPr>
              <a:t>Reconstruction Fidelity Results</a:t>
            </a:r>
            <a:endParaRPr lang="en-US" sz="1800" dirty="0"/>
          </a:p>
        </p:txBody>
      </p:sp>
      <p:sp>
        <p:nvSpPr>
          <p:cNvPr id="4" name="Text 3">
            <a:extLst>
              <a:ext uri="{FF2B5EF4-FFF2-40B4-BE49-F238E27FC236}">
                <a16:creationId xmlns:a16="http://schemas.microsoft.com/office/drawing/2014/main" id="{B7EB2CC1-F881-6A62-E122-D03EEEB99178}"/>
              </a:ext>
            </a:extLst>
          </p:cNvPr>
          <p:cNvSpPr/>
          <p:nvPr/>
        </p:nvSpPr>
        <p:spPr>
          <a:xfrm>
            <a:off x="471488" y="1238250"/>
            <a:ext cx="3524250" cy="266700"/>
          </a:xfrm>
          <a:prstGeom prst="rect">
            <a:avLst/>
          </a:prstGeom>
          <a:noFill/>
          <a:ln/>
        </p:spPr>
        <p:txBody>
          <a:bodyPr wrap="square" lIns="0" tIns="0" rIns="0" bIns="0" rtlCol="0" anchor="ctr"/>
          <a:lstStyle/>
          <a:p>
            <a:pPr algn="ctr">
              <a:lnSpc>
                <a:spcPct val="130000"/>
              </a:lnSpc>
            </a:pPr>
            <a:r>
              <a:rPr lang="en-US" sz="1350" b="1" dirty="0">
                <a:latin typeface="+mj-lt"/>
                <a:ea typeface="Liter" pitchFamily="34" charset="-122"/>
                <a:cs typeface="Liter" pitchFamily="34" charset="-120"/>
              </a:rPr>
              <a:t>Service Accuracy</a:t>
            </a:r>
            <a:endParaRPr lang="en-US" sz="1600" dirty="0">
              <a:latin typeface="+mj-lt"/>
            </a:endParaRPr>
          </a:p>
        </p:txBody>
      </p:sp>
      <p:sp>
        <p:nvSpPr>
          <p:cNvPr id="6" name="Text 5">
            <a:extLst>
              <a:ext uri="{FF2B5EF4-FFF2-40B4-BE49-F238E27FC236}">
                <a16:creationId xmlns:a16="http://schemas.microsoft.com/office/drawing/2014/main" id="{04F7AF28-4A98-E089-D47D-53765D3F670F}"/>
              </a:ext>
            </a:extLst>
          </p:cNvPr>
          <p:cNvSpPr/>
          <p:nvPr/>
        </p:nvSpPr>
        <p:spPr>
          <a:xfrm>
            <a:off x="519113" y="1657350"/>
            <a:ext cx="1676400" cy="342900"/>
          </a:xfrm>
          <a:prstGeom prst="rect">
            <a:avLst/>
          </a:prstGeom>
          <a:noFill/>
          <a:ln/>
        </p:spPr>
        <p:txBody>
          <a:bodyPr wrap="square" lIns="0" tIns="0" rIns="0" bIns="0" rtlCol="0" anchor="ctr"/>
          <a:lstStyle/>
          <a:p>
            <a:pPr algn="ctr">
              <a:lnSpc>
                <a:spcPct val="100000"/>
              </a:lnSpc>
            </a:pPr>
            <a:r>
              <a:rPr lang="en-US" sz="2250" b="1" dirty="0">
                <a:solidFill>
                  <a:schemeClr val="accent4">
                    <a:lumMod val="75000"/>
                  </a:schemeClr>
                </a:solidFill>
                <a:latin typeface="Quattrocento Sans" pitchFamily="34" charset="0"/>
                <a:ea typeface="Quattrocento Sans" pitchFamily="34" charset="-122"/>
                <a:cs typeface="Quattrocento Sans" pitchFamily="34" charset="-120"/>
              </a:rPr>
              <a:t>100%</a:t>
            </a:r>
            <a:endParaRPr lang="en-US" sz="1600" dirty="0">
              <a:solidFill>
                <a:schemeClr val="accent4">
                  <a:lumMod val="75000"/>
                </a:schemeClr>
              </a:solidFill>
            </a:endParaRPr>
          </a:p>
        </p:txBody>
      </p:sp>
      <p:sp>
        <p:nvSpPr>
          <p:cNvPr id="7" name="Text 6">
            <a:extLst>
              <a:ext uri="{FF2B5EF4-FFF2-40B4-BE49-F238E27FC236}">
                <a16:creationId xmlns:a16="http://schemas.microsoft.com/office/drawing/2014/main" id="{D0917438-E0D1-77A9-6E2E-1A15EE90F42F}"/>
              </a:ext>
            </a:extLst>
          </p:cNvPr>
          <p:cNvSpPr/>
          <p:nvPr/>
        </p:nvSpPr>
        <p:spPr>
          <a:xfrm>
            <a:off x="557213" y="2000250"/>
            <a:ext cx="1600200" cy="190500"/>
          </a:xfrm>
          <a:prstGeom prst="rect">
            <a:avLst/>
          </a:prstGeom>
          <a:noFill/>
          <a:ln/>
        </p:spPr>
        <p:txBody>
          <a:bodyPr wrap="square" lIns="0" tIns="0" rIns="0" bIns="0" rtlCol="0" anchor="ctr"/>
          <a:lstStyle/>
          <a:p>
            <a:pPr algn="ctr">
              <a:lnSpc>
                <a:spcPct val="120000"/>
              </a:lnSpc>
            </a:pPr>
            <a:r>
              <a:rPr lang="en-US" sz="1050" dirty="0">
                <a:latin typeface="Quattrocento Sans" pitchFamily="34" charset="0"/>
                <a:ea typeface="Quattrocento Sans" pitchFamily="34" charset="-122"/>
                <a:cs typeface="Quattrocento Sans" pitchFamily="34" charset="-120"/>
              </a:rPr>
              <a:t>SocialNetwork</a:t>
            </a:r>
            <a:endParaRPr lang="en-US" sz="1600" dirty="0"/>
          </a:p>
        </p:txBody>
      </p:sp>
      <p:sp>
        <p:nvSpPr>
          <p:cNvPr id="12" name="Text 8">
            <a:extLst>
              <a:ext uri="{FF2B5EF4-FFF2-40B4-BE49-F238E27FC236}">
                <a16:creationId xmlns:a16="http://schemas.microsoft.com/office/drawing/2014/main" id="{F58343D3-4101-573B-0FE3-F934FB9613D0}"/>
              </a:ext>
            </a:extLst>
          </p:cNvPr>
          <p:cNvSpPr/>
          <p:nvPr/>
        </p:nvSpPr>
        <p:spPr>
          <a:xfrm>
            <a:off x="2278038" y="1657350"/>
            <a:ext cx="1676400" cy="342900"/>
          </a:xfrm>
          <a:prstGeom prst="rect">
            <a:avLst/>
          </a:prstGeom>
          <a:noFill/>
          <a:ln/>
        </p:spPr>
        <p:txBody>
          <a:bodyPr wrap="square" lIns="0" tIns="0" rIns="0" bIns="0" rtlCol="0" anchor="ctr"/>
          <a:lstStyle/>
          <a:p>
            <a:pPr algn="ctr">
              <a:lnSpc>
                <a:spcPct val="100000"/>
              </a:lnSpc>
            </a:pPr>
            <a:r>
              <a:rPr lang="en-US" sz="2250" b="1" dirty="0">
                <a:solidFill>
                  <a:schemeClr val="accent4">
                    <a:lumMod val="75000"/>
                  </a:schemeClr>
                </a:solidFill>
                <a:latin typeface="Quattrocento Sans" pitchFamily="34" charset="0"/>
                <a:ea typeface="Quattrocento Sans" pitchFamily="34" charset="-122"/>
                <a:cs typeface="Quattrocento Sans" pitchFamily="34" charset="-120"/>
              </a:rPr>
              <a:t>99.90%</a:t>
            </a:r>
            <a:endParaRPr lang="en-US" sz="1600" dirty="0">
              <a:solidFill>
                <a:schemeClr val="accent4">
                  <a:lumMod val="75000"/>
                </a:schemeClr>
              </a:solidFill>
            </a:endParaRPr>
          </a:p>
        </p:txBody>
      </p:sp>
      <p:sp>
        <p:nvSpPr>
          <p:cNvPr id="13" name="Text 9">
            <a:extLst>
              <a:ext uri="{FF2B5EF4-FFF2-40B4-BE49-F238E27FC236}">
                <a16:creationId xmlns:a16="http://schemas.microsoft.com/office/drawing/2014/main" id="{2374B98E-91E9-AF16-3CD8-91F069BFD382}"/>
              </a:ext>
            </a:extLst>
          </p:cNvPr>
          <p:cNvSpPr/>
          <p:nvPr/>
        </p:nvSpPr>
        <p:spPr>
          <a:xfrm>
            <a:off x="2316138" y="2000250"/>
            <a:ext cx="1600200" cy="190500"/>
          </a:xfrm>
          <a:prstGeom prst="rect">
            <a:avLst/>
          </a:prstGeom>
          <a:noFill/>
          <a:ln/>
        </p:spPr>
        <p:txBody>
          <a:bodyPr wrap="square" lIns="0" tIns="0" rIns="0" bIns="0" rtlCol="0" anchor="ctr"/>
          <a:lstStyle/>
          <a:p>
            <a:pPr algn="ctr">
              <a:lnSpc>
                <a:spcPct val="120000"/>
              </a:lnSpc>
            </a:pPr>
            <a:r>
              <a:rPr lang="en-US" sz="1050" dirty="0">
                <a:latin typeface="Quattrocento Sans" pitchFamily="34" charset="0"/>
                <a:ea typeface="Quattrocento Sans" pitchFamily="34" charset="-122"/>
                <a:cs typeface="Quattrocento Sans" pitchFamily="34" charset="-120"/>
              </a:rPr>
              <a:t>TrainTicket</a:t>
            </a:r>
            <a:endParaRPr lang="en-US" sz="1600" dirty="0"/>
          </a:p>
        </p:txBody>
      </p:sp>
      <p:sp>
        <p:nvSpPr>
          <p:cNvPr id="15" name="Text 11">
            <a:extLst>
              <a:ext uri="{FF2B5EF4-FFF2-40B4-BE49-F238E27FC236}">
                <a16:creationId xmlns:a16="http://schemas.microsoft.com/office/drawing/2014/main" id="{050559A4-3B11-25FA-196B-719218C28D26}"/>
              </a:ext>
            </a:extLst>
          </p:cNvPr>
          <p:cNvSpPr/>
          <p:nvPr/>
        </p:nvSpPr>
        <p:spPr>
          <a:xfrm>
            <a:off x="4332238" y="1238250"/>
            <a:ext cx="3524250" cy="266700"/>
          </a:xfrm>
          <a:prstGeom prst="rect">
            <a:avLst/>
          </a:prstGeom>
          <a:noFill/>
          <a:ln/>
        </p:spPr>
        <p:txBody>
          <a:bodyPr wrap="square" lIns="0" tIns="0" rIns="0" bIns="0" rtlCol="0" anchor="ctr"/>
          <a:lstStyle/>
          <a:p>
            <a:pPr algn="ctr">
              <a:lnSpc>
                <a:spcPct val="130000"/>
              </a:lnSpc>
            </a:pPr>
            <a:r>
              <a:rPr lang="en-US" sz="1350" b="1" dirty="0">
                <a:latin typeface="+mj-lt"/>
                <a:ea typeface="Liter" pitchFamily="34" charset="-122"/>
                <a:cs typeface="Liter" pitchFamily="34" charset="-120"/>
              </a:rPr>
              <a:t>Operation Accuracy</a:t>
            </a:r>
            <a:endParaRPr lang="en-US" sz="1600" dirty="0">
              <a:latin typeface="+mj-lt"/>
            </a:endParaRPr>
          </a:p>
        </p:txBody>
      </p:sp>
      <p:sp>
        <p:nvSpPr>
          <p:cNvPr id="17" name="Text 13">
            <a:extLst>
              <a:ext uri="{FF2B5EF4-FFF2-40B4-BE49-F238E27FC236}">
                <a16:creationId xmlns:a16="http://schemas.microsoft.com/office/drawing/2014/main" id="{1F4EB63F-6FEF-25F5-6884-91E54DC064D9}"/>
              </a:ext>
            </a:extLst>
          </p:cNvPr>
          <p:cNvSpPr/>
          <p:nvPr/>
        </p:nvSpPr>
        <p:spPr>
          <a:xfrm>
            <a:off x="4379863" y="1657350"/>
            <a:ext cx="1676400" cy="342900"/>
          </a:xfrm>
          <a:prstGeom prst="rect">
            <a:avLst/>
          </a:prstGeom>
          <a:noFill/>
          <a:ln/>
        </p:spPr>
        <p:txBody>
          <a:bodyPr wrap="square" lIns="0" tIns="0" rIns="0" bIns="0" rtlCol="0" anchor="ctr"/>
          <a:lstStyle/>
          <a:p>
            <a:pPr algn="ctr">
              <a:lnSpc>
                <a:spcPct val="100000"/>
              </a:lnSpc>
            </a:pPr>
            <a:r>
              <a:rPr lang="en-US" sz="2250" b="1" dirty="0">
                <a:solidFill>
                  <a:schemeClr val="accent4">
                    <a:lumMod val="75000"/>
                  </a:schemeClr>
                </a:solidFill>
                <a:latin typeface="Quattrocento Sans" pitchFamily="34" charset="0"/>
                <a:ea typeface="Quattrocento Sans" pitchFamily="34" charset="-122"/>
                <a:cs typeface="Quattrocento Sans" pitchFamily="34" charset="-120"/>
              </a:rPr>
              <a:t>99.91%</a:t>
            </a:r>
            <a:endParaRPr lang="en-US" sz="1600" dirty="0">
              <a:solidFill>
                <a:schemeClr val="accent4">
                  <a:lumMod val="75000"/>
                </a:schemeClr>
              </a:solidFill>
            </a:endParaRPr>
          </a:p>
        </p:txBody>
      </p:sp>
      <p:sp>
        <p:nvSpPr>
          <p:cNvPr id="18" name="Text 14">
            <a:extLst>
              <a:ext uri="{FF2B5EF4-FFF2-40B4-BE49-F238E27FC236}">
                <a16:creationId xmlns:a16="http://schemas.microsoft.com/office/drawing/2014/main" id="{610CA663-EB80-6557-C3AD-B92CD74D0ACF}"/>
              </a:ext>
            </a:extLst>
          </p:cNvPr>
          <p:cNvSpPr/>
          <p:nvPr/>
        </p:nvSpPr>
        <p:spPr>
          <a:xfrm>
            <a:off x="4417963" y="2000250"/>
            <a:ext cx="1600200" cy="190500"/>
          </a:xfrm>
          <a:prstGeom prst="rect">
            <a:avLst/>
          </a:prstGeom>
          <a:noFill/>
          <a:ln/>
        </p:spPr>
        <p:txBody>
          <a:bodyPr wrap="square" lIns="0" tIns="0" rIns="0" bIns="0" rtlCol="0" anchor="ctr"/>
          <a:lstStyle/>
          <a:p>
            <a:pPr algn="ctr">
              <a:lnSpc>
                <a:spcPct val="120000"/>
              </a:lnSpc>
            </a:pPr>
            <a:r>
              <a:rPr lang="en-US" sz="1050" dirty="0">
                <a:latin typeface="Quattrocento Sans" pitchFamily="34" charset="0"/>
                <a:ea typeface="Quattrocento Sans" pitchFamily="34" charset="-122"/>
                <a:cs typeface="Quattrocento Sans" pitchFamily="34" charset="-120"/>
              </a:rPr>
              <a:t>SocialNetwork</a:t>
            </a:r>
            <a:endParaRPr lang="en-US" sz="1600" dirty="0"/>
          </a:p>
        </p:txBody>
      </p:sp>
      <p:sp>
        <p:nvSpPr>
          <p:cNvPr id="20" name="Text 16">
            <a:extLst>
              <a:ext uri="{FF2B5EF4-FFF2-40B4-BE49-F238E27FC236}">
                <a16:creationId xmlns:a16="http://schemas.microsoft.com/office/drawing/2014/main" id="{08689594-E9B1-113F-3F77-3B898D1E157B}"/>
              </a:ext>
            </a:extLst>
          </p:cNvPr>
          <p:cNvSpPr/>
          <p:nvPr/>
        </p:nvSpPr>
        <p:spPr>
          <a:xfrm>
            <a:off x="6138788" y="1657350"/>
            <a:ext cx="1676400" cy="342900"/>
          </a:xfrm>
          <a:prstGeom prst="rect">
            <a:avLst/>
          </a:prstGeom>
          <a:noFill/>
          <a:ln/>
        </p:spPr>
        <p:txBody>
          <a:bodyPr wrap="square" lIns="0" tIns="0" rIns="0" bIns="0" rtlCol="0" anchor="ctr"/>
          <a:lstStyle/>
          <a:p>
            <a:pPr algn="ctr">
              <a:lnSpc>
                <a:spcPct val="100000"/>
              </a:lnSpc>
            </a:pPr>
            <a:r>
              <a:rPr lang="en-US" sz="2250" b="1" dirty="0">
                <a:solidFill>
                  <a:schemeClr val="accent4">
                    <a:lumMod val="75000"/>
                  </a:schemeClr>
                </a:solidFill>
                <a:latin typeface="Quattrocento Sans" pitchFamily="34" charset="0"/>
                <a:ea typeface="Quattrocento Sans" pitchFamily="34" charset="-122"/>
                <a:cs typeface="Quattrocento Sans" pitchFamily="34" charset="-120"/>
              </a:rPr>
              <a:t>99.92%</a:t>
            </a:r>
            <a:endParaRPr lang="en-US" sz="1600" dirty="0">
              <a:solidFill>
                <a:schemeClr val="accent4">
                  <a:lumMod val="75000"/>
                </a:schemeClr>
              </a:solidFill>
            </a:endParaRPr>
          </a:p>
        </p:txBody>
      </p:sp>
      <p:sp>
        <p:nvSpPr>
          <p:cNvPr id="21" name="Text 17">
            <a:extLst>
              <a:ext uri="{FF2B5EF4-FFF2-40B4-BE49-F238E27FC236}">
                <a16:creationId xmlns:a16="http://schemas.microsoft.com/office/drawing/2014/main" id="{7BED0395-E7FA-B8C4-CEC9-15A4C8D9ACD8}"/>
              </a:ext>
            </a:extLst>
          </p:cNvPr>
          <p:cNvSpPr/>
          <p:nvPr/>
        </p:nvSpPr>
        <p:spPr>
          <a:xfrm>
            <a:off x="6176888" y="2000250"/>
            <a:ext cx="1600200" cy="190500"/>
          </a:xfrm>
          <a:prstGeom prst="rect">
            <a:avLst/>
          </a:prstGeom>
          <a:noFill/>
          <a:ln/>
        </p:spPr>
        <p:txBody>
          <a:bodyPr wrap="square" lIns="0" tIns="0" rIns="0" bIns="0" rtlCol="0" anchor="ctr"/>
          <a:lstStyle/>
          <a:p>
            <a:pPr algn="ctr">
              <a:lnSpc>
                <a:spcPct val="120000"/>
              </a:lnSpc>
            </a:pPr>
            <a:r>
              <a:rPr lang="en-US" sz="1050" dirty="0">
                <a:latin typeface="Quattrocento Sans" pitchFamily="34" charset="0"/>
                <a:ea typeface="Quattrocento Sans" pitchFamily="34" charset="-122"/>
                <a:cs typeface="Quattrocento Sans" pitchFamily="34" charset="-120"/>
              </a:rPr>
              <a:t>TrainTicket</a:t>
            </a:r>
            <a:endParaRPr lang="en-US" sz="1600" dirty="0"/>
          </a:p>
        </p:txBody>
      </p:sp>
      <p:sp>
        <p:nvSpPr>
          <p:cNvPr id="23" name="Text 19">
            <a:extLst>
              <a:ext uri="{FF2B5EF4-FFF2-40B4-BE49-F238E27FC236}">
                <a16:creationId xmlns:a16="http://schemas.microsoft.com/office/drawing/2014/main" id="{F870B3CF-49BC-F002-1147-CA29C2873B21}"/>
              </a:ext>
            </a:extLst>
          </p:cNvPr>
          <p:cNvSpPr/>
          <p:nvPr/>
        </p:nvSpPr>
        <p:spPr>
          <a:xfrm>
            <a:off x="8193063" y="1238250"/>
            <a:ext cx="3524250" cy="266700"/>
          </a:xfrm>
          <a:prstGeom prst="rect">
            <a:avLst/>
          </a:prstGeom>
          <a:noFill/>
          <a:ln/>
        </p:spPr>
        <p:txBody>
          <a:bodyPr wrap="square" lIns="0" tIns="0" rIns="0" bIns="0" rtlCol="0" anchor="ctr"/>
          <a:lstStyle/>
          <a:p>
            <a:pPr algn="ctr">
              <a:lnSpc>
                <a:spcPct val="130000"/>
              </a:lnSpc>
            </a:pPr>
            <a:r>
              <a:rPr lang="en-US" sz="1350" b="1" dirty="0">
                <a:latin typeface="+mj-lt"/>
                <a:ea typeface="Liter" pitchFamily="34" charset="-122"/>
                <a:cs typeface="Liter" pitchFamily="34" charset="-120"/>
              </a:rPr>
              <a:t>Edge F1-Score</a:t>
            </a:r>
            <a:endParaRPr lang="en-US" sz="1600" dirty="0">
              <a:latin typeface="+mj-lt"/>
            </a:endParaRPr>
          </a:p>
        </p:txBody>
      </p:sp>
      <p:sp>
        <p:nvSpPr>
          <p:cNvPr id="25" name="Text 21">
            <a:extLst>
              <a:ext uri="{FF2B5EF4-FFF2-40B4-BE49-F238E27FC236}">
                <a16:creationId xmlns:a16="http://schemas.microsoft.com/office/drawing/2014/main" id="{2D9ABF95-EEC8-73DC-9084-9C3199949D36}"/>
              </a:ext>
            </a:extLst>
          </p:cNvPr>
          <p:cNvSpPr/>
          <p:nvPr/>
        </p:nvSpPr>
        <p:spPr>
          <a:xfrm>
            <a:off x="8240688" y="1657350"/>
            <a:ext cx="1676400" cy="342900"/>
          </a:xfrm>
          <a:prstGeom prst="rect">
            <a:avLst/>
          </a:prstGeom>
          <a:noFill/>
          <a:ln/>
        </p:spPr>
        <p:txBody>
          <a:bodyPr wrap="square" lIns="0" tIns="0" rIns="0" bIns="0" rtlCol="0" anchor="ctr"/>
          <a:lstStyle/>
          <a:p>
            <a:pPr algn="ctr">
              <a:lnSpc>
                <a:spcPct val="100000"/>
              </a:lnSpc>
            </a:pPr>
            <a:r>
              <a:rPr lang="en-US" sz="2250" b="1" dirty="0">
                <a:solidFill>
                  <a:schemeClr val="accent4">
                    <a:lumMod val="75000"/>
                  </a:schemeClr>
                </a:solidFill>
                <a:latin typeface="Quattrocento Sans" pitchFamily="34" charset="0"/>
                <a:ea typeface="Quattrocento Sans" pitchFamily="34" charset="-122"/>
                <a:cs typeface="Quattrocento Sans" pitchFamily="34" charset="-120"/>
              </a:rPr>
              <a:t>97.65%</a:t>
            </a:r>
            <a:endParaRPr lang="en-US" sz="1600" dirty="0">
              <a:solidFill>
                <a:schemeClr val="accent4">
                  <a:lumMod val="75000"/>
                </a:schemeClr>
              </a:solidFill>
            </a:endParaRPr>
          </a:p>
        </p:txBody>
      </p:sp>
      <p:sp>
        <p:nvSpPr>
          <p:cNvPr id="26" name="Text 22">
            <a:extLst>
              <a:ext uri="{FF2B5EF4-FFF2-40B4-BE49-F238E27FC236}">
                <a16:creationId xmlns:a16="http://schemas.microsoft.com/office/drawing/2014/main" id="{581C278D-14BB-D877-AF4F-C3A4A07CB9A2}"/>
              </a:ext>
            </a:extLst>
          </p:cNvPr>
          <p:cNvSpPr/>
          <p:nvPr/>
        </p:nvSpPr>
        <p:spPr>
          <a:xfrm>
            <a:off x="8278788" y="2000250"/>
            <a:ext cx="1600200" cy="190500"/>
          </a:xfrm>
          <a:prstGeom prst="rect">
            <a:avLst/>
          </a:prstGeom>
          <a:noFill/>
          <a:ln/>
        </p:spPr>
        <p:txBody>
          <a:bodyPr wrap="square" lIns="0" tIns="0" rIns="0" bIns="0" rtlCol="0" anchor="ctr"/>
          <a:lstStyle/>
          <a:p>
            <a:pPr algn="ctr">
              <a:lnSpc>
                <a:spcPct val="120000"/>
              </a:lnSpc>
            </a:pPr>
            <a:r>
              <a:rPr lang="en-US" sz="1050" dirty="0">
                <a:latin typeface="Quattrocento Sans" pitchFamily="34" charset="0"/>
                <a:ea typeface="Quattrocento Sans" pitchFamily="34" charset="-122"/>
                <a:cs typeface="Quattrocento Sans" pitchFamily="34" charset="-120"/>
              </a:rPr>
              <a:t>SocialNetwork</a:t>
            </a:r>
            <a:endParaRPr lang="en-US" sz="1600" dirty="0"/>
          </a:p>
        </p:txBody>
      </p:sp>
      <p:sp>
        <p:nvSpPr>
          <p:cNvPr id="28" name="Text 24">
            <a:extLst>
              <a:ext uri="{FF2B5EF4-FFF2-40B4-BE49-F238E27FC236}">
                <a16:creationId xmlns:a16="http://schemas.microsoft.com/office/drawing/2014/main" id="{FA04872D-12EA-534C-A269-817190C9C1F5}"/>
              </a:ext>
            </a:extLst>
          </p:cNvPr>
          <p:cNvSpPr/>
          <p:nvPr/>
        </p:nvSpPr>
        <p:spPr>
          <a:xfrm>
            <a:off x="9999613" y="1657350"/>
            <a:ext cx="1676400" cy="342900"/>
          </a:xfrm>
          <a:prstGeom prst="rect">
            <a:avLst/>
          </a:prstGeom>
          <a:noFill/>
          <a:ln/>
        </p:spPr>
        <p:txBody>
          <a:bodyPr wrap="square" lIns="0" tIns="0" rIns="0" bIns="0" rtlCol="0" anchor="ctr"/>
          <a:lstStyle/>
          <a:p>
            <a:pPr algn="ctr">
              <a:lnSpc>
                <a:spcPct val="100000"/>
              </a:lnSpc>
            </a:pPr>
            <a:r>
              <a:rPr lang="en-US" sz="2250" b="1" dirty="0">
                <a:solidFill>
                  <a:schemeClr val="accent4">
                    <a:lumMod val="75000"/>
                  </a:schemeClr>
                </a:solidFill>
                <a:latin typeface="Quattrocento Sans" pitchFamily="34" charset="0"/>
                <a:ea typeface="Quattrocento Sans" pitchFamily="34" charset="-122"/>
                <a:cs typeface="Quattrocento Sans" pitchFamily="34" charset="-120"/>
              </a:rPr>
              <a:t>86.10%</a:t>
            </a:r>
            <a:endParaRPr lang="en-US" sz="1600" dirty="0">
              <a:solidFill>
                <a:schemeClr val="accent4">
                  <a:lumMod val="75000"/>
                </a:schemeClr>
              </a:solidFill>
            </a:endParaRPr>
          </a:p>
        </p:txBody>
      </p:sp>
      <p:sp>
        <p:nvSpPr>
          <p:cNvPr id="29" name="Text 25">
            <a:extLst>
              <a:ext uri="{FF2B5EF4-FFF2-40B4-BE49-F238E27FC236}">
                <a16:creationId xmlns:a16="http://schemas.microsoft.com/office/drawing/2014/main" id="{45FF658D-C4C4-E0C9-19F5-E998AFDBFE11}"/>
              </a:ext>
            </a:extLst>
          </p:cNvPr>
          <p:cNvSpPr/>
          <p:nvPr/>
        </p:nvSpPr>
        <p:spPr>
          <a:xfrm>
            <a:off x="10037713" y="2000250"/>
            <a:ext cx="1600200" cy="190500"/>
          </a:xfrm>
          <a:prstGeom prst="rect">
            <a:avLst/>
          </a:prstGeom>
          <a:noFill/>
          <a:ln/>
        </p:spPr>
        <p:txBody>
          <a:bodyPr wrap="square" lIns="0" tIns="0" rIns="0" bIns="0" rtlCol="0" anchor="ctr"/>
          <a:lstStyle/>
          <a:p>
            <a:pPr algn="ctr">
              <a:lnSpc>
                <a:spcPct val="120000"/>
              </a:lnSpc>
            </a:pPr>
            <a:r>
              <a:rPr lang="en-US" sz="1050" dirty="0">
                <a:latin typeface="Quattrocento Sans" pitchFamily="34" charset="0"/>
                <a:ea typeface="Quattrocento Sans" pitchFamily="34" charset="-122"/>
                <a:cs typeface="Quattrocento Sans" pitchFamily="34" charset="-120"/>
              </a:rPr>
              <a:t>TrainTicket</a:t>
            </a:r>
            <a:endParaRPr lang="en-US" sz="1600" dirty="0"/>
          </a:p>
        </p:txBody>
      </p:sp>
      <p:sp>
        <p:nvSpPr>
          <p:cNvPr id="31" name="Text 27">
            <a:extLst>
              <a:ext uri="{FF2B5EF4-FFF2-40B4-BE49-F238E27FC236}">
                <a16:creationId xmlns:a16="http://schemas.microsoft.com/office/drawing/2014/main" id="{801E0085-0E45-766A-BCEC-451D9B9AE767}"/>
              </a:ext>
            </a:extLst>
          </p:cNvPr>
          <p:cNvSpPr/>
          <p:nvPr/>
        </p:nvSpPr>
        <p:spPr>
          <a:xfrm>
            <a:off x="504825" y="2638425"/>
            <a:ext cx="5486400" cy="266700"/>
          </a:xfrm>
          <a:prstGeom prst="rect">
            <a:avLst/>
          </a:prstGeom>
          <a:noFill/>
          <a:ln/>
        </p:spPr>
        <p:txBody>
          <a:bodyPr wrap="square" lIns="0" tIns="0" rIns="0" bIns="0" rtlCol="0" anchor="ctr"/>
          <a:lstStyle/>
          <a:p>
            <a:pPr>
              <a:lnSpc>
                <a:spcPct val="120000"/>
              </a:lnSpc>
            </a:pPr>
            <a:r>
              <a:rPr lang="en-US" sz="1500" b="1" dirty="0">
                <a:latin typeface="+mj-lt"/>
                <a:ea typeface="Liter" pitchFamily="34" charset="-122"/>
                <a:cs typeface="Liter" pitchFamily="34" charset="-120"/>
              </a:rPr>
              <a:t>Detailed Performance Metrics</a:t>
            </a:r>
            <a:endParaRPr lang="en-US" sz="1600" dirty="0">
              <a:latin typeface="+mj-lt"/>
            </a:endParaRPr>
          </a:p>
        </p:txBody>
      </p:sp>
      <p:graphicFrame>
        <p:nvGraphicFramePr>
          <p:cNvPr id="32" name="Table 0">
            <a:extLst>
              <a:ext uri="{FF2B5EF4-FFF2-40B4-BE49-F238E27FC236}">
                <a16:creationId xmlns:a16="http://schemas.microsoft.com/office/drawing/2014/main" id="{C7AD34A3-63D9-AA8E-DD82-B39CF5064F1B}"/>
              </a:ext>
            </a:extLst>
          </p:cNvPr>
          <p:cNvGraphicFramePr>
            <a:graphicFrameLocks noGrp="1"/>
          </p:cNvGraphicFramePr>
          <p:nvPr>
            <p:extLst>
              <p:ext uri="{D42A27DB-BD31-4B8C-83A1-F6EECF244321}">
                <p14:modId xmlns:p14="http://schemas.microsoft.com/office/powerpoint/2010/main" val="2006939326"/>
              </p:ext>
            </p:extLst>
          </p:nvPr>
        </p:nvGraphicFramePr>
        <p:xfrm>
          <a:off x="504825" y="2981325"/>
          <a:ext cx="5391150" cy="3082630"/>
        </p:xfrm>
        <a:graphic>
          <a:graphicData uri="http://schemas.openxmlformats.org/drawingml/2006/table">
            <a:tbl>
              <a:tblPr/>
              <a:tblGrid>
                <a:gridCol w="2473506">
                  <a:extLst>
                    <a:ext uri="{9D8B030D-6E8A-4147-A177-3AD203B41FA5}">
                      <a16:colId xmlns:a16="http://schemas.microsoft.com/office/drawing/2014/main" val="20000"/>
                    </a:ext>
                  </a:extLst>
                </a:gridCol>
                <a:gridCol w="1803219">
                  <a:extLst>
                    <a:ext uri="{9D8B030D-6E8A-4147-A177-3AD203B41FA5}">
                      <a16:colId xmlns:a16="http://schemas.microsoft.com/office/drawing/2014/main" val="20001"/>
                    </a:ext>
                  </a:extLst>
                </a:gridCol>
                <a:gridCol w="1114425">
                  <a:extLst>
                    <a:ext uri="{9D8B030D-6E8A-4147-A177-3AD203B41FA5}">
                      <a16:colId xmlns:a16="http://schemas.microsoft.com/office/drawing/2014/main" val="20002"/>
                    </a:ext>
                  </a:extLst>
                </a:gridCol>
              </a:tblGrid>
              <a:tr h="388144">
                <a:tc>
                  <a:txBody>
                    <a:bodyPr/>
                    <a:lstStyle/>
                    <a:p>
                      <a:pPr algn="l"/>
                      <a:r>
                        <a:rPr lang="en-US" sz="1200" b="1" u="none" dirty="0">
                          <a:solidFill>
                            <a:schemeClr val="tx1"/>
                          </a:solidFill>
                          <a:latin typeface="+mn-lt"/>
                          <a:ea typeface="微软雅黑" pitchFamily="34" charset="-122"/>
                          <a:cs typeface="微软雅黑" pitchFamily="34" charset="-120"/>
                        </a:rPr>
                        <a:t>Metric</a:t>
                      </a:r>
                      <a:endParaRPr lang="en-US" sz="1200" dirty="0">
                        <a:solidFill>
                          <a:schemeClr val="tx1"/>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4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SN</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4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TT</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40000"/>
                      </a:schemeClr>
                    </a:solidFill>
                  </a:tcPr>
                </a:tc>
                <a:extLst>
                  <a:ext uri="{0D108BD9-81ED-4DB2-BD59-A6C34878D82A}">
                    <a16:rowId xmlns:a16="http://schemas.microsoft.com/office/drawing/2014/main" val="10000"/>
                  </a:ext>
                </a:extLst>
              </a:tr>
              <a:tr h="388144">
                <a:tc>
                  <a:txBody>
                    <a:bodyPr/>
                    <a:lstStyle/>
                    <a:p>
                      <a:r>
                        <a:rPr lang="en-US" sz="1200" u="none" dirty="0">
                          <a:solidFill>
                            <a:schemeClr val="tx1"/>
                          </a:solidFill>
                          <a:latin typeface="+mn-lt"/>
                          <a:ea typeface="微软雅黑" pitchFamily="34" charset="-122"/>
                          <a:cs typeface="微软雅黑" pitchFamily="34" charset="-120"/>
                        </a:rPr>
                        <a:t>Total Nodes Evaluated</a:t>
                      </a:r>
                      <a:endParaRPr lang="en-US" sz="1200" dirty="0">
                        <a:solidFill>
                          <a:schemeClr val="tx1"/>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11,649</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7,912</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1"/>
                  </a:ext>
                </a:extLst>
              </a:tr>
              <a:tr h="389844">
                <a:tc>
                  <a:txBody>
                    <a:bodyPr/>
                    <a:lstStyle/>
                    <a:p>
                      <a:r>
                        <a:rPr lang="en-US" sz="1200" u="none" dirty="0">
                          <a:solidFill>
                            <a:schemeClr val="tx1"/>
                          </a:solidFill>
                          <a:latin typeface="+mn-lt"/>
                          <a:ea typeface="微软雅黑" pitchFamily="34" charset="-122"/>
                          <a:cs typeface="微软雅黑" pitchFamily="34" charset="-120"/>
                        </a:rPr>
                        <a:t>Service Accuracy</a:t>
                      </a:r>
                      <a:endParaRPr lang="en-US" sz="1200" dirty="0">
                        <a:solidFill>
                          <a:schemeClr val="tx1"/>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100%</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99.90%</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2"/>
                  </a:ext>
                </a:extLst>
              </a:tr>
              <a:tr h="388144">
                <a:tc>
                  <a:txBody>
                    <a:bodyPr/>
                    <a:lstStyle/>
                    <a:p>
                      <a:r>
                        <a:rPr lang="en-US" sz="1200" u="none" dirty="0">
                          <a:solidFill>
                            <a:schemeClr val="tx1"/>
                          </a:solidFill>
                          <a:latin typeface="+mn-lt"/>
                          <a:ea typeface="微软雅黑" pitchFamily="34" charset="-122"/>
                          <a:cs typeface="微软雅黑" pitchFamily="34" charset="-120"/>
                        </a:rPr>
                        <a:t>Operation Accuracy</a:t>
                      </a:r>
                      <a:endParaRPr lang="en-US" sz="1200" dirty="0">
                        <a:solidFill>
                          <a:schemeClr val="tx1"/>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99.91%</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b="1" u="none" dirty="0">
                          <a:solidFill>
                            <a:schemeClr val="accent4">
                              <a:lumMod val="75000"/>
                            </a:schemeClr>
                          </a:solidFill>
                          <a:latin typeface="+mn-lt"/>
                          <a:ea typeface="微软雅黑" pitchFamily="34" charset="-122"/>
                          <a:cs typeface="微软雅黑" pitchFamily="34" charset="-120"/>
                        </a:rPr>
                        <a:t>99.92%</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3"/>
                  </a:ext>
                </a:extLst>
              </a:tr>
              <a:tr h="388144">
                <a:tc>
                  <a:txBody>
                    <a:bodyPr/>
                    <a:lstStyle/>
                    <a:p>
                      <a:r>
                        <a:rPr lang="en-US" sz="1200" u="none" dirty="0">
                          <a:solidFill>
                            <a:schemeClr val="tx1"/>
                          </a:solidFill>
                          <a:latin typeface="+mn-lt"/>
                          <a:ea typeface="微软雅黑" pitchFamily="34" charset="-122"/>
                          <a:cs typeface="微软雅黑" pitchFamily="34" charset="-120"/>
                        </a:rPr>
                        <a:t>Duration MAE</a:t>
                      </a:r>
                      <a:endParaRPr lang="en-US" sz="1200" dirty="0">
                        <a:solidFill>
                          <a:schemeClr val="tx1"/>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1,653,559 ms</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1,561 ms</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4"/>
                  </a:ext>
                </a:extLst>
              </a:tr>
              <a:tr h="388144">
                <a:tc>
                  <a:txBody>
                    <a:bodyPr/>
                    <a:lstStyle/>
                    <a:p>
                      <a:r>
                        <a:rPr lang="en-US" sz="1200" u="none" dirty="0">
                          <a:solidFill>
                            <a:schemeClr val="tx1"/>
                          </a:solidFill>
                          <a:latin typeface="+mn-lt"/>
                          <a:ea typeface="微软雅黑" pitchFamily="34" charset="-122"/>
                          <a:cs typeface="微软雅黑" pitchFamily="34" charset="-120"/>
                        </a:rPr>
                        <a:t>Edge Precision</a:t>
                      </a:r>
                      <a:endParaRPr lang="en-US" sz="1200" dirty="0">
                        <a:solidFill>
                          <a:schemeClr val="tx1"/>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95.40%</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78.28%</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5"/>
                  </a:ext>
                </a:extLst>
              </a:tr>
              <a:tr h="363922">
                <a:tc>
                  <a:txBody>
                    <a:bodyPr/>
                    <a:lstStyle/>
                    <a:p>
                      <a:r>
                        <a:rPr lang="en-US" sz="1200" u="none" dirty="0">
                          <a:solidFill>
                            <a:schemeClr val="tx1"/>
                          </a:solidFill>
                          <a:latin typeface="+mn-lt"/>
                          <a:ea typeface="微软雅黑" pitchFamily="34" charset="-122"/>
                          <a:cs typeface="微软雅黑" pitchFamily="34" charset="-120"/>
                        </a:rPr>
                        <a:t>Edge Recall</a:t>
                      </a:r>
                      <a:endParaRPr lang="en-US" sz="1200" dirty="0">
                        <a:solidFill>
                          <a:schemeClr val="tx1"/>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100%</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200" u="none" dirty="0">
                          <a:solidFill>
                            <a:schemeClr val="accent4">
                              <a:lumMod val="75000"/>
                            </a:schemeClr>
                          </a:solidFill>
                          <a:latin typeface="+mn-lt"/>
                          <a:ea typeface="微软雅黑" pitchFamily="34" charset="-122"/>
                          <a:cs typeface="微软雅黑" pitchFamily="34" charset="-120"/>
                        </a:rPr>
                        <a:t>95.65%</a:t>
                      </a:r>
                      <a:endParaRPr lang="en-US" sz="12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6"/>
                  </a:ext>
                </a:extLst>
              </a:tr>
              <a:tr h="388144">
                <a:tc>
                  <a:txBody>
                    <a:bodyPr/>
                    <a:lstStyle/>
                    <a:p>
                      <a:r>
                        <a:rPr lang="en-US" sz="1200" b="1" u="none" dirty="0">
                          <a:solidFill>
                            <a:schemeClr val="tx1"/>
                          </a:solidFill>
                          <a:latin typeface="+mn-lt"/>
                          <a:ea typeface="微软雅黑" pitchFamily="34" charset="-122"/>
                          <a:cs typeface="微软雅黑" pitchFamily="34" charset="-120"/>
                        </a:rPr>
                        <a:t>Edge F1-Score</a:t>
                      </a:r>
                      <a:endParaRPr lang="en-US" sz="1200" dirty="0">
                        <a:solidFill>
                          <a:schemeClr val="tx1"/>
                        </a:solidFill>
                        <a:latin typeface="+mn-lt"/>
                        <a:ea typeface="微软雅黑" charset="0"/>
                        <a:cs typeface="微软雅黑" charset="0"/>
                      </a:endParaRPr>
                    </a:p>
                  </a:txBody>
                  <a:tcPr marL="76200" marR="76200" marT="76200" marB="76200" anchor="ctr">
                    <a:lnL w="0" cap="flat" cmpd="sng" algn="ctr">
                      <a:noFill/>
                    </a:lnL>
                    <a:lnR w="0" cap="flat" cmpd="sng" algn="ctr">
                      <a:noFill/>
                    </a:lnR>
                    <a:lnT w="25400" cap="flat" cmpd="sng" algn="ctr">
                      <a:noFill/>
                      <a:prstDash val="solid"/>
                      <a:round/>
                      <a:headEnd type="none" w="med" len="med"/>
                      <a:tailEnd type="none" w="med" len="med"/>
                    </a:lnT>
                    <a:lnB w="0" cap="flat" cmpd="sng" algn="ctr">
                      <a:noFill/>
                    </a:lnB>
                    <a:solidFill>
                      <a:schemeClr val="bg1">
                        <a:alpha val="30000"/>
                      </a:schemeClr>
                    </a:solidFill>
                  </a:tcPr>
                </a:tc>
                <a:tc>
                  <a:txBody>
                    <a:bodyPr/>
                    <a:lstStyle/>
                    <a:p>
                      <a:pPr algn="ctr"/>
                      <a:r>
                        <a:rPr lang="en-US" sz="1300" b="1" u="none" dirty="0">
                          <a:solidFill>
                            <a:schemeClr val="accent4">
                              <a:lumMod val="75000"/>
                            </a:schemeClr>
                          </a:solidFill>
                          <a:latin typeface="+mn-lt"/>
                          <a:ea typeface="微软雅黑" pitchFamily="34" charset="-122"/>
                          <a:cs typeface="微软雅黑" pitchFamily="34" charset="-120"/>
                        </a:rPr>
                        <a:t>97.65%</a:t>
                      </a:r>
                      <a:endParaRPr lang="en-US" sz="13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25400" cap="flat" cmpd="sng" algn="ctr">
                      <a:noFill/>
                      <a:prstDash val="solid"/>
                      <a:round/>
                      <a:headEnd type="none" w="med" len="med"/>
                      <a:tailEnd type="none" w="med" len="med"/>
                    </a:lnT>
                    <a:lnB w="0" cap="flat" cmpd="sng" algn="ctr">
                      <a:noFill/>
                    </a:lnB>
                    <a:solidFill>
                      <a:schemeClr val="bg1">
                        <a:alpha val="30000"/>
                      </a:schemeClr>
                    </a:solidFill>
                  </a:tcPr>
                </a:tc>
                <a:tc>
                  <a:txBody>
                    <a:bodyPr/>
                    <a:lstStyle/>
                    <a:p>
                      <a:pPr algn="ctr"/>
                      <a:r>
                        <a:rPr lang="en-US" sz="1300" b="1" u="none" dirty="0">
                          <a:solidFill>
                            <a:schemeClr val="accent4">
                              <a:lumMod val="75000"/>
                            </a:schemeClr>
                          </a:solidFill>
                          <a:latin typeface="+mn-lt"/>
                          <a:ea typeface="微软雅黑" pitchFamily="34" charset="-122"/>
                          <a:cs typeface="微软雅黑" pitchFamily="34" charset="-120"/>
                        </a:rPr>
                        <a:t>86.10%</a:t>
                      </a:r>
                      <a:endParaRPr lang="en-US" sz="1300" dirty="0">
                        <a:solidFill>
                          <a:schemeClr val="accent4">
                            <a:lumMod val="75000"/>
                          </a:schemeClr>
                        </a:solidFill>
                        <a:latin typeface="+mn-lt"/>
                        <a:ea typeface="微软雅黑" charset="0"/>
                        <a:cs typeface="微软雅黑" charset="0"/>
                      </a:endParaRPr>
                    </a:p>
                  </a:txBody>
                  <a:tcPr marL="76200" marR="76200" marT="76200" marB="76200" anchor="ctr">
                    <a:lnL w="0" cap="flat" cmpd="sng" algn="ctr">
                      <a:noFill/>
                    </a:lnL>
                    <a:lnR w="0" cap="flat" cmpd="sng" algn="ctr">
                      <a:noFill/>
                    </a:lnR>
                    <a:lnT w="25400" cap="flat" cmpd="sng" algn="ctr">
                      <a:noFill/>
                      <a:prstDash val="solid"/>
                      <a:round/>
                      <a:headEnd type="none" w="med" len="med"/>
                      <a:tailEnd type="none" w="med" len="med"/>
                    </a:lnT>
                    <a:lnB w="0" cap="flat" cmpd="sng" algn="ctr">
                      <a:noFill/>
                    </a:lnB>
                    <a:solidFill>
                      <a:schemeClr val="bg1">
                        <a:alpha val="30000"/>
                      </a:schemeClr>
                    </a:solidFill>
                  </a:tcPr>
                </a:tc>
                <a:extLst>
                  <a:ext uri="{0D108BD9-81ED-4DB2-BD59-A6C34878D82A}">
                    <a16:rowId xmlns:a16="http://schemas.microsoft.com/office/drawing/2014/main" val="10007"/>
                  </a:ext>
                </a:extLst>
              </a:tr>
            </a:tbl>
          </a:graphicData>
        </a:graphic>
      </p:graphicFrame>
      <p:sp>
        <p:nvSpPr>
          <p:cNvPr id="33" name="Shape 30">
            <a:extLst>
              <a:ext uri="{FF2B5EF4-FFF2-40B4-BE49-F238E27FC236}">
                <a16:creationId xmlns:a16="http://schemas.microsoft.com/office/drawing/2014/main" id="{79F9FCCB-E4CF-1650-ADB9-9D5496135B59}"/>
              </a:ext>
            </a:extLst>
          </p:cNvPr>
          <p:cNvSpPr/>
          <p:nvPr/>
        </p:nvSpPr>
        <p:spPr>
          <a:xfrm>
            <a:off x="6334125" y="2682512"/>
            <a:ext cx="190500" cy="190500"/>
          </a:xfrm>
          <a:custGeom>
            <a:avLst/>
            <a:gdLst/>
            <a:ahLst/>
            <a:cxnLst/>
            <a:rect l="l" t="t" r="r" b="b"/>
            <a:pathLst>
              <a:path w="190500" h="190500">
                <a:moveTo>
                  <a:pt x="95250" y="190500"/>
                </a:moveTo>
                <a:cubicBezTo>
                  <a:pt x="147820" y="190500"/>
                  <a:pt x="190500" y="147820"/>
                  <a:pt x="190500" y="95250"/>
                </a:cubicBezTo>
                <a:cubicBezTo>
                  <a:pt x="190500" y="42680"/>
                  <a:pt x="147820" y="0"/>
                  <a:pt x="95250" y="0"/>
                </a:cubicBezTo>
                <a:cubicBezTo>
                  <a:pt x="42680" y="0"/>
                  <a:pt x="0" y="42680"/>
                  <a:pt x="0" y="95250"/>
                </a:cubicBezTo>
                <a:cubicBezTo>
                  <a:pt x="0" y="147820"/>
                  <a:pt x="42680" y="190500"/>
                  <a:pt x="95250" y="190500"/>
                </a:cubicBezTo>
                <a:close/>
                <a:moveTo>
                  <a:pt x="126653" y="79139"/>
                </a:moveTo>
                <a:lnTo>
                  <a:pt x="96887" y="126764"/>
                </a:lnTo>
                <a:cubicBezTo>
                  <a:pt x="95324" y="129257"/>
                  <a:pt x="92646" y="130820"/>
                  <a:pt x="89706" y="130969"/>
                </a:cubicBezTo>
                <a:cubicBezTo>
                  <a:pt x="86767" y="131118"/>
                  <a:pt x="83939" y="129778"/>
                  <a:pt x="82190" y="127397"/>
                </a:cubicBezTo>
                <a:lnTo>
                  <a:pt x="64331" y="103584"/>
                </a:lnTo>
                <a:cubicBezTo>
                  <a:pt x="61354" y="99640"/>
                  <a:pt x="62173" y="94059"/>
                  <a:pt x="66117" y="91083"/>
                </a:cubicBezTo>
                <a:cubicBezTo>
                  <a:pt x="70061" y="88106"/>
                  <a:pt x="75642" y="88925"/>
                  <a:pt x="78618" y="92869"/>
                </a:cubicBezTo>
                <a:lnTo>
                  <a:pt x="88664" y="106263"/>
                </a:lnTo>
                <a:lnTo>
                  <a:pt x="111509" y="69689"/>
                </a:lnTo>
                <a:cubicBezTo>
                  <a:pt x="114114" y="65522"/>
                  <a:pt x="119621" y="64219"/>
                  <a:pt x="123825" y="66861"/>
                </a:cubicBezTo>
                <a:cubicBezTo>
                  <a:pt x="128029" y="69503"/>
                  <a:pt x="129294" y="74972"/>
                  <a:pt x="126653" y="79177"/>
                </a:cubicBezTo>
                <a:close/>
              </a:path>
            </a:pathLst>
          </a:custGeom>
          <a:solidFill>
            <a:schemeClr val="accent4">
              <a:lumMod val="75000"/>
            </a:schemeClr>
          </a:solidFill>
          <a:ln/>
        </p:spPr>
        <p:txBody>
          <a:bodyPr/>
          <a:lstStyle/>
          <a:p>
            <a:endParaRPr lang="en-CA" dirty="0">
              <a:solidFill>
                <a:schemeClr val="accent4">
                  <a:lumMod val="75000"/>
                </a:schemeClr>
              </a:solidFill>
            </a:endParaRPr>
          </a:p>
        </p:txBody>
      </p:sp>
      <p:sp>
        <p:nvSpPr>
          <p:cNvPr id="34" name="Text 31">
            <a:extLst>
              <a:ext uri="{FF2B5EF4-FFF2-40B4-BE49-F238E27FC236}">
                <a16:creationId xmlns:a16="http://schemas.microsoft.com/office/drawing/2014/main" id="{529EDD89-AAD9-7ACE-22D2-7497B8CEB91F}"/>
              </a:ext>
            </a:extLst>
          </p:cNvPr>
          <p:cNvSpPr/>
          <p:nvPr/>
        </p:nvSpPr>
        <p:spPr>
          <a:xfrm>
            <a:off x="6599039" y="2638425"/>
            <a:ext cx="5248275" cy="266700"/>
          </a:xfrm>
          <a:prstGeom prst="rect">
            <a:avLst/>
          </a:prstGeom>
          <a:noFill/>
          <a:ln/>
        </p:spPr>
        <p:txBody>
          <a:bodyPr wrap="square" lIns="0" tIns="0" rIns="0" bIns="0" rtlCol="0" anchor="ctr"/>
          <a:lstStyle/>
          <a:p>
            <a:pPr>
              <a:lnSpc>
                <a:spcPct val="120000"/>
              </a:lnSpc>
            </a:pPr>
            <a:r>
              <a:rPr lang="en-US" sz="1500" b="1" dirty="0">
                <a:latin typeface="Liter" pitchFamily="34" charset="0"/>
                <a:ea typeface="Liter" pitchFamily="34" charset="-122"/>
                <a:cs typeface="Liter" pitchFamily="34" charset="-120"/>
              </a:rPr>
              <a:t>Key Findings</a:t>
            </a:r>
            <a:endParaRPr lang="en-US" sz="1600" dirty="0"/>
          </a:p>
        </p:txBody>
      </p:sp>
      <p:sp>
        <p:nvSpPr>
          <p:cNvPr id="36" name="Shape 33">
            <a:extLst>
              <a:ext uri="{FF2B5EF4-FFF2-40B4-BE49-F238E27FC236}">
                <a16:creationId xmlns:a16="http://schemas.microsoft.com/office/drawing/2014/main" id="{08D722E2-9D23-669E-CEC5-12D755B31CB6}"/>
              </a:ext>
            </a:extLst>
          </p:cNvPr>
          <p:cNvSpPr/>
          <p:nvPr/>
        </p:nvSpPr>
        <p:spPr>
          <a:xfrm>
            <a:off x="6357938" y="3095625"/>
            <a:ext cx="152400" cy="152400"/>
          </a:xfrm>
          <a:custGeom>
            <a:avLst/>
            <a:gdLst/>
            <a:ahLst/>
            <a:cxnLst/>
            <a:rect l="l" t="t" r="r" b="b"/>
            <a:pathLst>
              <a:path w="152400" h="152400">
                <a:moveTo>
                  <a:pt x="149602" y="82927"/>
                </a:moveTo>
                <a:cubicBezTo>
                  <a:pt x="153323" y="79206"/>
                  <a:pt x="153323" y="73164"/>
                  <a:pt x="149602" y="69443"/>
                </a:cubicBezTo>
                <a:lnTo>
                  <a:pt x="101977" y="21818"/>
                </a:lnTo>
                <a:cubicBezTo>
                  <a:pt x="98256" y="18098"/>
                  <a:pt x="92214" y="18098"/>
                  <a:pt x="88493" y="21818"/>
                </a:cubicBezTo>
                <a:cubicBezTo>
                  <a:pt x="84773" y="25539"/>
                  <a:pt x="84773" y="31581"/>
                  <a:pt x="88493" y="35302"/>
                </a:cubicBezTo>
                <a:lnTo>
                  <a:pt x="119866" y="66675"/>
                </a:lnTo>
                <a:lnTo>
                  <a:pt x="9525" y="66675"/>
                </a:lnTo>
                <a:cubicBezTo>
                  <a:pt x="4256" y="66675"/>
                  <a:pt x="0" y="70931"/>
                  <a:pt x="0" y="76200"/>
                </a:cubicBezTo>
                <a:cubicBezTo>
                  <a:pt x="0" y="81469"/>
                  <a:pt x="4256" y="85725"/>
                  <a:pt x="9525" y="85725"/>
                </a:cubicBezTo>
                <a:lnTo>
                  <a:pt x="119866" y="85725"/>
                </a:lnTo>
                <a:lnTo>
                  <a:pt x="88493" y="117098"/>
                </a:lnTo>
                <a:cubicBezTo>
                  <a:pt x="84772" y="120819"/>
                  <a:pt x="84772" y="126861"/>
                  <a:pt x="88493" y="130582"/>
                </a:cubicBezTo>
                <a:cubicBezTo>
                  <a:pt x="92214" y="134303"/>
                  <a:pt x="98256" y="134303"/>
                  <a:pt x="101977" y="130582"/>
                </a:cubicBezTo>
                <a:lnTo>
                  <a:pt x="149602" y="82957"/>
                </a:lnTo>
                <a:close/>
              </a:path>
            </a:pathLst>
          </a:custGeom>
          <a:solidFill>
            <a:schemeClr val="accent4">
              <a:lumMod val="75000"/>
            </a:schemeClr>
          </a:solidFill>
          <a:ln/>
        </p:spPr>
        <p:txBody>
          <a:bodyPr/>
          <a:lstStyle/>
          <a:p>
            <a:endParaRPr lang="en-CA"/>
          </a:p>
        </p:txBody>
      </p:sp>
      <p:sp>
        <p:nvSpPr>
          <p:cNvPr id="37" name="Text 34">
            <a:extLst>
              <a:ext uri="{FF2B5EF4-FFF2-40B4-BE49-F238E27FC236}">
                <a16:creationId xmlns:a16="http://schemas.microsoft.com/office/drawing/2014/main" id="{117E785D-B59B-6143-E80F-13B59C664215}"/>
              </a:ext>
            </a:extLst>
          </p:cNvPr>
          <p:cNvSpPr/>
          <p:nvPr/>
        </p:nvSpPr>
        <p:spPr>
          <a:xfrm>
            <a:off x="6575152" y="3057525"/>
            <a:ext cx="5114925" cy="457200"/>
          </a:xfrm>
          <a:prstGeom prst="rect">
            <a:avLst/>
          </a:prstGeom>
          <a:noFill/>
          <a:ln/>
        </p:spPr>
        <p:txBody>
          <a:bodyPr wrap="square" lIns="0" tIns="0" rIns="0" bIns="0" rtlCol="0" anchor="ctr"/>
          <a:lstStyle/>
          <a:p>
            <a:pPr>
              <a:lnSpc>
                <a:spcPct val="130000"/>
              </a:lnSpc>
            </a:pPr>
            <a:r>
              <a:rPr lang="en-US" sz="1200" dirty="0">
                <a:ea typeface="Quattrocento Sans" pitchFamily="34" charset="-122"/>
                <a:cs typeface="Quattrocento Sans" pitchFamily="34" charset="-120"/>
              </a:rPr>
              <a:t>The encoder captures </a:t>
            </a:r>
            <a:r>
              <a:rPr lang="en-US" sz="1200" b="1" dirty="0">
                <a:ea typeface="Quattrocento Sans" pitchFamily="34" charset="-122"/>
                <a:cs typeface="Quattrocento Sans" pitchFamily="34" charset="-120"/>
              </a:rPr>
              <a:t>compact yet expressive representations</a:t>
            </a:r>
            <a:r>
              <a:rPr lang="en-US" sz="1200" dirty="0">
                <a:ea typeface="Quattrocento Sans" pitchFamily="34" charset="-122"/>
                <a:cs typeface="Quattrocento Sans" pitchFamily="34" charset="-120"/>
              </a:rPr>
              <a:t> of both node attributes and execution dependencies</a:t>
            </a:r>
            <a:endParaRPr lang="en-US" sz="1600" dirty="0"/>
          </a:p>
        </p:txBody>
      </p:sp>
      <p:sp>
        <p:nvSpPr>
          <p:cNvPr id="39" name="Shape 36">
            <a:extLst>
              <a:ext uri="{FF2B5EF4-FFF2-40B4-BE49-F238E27FC236}">
                <a16:creationId xmlns:a16="http://schemas.microsoft.com/office/drawing/2014/main" id="{BE52E712-B9E1-2295-8477-A2F7194773CE}"/>
              </a:ext>
            </a:extLst>
          </p:cNvPr>
          <p:cNvSpPr/>
          <p:nvPr/>
        </p:nvSpPr>
        <p:spPr>
          <a:xfrm>
            <a:off x="6362700" y="3781425"/>
            <a:ext cx="152400" cy="152400"/>
          </a:xfrm>
          <a:custGeom>
            <a:avLst/>
            <a:gdLst/>
            <a:ahLst/>
            <a:cxnLst/>
            <a:rect l="l" t="t" r="r" b="b"/>
            <a:pathLst>
              <a:path w="152400" h="152400">
                <a:moveTo>
                  <a:pt x="149602" y="82927"/>
                </a:moveTo>
                <a:cubicBezTo>
                  <a:pt x="153323" y="79206"/>
                  <a:pt x="153323" y="73164"/>
                  <a:pt x="149602" y="69443"/>
                </a:cubicBezTo>
                <a:lnTo>
                  <a:pt x="101977" y="21818"/>
                </a:lnTo>
                <a:cubicBezTo>
                  <a:pt x="98256" y="18098"/>
                  <a:pt x="92214" y="18098"/>
                  <a:pt x="88493" y="21818"/>
                </a:cubicBezTo>
                <a:cubicBezTo>
                  <a:pt x="84773" y="25539"/>
                  <a:pt x="84773" y="31581"/>
                  <a:pt x="88493" y="35302"/>
                </a:cubicBezTo>
                <a:lnTo>
                  <a:pt x="119866" y="66675"/>
                </a:lnTo>
                <a:lnTo>
                  <a:pt x="9525" y="66675"/>
                </a:lnTo>
                <a:cubicBezTo>
                  <a:pt x="4256" y="66675"/>
                  <a:pt x="0" y="70931"/>
                  <a:pt x="0" y="76200"/>
                </a:cubicBezTo>
                <a:cubicBezTo>
                  <a:pt x="0" y="81469"/>
                  <a:pt x="4256" y="85725"/>
                  <a:pt x="9525" y="85725"/>
                </a:cubicBezTo>
                <a:lnTo>
                  <a:pt x="119866" y="85725"/>
                </a:lnTo>
                <a:lnTo>
                  <a:pt x="88493" y="117098"/>
                </a:lnTo>
                <a:cubicBezTo>
                  <a:pt x="84772" y="120819"/>
                  <a:pt x="84772" y="126861"/>
                  <a:pt x="88493" y="130582"/>
                </a:cubicBezTo>
                <a:cubicBezTo>
                  <a:pt x="92214" y="134303"/>
                  <a:pt x="98256" y="134303"/>
                  <a:pt x="101977" y="130582"/>
                </a:cubicBezTo>
                <a:lnTo>
                  <a:pt x="149602" y="82957"/>
                </a:lnTo>
                <a:close/>
              </a:path>
            </a:pathLst>
          </a:custGeom>
          <a:solidFill>
            <a:schemeClr val="accent4">
              <a:lumMod val="75000"/>
            </a:schemeClr>
          </a:solidFill>
          <a:ln/>
        </p:spPr>
        <p:txBody>
          <a:bodyPr/>
          <a:lstStyle/>
          <a:p>
            <a:endParaRPr lang="en-CA"/>
          </a:p>
        </p:txBody>
      </p:sp>
      <p:sp>
        <p:nvSpPr>
          <p:cNvPr id="40" name="Text 37">
            <a:extLst>
              <a:ext uri="{FF2B5EF4-FFF2-40B4-BE49-F238E27FC236}">
                <a16:creationId xmlns:a16="http://schemas.microsoft.com/office/drawing/2014/main" id="{6BC67BBA-E9EC-F959-0BA0-418F1E0DB106}"/>
              </a:ext>
            </a:extLst>
          </p:cNvPr>
          <p:cNvSpPr/>
          <p:nvPr/>
        </p:nvSpPr>
        <p:spPr>
          <a:xfrm>
            <a:off x="6578129" y="3743325"/>
            <a:ext cx="5105400" cy="457200"/>
          </a:xfrm>
          <a:prstGeom prst="rect">
            <a:avLst/>
          </a:prstGeom>
          <a:noFill/>
          <a:ln/>
        </p:spPr>
        <p:txBody>
          <a:bodyPr wrap="square" lIns="0" tIns="0" rIns="0" bIns="0" rtlCol="0" anchor="ctr"/>
          <a:lstStyle/>
          <a:p>
            <a:pPr>
              <a:lnSpc>
                <a:spcPct val="130000"/>
              </a:lnSpc>
            </a:pPr>
            <a:r>
              <a:rPr lang="en-US" sz="1200" b="1" dirty="0">
                <a:ea typeface="Quattrocento Sans" pitchFamily="34" charset="-122"/>
                <a:cs typeface="Quattrocento Sans" pitchFamily="34" charset="-120"/>
              </a:rPr>
              <a:t>High reconstruction fidelity</a:t>
            </a:r>
            <a:r>
              <a:rPr lang="en-US" sz="1200" dirty="0">
                <a:ea typeface="Quattrocento Sans" pitchFamily="34" charset="-122"/>
                <a:cs typeface="Quattrocento Sans" pitchFamily="34" charset="-120"/>
              </a:rPr>
              <a:t> demonstrates the model preserves information necessary for structurally valid traces</a:t>
            </a:r>
            <a:endParaRPr lang="en-US" sz="1600" dirty="0"/>
          </a:p>
        </p:txBody>
      </p:sp>
      <p:sp>
        <p:nvSpPr>
          <p:cNvPr id="42" name="Shape 39">
            <a:extLst>
              <a:ext uri="{FF2B5EF4-FFF2-40B4-BE49-F238E27FC236}">
                <a16:creationId xmlns:a16="http://schemas.microsoft.com/office/drawing/2014/main" id="{E8F48CE2-1EA4-80CE-D230-085D13D44CF6}"/>
              </a:ext>
            </a:extLst>
          </p:cNvPr>
          <p:cNvSpPr/>
          <p:nvPr/>
        </p:nvSpPr>
        <p:spPr>
          <a:xfrm>
            <a:off x="6372225" y="4467225"/>
            <a:ext cx="152400" cy="152400"/>
          </a:xfrm>
          <a:custGeom>
            <a:avLst/>
            <a:gdLst/>
            <a:ahLst/>
            <a:cxnLst/>
            <a:rect l="l" t="t" r="r" b="b"/>
            <a:pathLst>
              <a:path w="152400" h="152400">
                <a:moveTo>
                  <a:pt x="149602" y="82927"/>
                </a:moveTo>
                <a:cubicBezTo>
                  <a:pt x="153323" y="79206"/>
                  <a:pt x="153323" y="73164"/>
                  <a:pt x="149602" y="69443"/>
                </a:cubicBezTo>
                <a:lnTo>
                  <a:pt x="101977" y="21818"/>
                </a:lnTo>
                <a:cubicBezTo>
                  <a:pt x="98256" y="18098"/>
                  <a:pt x="92214" y="18098"/>
                  <a:pt x="88493" y="21818"/>
                </a:cubicBezTo>
                <a:cubicBezTo>
                  <a:pt x="84773" y="25539"/>
                  <a:pt x="84773" y="31581"/>
                  <a:pt x="88493" y="35302"/>
                </a:cubicBezTo>
                <a:lnTo>
                  <a:pt x="119866" y="66675"/>
                </a:lnTo>
                <a:lnTo>
                  <a:pt x="9525" y="66675"/>
                </a:lnTo>
                <a:cubicBezTo>
                  <a:pt x="4256" y="66675"/>
                  <a:pt x="0" y="70931"/>
                  <a:pt x="0" y="76200"/>
                </a:cubicBezTo>
                <a:cubicBezTo>
                  <a:pt x="0" y="81469"/>
                  <a:pt x="4256" y="85725"/>
                  <a:pt x="9525" y="85725"/>
                </a:cubicBezTo>
                <a:lnTo>
                  <a:pt x="119866" y="85725"/>
                </a:lnTo>
                <a:lnTo>
                  <a:pt x="88493" y="117098"/>
                </a:lnTo>
                <a:cubicBezTo>
                  <a:pt x="84772" y="120819"/>
                  <a:pt x="84772" y="126861"/>
                  <a:pt x="88493" y="130582"/>
                </a:cubicBezTo>
                <a:cubicBezTo>
                  <a:pt x="92214" y="134303"/>
                  <a:pt x="98256" y="134303"/>
                  <a:pt x="101977" y="130582"/>
                </a:cubicBezTo>
                <a:lnTo>
                  <a:pt x="149602" y="82957"/>
                </a:lnTo>
                <a:close/>
              </a:path>
            </a:pathLst>
          </a:custGeom>
          <a:solidFill>
            <a:schemeClr val="accent4">
              <a:lumMod val="75000"/>
            </a:schemeClr>
          </a:solidFill>
          <a:ln/>
        </p:spPr>
        <p:txBody>
          <a:bodyPr/>
          <a:lstStyle/>
          <a:p>
            <a:endParaRPr lang="en-CA"/>
          </a:p>
        </p:txBody>
      </p:sp>
      <p:sp>
        <p:nvSpPr>
          <p:cNvPr id="43" name="Text 40">
            <a:extLst>
              <a:ext uri="{FF2B5EF4-FFF2-40B4-BE49-F238E27FC236}">
                <a16:creationId xmlns:a16="http://schemas.microsoft.com/office/drawing/2014/main" id="{F370152C-E601-6066-B0F9-FF553C6B5F6F}"/>
              </a:ext>
            </a:extLst>
          </p:cNvPr>
          <p:cNvSpPr/>
          <p:nvPr/>
        </p:nvSpPr>
        <p:spPr>
          <a:xfrm>
            <a:off x="6599039" y="4429125"/>
            <a:ext cx="5086350" cy="457200"/>
          </a:xfrm>
          <a:prstGeom prst="rect">
            <a:avLst/>
          </a:prstGeom>
          <a:noFill/>
          <a:ln/>
        </p:spPr>
        <p:txBody>
          <a:bodyPr wrap="square" lIns="0" tIns="0" rIns="0" bIns="0" rtlCol="0" anchor="ctr"/>
          <a:lstStyle/>
          <a:p>
            <a:pPr>
              <a:lnSpc>
                <a:spcPct val="130000"/>
              </a:lnSpc>
            </a:pPr>
            <a:r>
              <a:rPr lang="en-US" sz="1200" dirty="0">
                <a:ea typeface="Quattrocento Sans" pitchFamily="34" charset="-122"/>
                <a:cs typeface="Quattrocento Sans" pitchFamily="34" charset="-120"/>
              </a:rPr>
              <a:t>Edge-level metrics validate the decoder's ability to reconstruct </a:t>
            </a:r>
            <a:r>
              <a:rPr lang="en-US" sz="1200" b="1" dirty="0">
                <a:ea typeface="Quattrocento Sans" pitchFamily="34" charset="-122"/>
                <a:cs typeface="Quattrocento Sans" pitchFamily="34" charset="-120"/>
              </a:rPr>
              <a:t>directed execution dependencies</a:t>
            </a:r>
            <a:endParaRPr lang="en-US" sz="1600" dirty="0"/>
          </a:p>
        </p:txBody>
      </p:sp>
      <p:sp>
        <p:nvSpPr>
          <p:cNvPr id="44" name="Shape 41">
            <a:extLst>
              <a:ext uri="{FF2B5EF4-FFF2-40B4-BE49-F238E27FC236}">
                <a16:creationId xmlns:a16="http://schemas.microsoft.com/office/drawing/2014/main" id="{42FCCBAB-76C9-3F59-EF5D-9CDCC4FB8A3B}"/>
              </a:ext>
            </a:extLst>
          </p:cNvPr>
          <p:cNvSpPr/>
          <p:nvPr/>
        </p:nvSpPr>
        <p:spPr>
          <a:xfrm>
            <a:off x="6197281" y="5480504"/>
            <a:ext cx="5619750" cy="1009650"/>
          </a:xfrm>
          <a:custGeom>
            <a:avLst/>
            <a:gdLst/>
            <a:ahLst/>
            <a:cxnLst/>
            <a:rect l="l" t="t" r="r" b="b"/>
            <a:pathLst>
              <a:path w="5619750" h="1009650">
                <a:moveTo>
                  <a:pt x="76198" y="0"/>
                </a:moveTo>
                <a:lnTo>
                  <a:pt x="5543552" y="0"/>
                </a:lnTo>
                <a:cubicBezTo>
                  <a:pt x="5585635" y="0"/>
                  <a:pt x="5619750" y="34115"/>
                  <a:pt x="5619750" y="76198"/>
                </a:cubicBezTo>
                <a:lnTo>
                  <a:pt x="5619750" y="933452"/>
                </a:lnTo>
                <a:cubicBezTo>
                  <a:pt x="5619750" y="975535"/>
                  <a:pt x="5585635" y="1009650"/>
                  <a:pt x="5543552" y="1009650"/>
                </a:cubicBezTo>
                <a:lnTo>
                  <a:pt x="76198" y="1009650"/>
                </a:lnTo>
                <a:cubicBezTo>
                  <a:pt x="34115" y="1009650"/>
                  <a:pt x="0" y="975535"/>
                  <a:pt x="0" y="933452"/>
                </a:cubicBezTo>
                <a:lnTo>
                  <a:pt x="0" y="76198"/>
                </a:lnTo>
                <a:cubicBezTo>
                  <a:pt x="0" y="34115"/>
                  <a:pt x="34115" y="0"/>
                  <a:pt x="76198" y="0"/>
                </a:cubicBezTo>
                <a:close/>
              </a:path>
            </a:pathLst>
          </a:custGeom>
          <a:noFill/>
          <a:ln w="0">
            <a:solidFill>
              <a:schemeClr val="accent4">
                <a:lumMod val="75000"/>
              </a:schemeClr>
            </a:solidFill>
            <a:prstDash val="solid"/>
          </a:ln>
          <a:effectLst>
            <a:glow rad="749300">
              <a:schemeClr val="accent1">
                <a:alpha val="40000"/>
              </a:schemeClr>
            </a:glow>
          </a:effectLst>
        </p:spPr>
        <p:txBody>
          <a:bodyPr/>
          <a:lstStyle/>
          <a:p>
            <a:endParaRPr lang="en-CA">
              <a:solidFill>
                <a:schemeClr val="accent4">
                  <a:lumMod val="50000"/>
                </a:schemeClr>
              </a:solidFill>
            </a:endParaRPr>
          </a:p>
        </p:txBody>
      </p:sp>
      <p:sp>
        <p:nvSpPr>
          <p:cNvPr id="45" name="Shape 42">
            <a:extLst>
              <a:ext uri="{FF2B5EF4-FFF2-40B4-BE49-F238E27FC236}">
                <a16:creationId xmlns:a16="http://schemas.microsoft.com/office/drawing/2014/main" id="{0DF1C4CB-7151-2194-3031-4B3E09DE178F}"/>
              </a:ext>
            </a:extLst>
          </p:cNvPr>
          <p:cNvSpPr/>
          <p:nvPr/>
        </p:nvSpPr>
        <p:spPr>
          <a:xfrm>
            <a:off x="6343650" y="5614988"/>
            <a:ext cx="114300" cy="152400"/>
          </a:xfrm>
          <a:custGeom>
            <a:avLst/>
            <a:gdLst/>
            <a:ahLst/>
            <a:cxnLst/>
            <a:rect l="l" t="t" r="r" b="b"/>
            <a:pathLst>
              <a:path w="114300" h="152400">
                <a:moveTo>
                  <a:pt x="87184" y="114300"/>
                </a:moveTo>
                <a:cubicBezTo>
                  <a:pt x="89356" y="107662"/>
                  <a:pt x="93702" y="101650"/>
                  <a:pt x="98614" y="96470"/>
                </a:cubicBezTo>
                <a:cubicBezTo>
                  <a:pt x="108347" y="86231"/>
                  <a:pt x="114300" y="72390"/>
                  <a:pt x="114300" y="57150"/>
                </a:cubicBezTo>
                <a:cubicBezTo>
                  <a:pt x="114300" y="25598"/>
                  <a:pt x="88702" y="0"/>
                  <a:pt x="57150" y="0"/>
                </a:cubicBezTo>
                <a:cubicBezTo>
                  <a:pt x="25598" y="0"/>
                  <a:pt x="0" y="25598"/>
                  <a:pt x="0" y="57150"/>
                </a:cubicBezTo>
                <a:cubicBezTo>
                  <a:pt x="0" y="72390"/>
                  <a:pt x="5953" y="86231"/>
                  <a:pt x="15686" y="96470"/>
                </a:cubicBezTo>
                <a:cubicBezTo>
                  <a:pt x="20598" y="101650"/>
                  <a:pt x="24973" y="107662"/>
                  <a:pt x="27116" y="114300"/>
                </a:cubicBezTo>
                <a:lnTo>
                  <a:pt x="87154" y="114300"/>
                </a:lnTo>
                <a:close/>
                <a:moveTo>
                  <a:pt x="85725" y="128588"/>
                </a:moveTo>
                <a:lnTo>
                  <a:pt x="28575" y="128588"/>
                </a:lnTo>
                <a:lnTo>
                  <a:pt x="28575" y="133350"/>
                </a:lnTo>
                <a:cubicBezTo>
                  <a:pt x="28575" y="146506"/>
                  <a:pt x="39231" y="157163"/>
                  <a:pt x="52388" y="157163"/>
                </a:cubicBezTo>
                <a:lnTo>
                  <a:pt x="61912" y="157163"/>
                </a:lnTo>
                <a:cubicBezTo>
                  <a:pt x="75069" y="157163"/>
                  <a:pt x="85725" y="146506"/>
                  <a:pt x="85725" y="133350"/>
                </a:cubicBezTo>
                <a:lnTo>
                  <a:pt x="85725" y="128588"/>
                </a:lnTo>
                <a:close/>
                <a:moveTo>
                  <a:pt x="54769" y="33338"/>
                </a:moveTo>
                <a:cubicBezTo>
                  <a:pt x="42922" y="33338"/>
                  <a:pt x="33338" y="42922"/>
                  <a:pt x="33338" y="54769"/>
                </a:cubicBezTo>
                <a:cubicBezTo>
                  <a:pt x="33338" y="58728"/>
                  <a:pt x="30153" y="61912"/>
                  <a:pt x="26194" y="61912"/>
                </a:cubicBezTo>
                <a:cubicBezTo>
                  <a:pt x="22235" y="61912"/>
                  <a:pt x="19050" y="58728"/>
                  <a:pt x="19050" y="54769"/>
                </a:cubicBezTo>
                <a:cubicBezTo>
                  <a:pt x="19050" y="35034"/>
                  <a:pt x="35034" y="19050"/>
                  <a:pt x="54769" y="19050"/>
                </a:cubicBezTo>
                <a:cubicBezTo>
                  <a:pt x="58728" y="19050"/>
                  <a:pt x="61912" y="22235"/>
                  <a:pt x="61912" y="26194"/>
                </a:cubicBezTo>
                <a:cubicBezTo>
                  <a:pt x="61912" y="30153"/>
                  <a:pt x="58728" y="33338"/>
                  <a:pt x="54769" y="33338"/>
                </a:cubicBezTo>
                <a:close/>
              </a:path>
            </a:pathLst>
          </a:custGeom>
          <a:solidFill>
            <a:schemeClr val="accent4">
              <a:lumMod val="75000"/>
            </a:schemeClr>
          </a:solidFill>
          <a:ln/>
        </p:spPr>
        <p:txBody>
          <a:bodyPr/>
          <a:lstStyle/>
          <a:p>
            <a:endParaRPr lang="en-CA"/>
          </a:p>
        </p:txBody>
      </p:sp>
      <p:sp>
        <p:nvSpPr>
          <p:cNvPr id="46" name="Text 43">
            <a:extLst>
              <a:ext uri="{FF2B5EF4-FFF2-40B4-BE49-F238E27FC236}">
                <a16:creationId xmlns:a16="http://schemas.microsoft.com/office/drawing/2014/main" id="{431A7B95-6A22-ED85-66F3-F89671C979C0}"/>
              </a:ext>
            </a:extLst>
          </p:cNvPr>
          <p:cNvSpPr/>
          <p:nvPr/>
        </p:nvSpPr>
        <p:spPr>
          <a:xfrm>
            <a:off x="6553200" y="5581650"/>
            <a:ext cx="5200650" cy="228600"/>
          </a:xfrm>
          <a:prstGeom prst="rect">
            <a:avLst/>
          </a:prstGeom>
          <a:noFill/>
          <a:ln/>
        </p:spPr>
        <p:txBody>
          <a:bodyPr wrap="square" lIns="0" tIns="0" rIns="0" bIns="0" rtlCol="0" anchor="ctr"/>
          <a:lstStyle/>
          <a:p>
            <a:pPr>
              <a:lnSpc>
                <a:spcPct val="130000"/>
              </a:lnSpc>
            </a:pPr>
            <a:r>
              <a:rPr lang="en-US" sz="1200" b="1" dirty="0">
                <a:ea typeface="Quattrocento Sans" pitchFamily="34" charset="-122"/>
                <a:cs typeface="Quattrocento Sans" pitchFamily="34" charset="-120"/>
              </a:rPr>
              <a:t>RQ1 Finding</a:t>
            </a:r>
            <a:endParaRPr lang="en-US" sz="1600" dirty="0"/>
          </a:p>
        </p:txBody>
      </p:sp>
      <p:sp>
        <p:nvSpPr>
          <p:cNvPr id="47" name="Text 44">
            <a:extLst>
              <a:ext uri="{FF2B5EF4-FFF2-40B4-BE49-F238E27FC236}">
                <a16:creationId xmlns:a16="http://schemas.microsoft.com/office/drawing/2014/main" id="{951D943B-9E5A-E00C-17D1-CCA2A036FFE8}"/>
              </a:ext>
            </a:extLst>
          </p:cNvPr>
          <p:cNvSpPr/>
          <p:nvPr/>
        </p:nvSpPr>
        <p:spPr>
          <a:xfrm>
            <a:off x="6305550" y="5848350"/>
            <a:ext cx="5448300" cy="495300"/>
          </a:xfrm>
          <a:prstGeom prst="rect">
            <a:avLst/>
          </a:prstGeom>
          <a:noFill/>
          <a:ln/>
        </p:spPr>
        <p:txBody>
          <a:bodyPr wrap="square" lIns="0" tIns="0" rIns="0" bIns="0" rtlCol="0" anchor="ctr"/>
          <a:lstStyle/>
          <a:p>
            <a:pPr>
              <a:lnSpc>
                <a:spcPct val="140000"/>
              </a:lnSpc>
            </a:pPr>
            <a:r>
              <a:rPr lang="en-US" sz="1200" dirty="0">
                <a:ea typeface="Quattrocento Sans" pitchFamily="34" charset="-122"/>
                <a:cs typeface="Quattrocento Sans" pitchFamily="34" charset="-120"/>
              </a:rPr>
              <a:t>The hierarchical VAE preserves </a:t>
            </a:r>
            <a:r>
              <a:rPr lang="en-US" sz="1200" b="1" dirty="0">
                <a:ea typeface="Quattrocento Sans" pitchFamily="34" charset="-122"/>
                <a:cs typeface="Quattrocento Sans" pitchFamily="34" charset="-120"/>
              </a:rPr>
              <a:t>essential structural and feature-level properties</a:t>
            </a:r>
            <a:r>
              <a:rPr lang="en-US" sz="1200" dirty="0">
                <a:ea typeface="Quattrocento Sans" pitchFamily="34" charset="-122"/>
                <a:cs typeface="Quattrocento Sans" pitchFamily="34" charset="-120"/>
              </a:rPr>
              <a:t> with high fidelity, providing a reliable foundation for synthetic trace generation.</a:t>
            </a:r>
            <a:endParaRPr lang="en-US" sz="1600" dirty="0"/>
          </a:p>
        </p:txBody>
      </p:sp>
    </p:spTree>
    <p:extLst>
      <p:ext uri="{BB962C8B-B14F-4D97-AF65-F5344CB8AC3E}">
        <p14:creationId xmlns:p14="http://schemas.microsoft.com/office/powerpoint/2010/main" val="78173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95095-4747-D369-002F-CD846A2CEA18}"/>
            </a:ext>
          </a:extLst>
        </p:cNvPr>
        <p:cNvGrpSpPr/>
        <p:nvPr/>
      </p:nvGrpSpPr>
      <p:grpSpPr>
        <a:xfrm>
          <a:off x="0" y="0"/>
          <a:ext cx="0" cy="0"/>
          <a:chOff x="0" y="0"/>
          <a:chExt cx="0" cy="0"/>
        </a:xfrm>
      </p:grpSpPr>
      <p:sp>
        <p:nvSpPr>
          <p:cNvPr id="11" name="Text 1">
            <a:extLst>
              <a:ext uri="{FF2B5EF4-FFF2-40B4-BE49-F238E27FC236}">
                <a16:creationId xmlns:a16="http://schemas.microsoft.com/office/drawing/2014/main" id="{65DEB7F5-A8E6-8C9C-4506-00761AE2E707}"/>
              </a:ext>
            </a:extLst>
          </p:cNvPr>
          <p:cNvSpPr>
            <a:spLocks noGrp="1"/>
          </p:cNvSpPr>
          <p:nvPr>
            <p:ph type="title"/>
          </p:nvPr>
        </p:nvSpPr>
        <p:spPr>
          <a:xfrm>
            <a:off x="914400" y="365125"/>
            <a:ext cx="7273925" cy="716915"/>
          </a:xfrm>
          <a:prstGeom prst="rect">
            <a:avLst/>
          </a:prstGeom>
          <a:noFill/>
          <a:ln/>
        </p:spPr>
        <p:txBody>
          <a:bodyPr wrap="square" lIns="0" tIns="0" rIns="0" bIns="0" rtlCol="0" anchor="ctr">
            <a:normAutofit fontScale="90000"/>
          </a:bodyPr>
          <a:lstStyle/>
          <a:p>
            <a:r>
              <a:rPr lang="en-US" sz="2800" b="1" kern="0" spc="53" dirty="0">
                <a:solidFill>
                  <a:schemeClr val="accent4">
                    <a:lumMod val="75000"/>
                  </a:schemeClr>
                </a:solidFill>
                <a:ea typeface="Quattrocento Sans" pitchFamily="34" charset="-122"/>
                <a:cs typeface="Quattrocento Sans" pitchFamily="34" charset="-120"/>
              </a:rPr>
              <a:t>RQ2: Downstream Utility:</a:t>
            </a:r>
            <a:r>
              <a:rPr lang="en-US" sz="4400" b="1" kern="0" spc="53" dirty="0">
                <a:solidFill>
                  <a:schemeClr val="accent4">
                    <a:lumMod val="75000"/>
                  </a:schemeClr>
                </a:solidFill>
                <a:ea typeface="Quattrocento Sans" pitchFamily="34" charset="-122"/>
                <a:cs typeface="Quattrocento Sans" pitchFamily="34" charset="-120"/>
              </a:rPr>
              <a:t> </a:t>
            </a:r>
            <a:br>
              <a:rPr lang="en-US" sz="4400" b="1" kern="0" spc="53" dirty="0">
                <a:solidFill>
                  <a:schemeClr val="accent4">
                    <a:lumMod val="75000"/>
                  </a:schemeClr>
                </a:solidFill>
                <a:ea typeface="Quattrocento Sans" pitchFamily="34" charset="-122"/>
                <a:cs typeface="Quattrocento Sans" pitchFamily="34" charset="-120"/>
              </a:rPr>
            </a:br>
            <a:r>
              <a:rPr lang="en-US" sz="2800" b="1" dirty="0">
                <a:ea typeface="Hedvig Letters Sans" pitchFamily="34" charset="-122"/>
                <a:cs typeface="Hedvig Letters Sans" pitchFamily="34" charset="-120"/>
              </a:rPr>
              <a:t>TRAIN-ON-SYNTHETIC-TEST-ON-REAL RESULTS</a:t>
            </a:r>
            <a:endParaRPr lang="en-US" sz="1800" dirty="0"/>
          </a:p>
        </p:txBody>
      </p:sp>
      <p:sp>
        <p:nvSpPr>
          <p:cNvPr id="22" name="Text 3">
            <a:extLst>
              <a:ext uri="{FF2B5EF4-FFF2-40B4-BE49-F238E27FC236}">
                <a16:creationId xmlns:a16="http://schemas.microsoft.com/office/drawing/2014/main" id="{4D604B7F-4D79-385B-701E-1DEA27A893B2}"/>
              </a:ext>
            </a:extLst>
          </p:cNvPr>
          <p:cNvSpPr/>
          <p:nvPr/>
        </p:nvSpPr>
        <p:spPr>
          <a:xfrm>
            <a:off x="458346" y="1191699"/>
            <a:ext cx="3538430" cy="220006"/>
          </a:xfrm>
          <a:prstGeom prst="rect">
            <a:avLst/>
          </a:prstGeom>
          <a:noFill/>
          <a:ln/>
        </p:spPr>
        <p:txBody>
          <a:bodyPr wrap="square" lIns="0" tIns="0" rIns="0" bIns="0" rtlCol="0" anchor="ctr"/>
          <a:lstStyle/>
          <a:p>
            <a:pPr algn="ctr">
              <a:lnSpc>
                <a:spcPct val="130000"/>
              </a:lnSpc>
            </a:pPr>
            <a:r>
              <a:rPr lang="en-US" sz="1155" dirty="0">
                <a:latin typeface="+mj-lt"/>
                <a:ea typeface="Quattrocento Sans" pitchFamily="34" charset="-122"/>
                <a:cs typeface="Quattrocento Sans" pitchFamily="34" charset="-120"/>
              </a:rPr>
              <a:t>Synthetic-Only Training</a:t>
            </a:r>
            <a:endParaRPr lang="en-US" sz="1600" dirty="0">
              <a:latin typeface="+mj-lt"/>
            </a:endParaRPr>
          </a:p>
        </p:txBody>
      </p:sp>
      <p:sp>
        <p:nvSpPr>
          <p:cNvPr id="24" name="Text 4">
            <a:extLst>
              <a:ext uri="{FF2B5EF4-FFF2-40B4-BE49-F238E27FC236}">
                <a16:creationId xmlns:a16="http://schemas.microsoft.com/office/drawing/2014/main" id="{30574AE3-C8D0-B33E-8370-70E17ECD53C3}"/>
              </a:ext>
            </a:extLst>
          </p:cNvPr>
          <p:cNvSpPr/>
          <p:nvPr/>
        </p:nvSpPr>
        <p:spPr>
          <a:xfrm>
            <a:off x="412511" y="1448373"/>
            <a:ext cx="3630099" cy="366677"/>
          </a:xfrm>
          <a:prstGeom prst="rect">
            <a:avLst/>
          </a:prstGeom>
          <a:noFill/>
          <a:ln/>
        </p:spPr>
        <p:txBody>
          <a:bodyPr wrap="square" lIns="0" tIns="0" rIns="0" bIns="0" rtlCol="0" anchor="ctr"/>
          <a:lstStyle/>
          <a:p>
            <a:pPr algn="ctr">
              <a:lnSpc>
                <a:spcPct val="90000"/>
              </a:lnSpc>
            </a:pPr>
            <a:r>
              <a:rPr lang="en-US" sz="2599" b="1" dirty="0">
                <a:solidFill>
                  <a:schemeClr val="accent4">
                    <a:lumMod val="75000"/>
                  </a:schemeClr>
                </a:solidFill>
                <a:latin typeface="+mj-lt"/>
                <a:ea typeface="Quattrocento Sans" pitchFamily="34" charset="-122"/>
                <a:cs typeface="Quattrocento Sans" pitchFamily="34" charset="-120"/>
              </a:rPr>
              <a:t>72-78%</a:t>
            </a:r>
            <a:endParaRPr lang="en-US" sz="1600" dirty="0">
              <a:solidFill>
                <a:schemeClr val="accent4">
                  <a:lumMod val="75000"/>
                </a:schemeClr>
              </a:solidFill>
              <a:latin typeface="+mj-lt"/>
            </a:endParaRPr>
          </a:p>
        </p:txBody>
      </p:sp>
      <p:sp>
        <p:nvSpPr>
          <p:cNvPr id="27" name="Text 5">
            <a:extLst>
              <a:ext uri="{FF2B5EF4-FFF2-40B4-BE49-F238E27FC236}">
                <a16:creationId xmlns:a16="http://schemas.microsoft.com/office/drawing/2014/main" id="{841FE93B-F90B-C057-3D10-B99E618EAF94}"/>
              </a:ext>
            </a:extLst>
          </p:cNvPr>
          <p:cNvSpPr/>
          <p:nvPr/>
        </p:nvSpPr>
        <p:spPr>
          <a:xfrm>
            <a:off x="462929" y="1851717"/>
            <a:ext cx="3529263" cy="183338"/>
          </a:xfrm>
          <a:prstGeom prst="rect">
            <a:avLst/>
          </a:prstGeom>
          <a:noFill/>
          <a:ln/>
        </p:spPr>
        <p:txBody>
          <a:bodyPr wrap="square" lIns="0" tIns="0" rIns="0" bIns="0" rtlCol="0" anchor="ctr"/>
          <a:lstStyle/>
          <a:p>
            <a:pPr algn="ctr">
              <a:lnSpc>
                <a:spcPct val="120000"/>
              </a:lnSpc>
            </a:pPr>
            <a:r>
              <a:rPr lang="en-US" sz="1011" dirty="0">
                <a:latin typeface="+mj-lt"/>
                <a:ea typeface="Quattrocento Sans" pitchFamily="34" charset="-122"/>
                <a:cs typeface="Quattrocento Sans" pitchFamily="34" charset="-120"/>
              </a:rPr>
              <a:t>Accuracy on Real Data</a:t>
            </a:r>
            <a:endParaRPr lang="en-US" sz="1600" dirty="0">
              <a:latin typeface="+mj-lt"/>
            </a:endParaRPr>
          </a:p>
        </p:txBody>
      </p:sp>
      <p:sp>
        <p:nvSpPr>
          <p:cNvPr id="30" name="Text 7">
            <a:extLst>
              <a:ext uri="{FF2B5EF4-FFF2-40B4-BE49-F238E27FC236}">
                <a16:creationId xmlns:a16="http://schemas.microsoft.com/office/drawing/2014/main" id="{7E179D0D-9516-4046-1011-D76B2F372E42}"/>
              </a:ext>
            </a:extLst>
          </p:cNvPr>
          <p:cNvSpPr/>
          <p:nvPr/>
        </p:nvSpPr>
        <p:spPr>
          <a:xfrm>
            <a:off x="4326069" y="1191699"/>
            <a:ext cx="3538430" cy="220006"/>
          </a:xfrm>
          <a:prstGeom prst="rect">
            <a:avLst/>
          </a:prstGeom>
          <a:noFill/>
          <a:ln/>
        </p:spPr>
        <p:txBody>
          <a:bodyPr wrap="square" lIns="0" tIns="0" rIns="0" bIns="0" rtlCol="0" anchor="ctr"/>
          <a:lstStyle/>
          <a:p>
            <a:pPr algn="ctr">
              <a:lnSpc>
                <a:spcPct val="130000"/>
              </a:lnSpc>
            </a:pPr>
            <a:r>
              <a:rPr lang="en-US" sz="1155" dirty="0">
                <a:latin typeface="+mj-lt"/>
                <a:ea typeface="Quattrocento Sans" pitchFamily="34" charset="-122"/>
                <a:cs typeface="Quattrocento Sans" pitchFamily="34" charset="-120"/>
              </a:rPr>
              <a:t>Hybrid Training (10% Real)</a:t>
            </a:r>
            <a:endParaRPr lang="en-US" sz="1600" dirty="0">
              <a:latin typeface="+mj-lt"/>
            </a:endParaRPr>
          </a:p>
        </p:txBody>
      </p:sp>
      <p:sp>
        <p:nvSpPr>
          <p:cNvPr id="35" name="Text 8">
            <a:extLst>
              <a:ext uri="{FF2B5EF4-FFF2-40B4-BE49-F238E27FC236}">
                <a16:creationId xmlns:a16="http://schemas.microsoft.com/office/drawing/2014/main" id="{A7B15B80-18FC-9F36-F169-E0745B60515C}"/>
              </a:ext>
            </a:extLst>
          </p:cNvPr>
          <p:cNvSpPr/>
          <p:nvPr/>
        </p:nvSpPr>
        <p:spPr>
          <a:xfrm>
            <a:off x="4280234" y="1448373"/>
            <a:ext cx="3630099" cy="366677"/>
          </a:xfrm>
          <a:prstGeom prst="rect">
            <a:avLst/>
          </a:prstGeom>
          <a:noFill/>
          <a:ln/>
        </p:spPr>
        <p:txBody>
          <a:bodyPr wrap="square" lIns="0" tIns="0" rIns="0" bIns="0" rtlCol="0" anchor="ctr"/>
          <a:lstStyle/>
          <a:p>
            <a:pPr algn="ctr">
              <a:lnSpc>
                <a:spcPct val="90000"/>
              </a:lnSpc>
            </a:pPr>
            <a:r>
              <a:rPr lang="en-US" sz="2599" b="1" dirty="0">
                <a:solidFill>
                  <a:schemeClr val="accent4">
                    <a:lumMod val="75000"/>
                  </a:schemeClr>
                </a:solidFill>
                <a:latin typeface="+mj-lt"/>
                <a:ea typeface="Quattrocento Sans" pitchFamily="34" charset="-122"/>
                <a:cs typeface="Quattrocento Sans" pitchFamily="34" charset="-120"/>
              </a:rPr>
              <a:t>99-100%</a:t>
            </a:r>
            <a:endParaRPr lang="en-US" sz="1600" dirty="0">
              <a:solidFill>
                <a:schemeClr val="accent4">
                  <a:lumMod val="75000"/>
                </a:schemeClr>
              </a:solidFill>
              <a:latin typeface="+mj-lt"/>
            </a:endParaRPr>
          </a:p>
        </p:txBody>
      </p:sp>
      <p:sp>
        <p:nvSpPr>
          <p:cNvPr id="38" name="Text 9">
            <a:extLst>
              <a:ext uri="{FF2B5EF4-FFF2-40B4-BE49-F238E27FC236}">
                <a16:creationId xmlns:a16="http://schemas.microsoft.com/office/drawing/2014/main" id="{9D89E9E0-6A95-D685-FA2D-20E3CB7C8F55}"/>
              </a:ext>
            </a:extLst>
          </p:cNvPr>
          <p:cNvSpPr/>
          <p:nvPr/>
        </p:nvSpPr>
        <p:spPr>
          <a:xfrm>
            <a:off x="4330652" y="1851717"/>
            <a:ext cx="3529263" cy="183338"/>
          </a:xfrm>
          <a:prstGeom prst="rect">
            <a:avLst/>
          </a:prstGeom>
          <a:noFill/>
          <a:ln/>
        </p:spPr>
        <p:txBody>
          <a:bodyPr wrap="square" lIns="0" tIns="0" rIns="0" bIns="0" rtlCol="0" anchor="ctr"/>
          <a:lstStyle/>
          <a:p>
            <a:pPr algn="ctr">
              <a:lnSpc>
                <a:spcPct val="120000"/>
              </a:lnSpc>
            </a:pPr>
            <a:r>
              <a:rPr lang="en-US" sz="1011" dirty="0">
                <a:latin typeface="+mj-lt"/>
                <a:ea typeface="Quattrocento Sans" pitchFamily="34" charset="-122"/>
                <a:cs typeface="Quattrocento Sans" pitchFamily="34" charset="-120"/>
              </a:rPr>
              <a:t>Accuracy on Real Data</a:t>
            </a:r>
            <a:endParaRPr lang="en-US" sz="1600" dirty="0">
              <a:latin typeface="+mj-lt"/>
            </a:endParaRPr>
          </a:p>
        </p:txBody>
      </p:sp>
      <p:sp>
        <p:nvSpPr>
          <p:cNvPr id="41" name="Text 11">
            <a:extLst>
              <a:ext uri="{FF2B5EF4-FFF2-40B4-BE49-F238E27FC236}">
                <a16:creationId xmlns:a16="http://schemas.microsoft.com/office/drawing/2014/main" id="{CB1416AC-91E5-4F1A-F018-9A66326F1262}"/>
              </a:ext>
            </a:extLst>
          </p:cNvPr>
          <p:cNvSpPr/>
          <p:nvPr/>
        </p:nvSpPr>
        <p:spPr>
          <a:xfrm>
            <a:off x="7744212" y="1191699"/>
            <a:ext cx="3538430" cy="220006"/>
          </a:xfrm>
          <a:prstGeom prst="rect">
            <a:avLst/>
          </a:prstGeom>
          <a:noFill/>
          <a:ln/>
        </p:spPr>
        <p:txBody>
          <a:bodyPr wrap="square" lIns="0" tIns="0" rIns="0" bIns="0" rtlCol="0" anchor="ctr"/>
          <a:lstStyle/>
          <a:p>
            <a:pPr algn="ctr">
              <a:lnSpc>
                <a:spcPct val="130000"/>
              </a:lnSpc>
            </a:pPr>
            <a:r>
              <a:rPr lang="en-US" sz="1155" dirty="0">
                <a:latin typeface="+mj-lt"/>
                <a:ea typeface="Quattrocento Sans" pitchFamily="34" charset="-122"/>
                <a:cs typeface="Quattrocento Sans" pitchFamily="34" charset="-120"/>
              </a:rPr>
              <a:t>Performance Improvement</a:t>
            </a:r>
            <a:endParaRPr lang="en-US" sz="1600" dirty="0">
              <a:latin typeface="+mj-lt"/>
            </a:endParaRPr>
          </a:p>
        </p:txBody>
      </p:sp>
      <p:sp>
        <p:nvSpPr>
          <p:cNvPr id="48" name="Text 12">
            <a:extLst>
              <a:ext uri="{FF2B5EF4-FFF2-40B4-BE49-F238E27FC236}">
                <a16:creationId xmlns:a16="http://schemas.microsoft.com/office/drawing/2014/main" id="{F473F012-2677-7B75-33B3-7BC11D9DA9BE}"/>
              </a:ext>
            </a:extLst>
          </p:cNvPr>
          <p:cNvSpPr/>
          <p:nvPr/>
        </p:nvSpPr>
        <p:spPr>
          <a:xfrm>
            <a:off x="7698377" y="1448373"/>
            <a:ext cx="3630099" cy="366677"/>
          </a:xfrm>
          <a:prstGeom prst="rect">
            <a:avLst/>
          </a:prstGeom>
          <a:noFill/>
          <a:ln/>
        </p:spPr>
        <p:txBody>
          <a:bodyPr wrap="square" lIns="0" tIns="0" rIns="0" bIns="0" rtlCol="0" anchor="ctr"/>
          <a:lstStyle/>
          <a:p>
            <a:pPr algn="ctr">
              <a:lnSpc>
                <a:spcPct val="90000"/>
              </a:lnSpc>
            </a:pPr>
            <a:r>
              <a:rPr lang="en-US" sz="2599" b="1" dirty="0">
                <a:solidFill>
                  <a:schemeClr val="accent4">
                    <a:lumMod val="75000"/>
                  </a:schemeClr>
                </a:solidFill>
                <a:latin typeface="+mj-lt"/>
                <a:ea typeface="Quattrocento Sans" pitchFamily="34" charset="-122"/>
                <a:cs typeface="Quattrocento Sans" pitchFamily="34" charset="-120"/>
              </a:rPr>
              <a:t>~25%</a:t>
            </a:r>
            <a:endParaRPr lang="en-US" sz="1600" dirty="0">
              <a:solidFill>
                <a:schemeClr val="accent4">
                  <a:lumMod val="75000"/>
                </a:schemeClr>
              </a:solidFill>
              <a:latin typeface="+mj-lt"/>
            </a:endParaRPr>
          </a:p>
        </p:txBody>
      </p:sp>
      <p:sp>
        <p:nvSpPr>
          <p:cNvPr id="49" name="Text 13">
            <a:extLst>
              <a:ext uri="{FF2B5EF4-FFF2-40B4-BE49-F238E27FC236}">
                <a16:creationId xmlns:a16="http://schemas.microsoft.com/office/drawing/2014/main" id="{AB28DA3F-0DF4-4999-E9D7-BE6AA9FD72C9}"/>
              </a:ext>
            </a:extLst>
          </p:cNvPr>
          <p:cNvSpPr/>
          <p:nvPr/>
        </p:nvSpPr>
        <p:spPr>
          <a:xfrm>
            <a:off x="7748795" y="1851717"/>
            <a:ext cx="3529263" cy="183338"/>
          </a:xfrm>
          <a:prstGeom prst="rect">
            <a:avLst/>
          </a:prstGeom>
          <a:noFill/>
          <a:ln/>
        </p:spPr>
        <p:txBody>
          <a:bodyPr wrap="square" lIns="0" tIns="0" rIns="0" bIns="0" rtlCol="0" anchor="ctr"/>
          <a:lstStyle/>
          <a:p>
            <a:pPr algn="ctr">
              <a:lnSpc>
                <a:spcPct val="120000"/>
              </a:lnSpc>
            </a:pPr>
            <a:r>
              <a:rPr lang="en-US" sz="1011" dirty="0">
                <a:latin typeface="+mj-lt"/>
                <a:ea typeface="Quattrocento Sans" pitchFamily="34" charset="-122"/>
                <a:cs typeface="Quattrocento Sans" pitchFamily="34" charset="-120"/>
              </a:rPr>
              <a:t>With Minimal Real Data</a:t>
            </a:r>
            <a:endParaRPr lang="en-US" sz="1600" dirty="0">
              <a:latin typeface="+mj-lt"/>
            </a:endParaRPr>
          </a:p>
        </p:txBody>
      </p:sp>
      <p:sp>
        <p:nvSpPr>
          <p:cNvPr id="51" name="Text 15">
            <a:extLst>
              <a:ext uri="{FF2B5EF4-FFF2-40B4-BE49-F238E27FC236}">
                <a16:creationId xmlns:a16="http://schemas.microsoft.com/office/drawing/2014/main" id="{AACE7B5E-0635-F897-9425-2ABACD23C9BD}"/>
              </a:ext>
            </a:extLst>
          </p:cNvPr>
          <p:cNvSpPr/>
          <p:nvPr/>
        </p:nvSpPr>
        <p:spPr>
          <a:xfrm>
            <a:off x="485847" y="2392565"/>
            <a:ext cx="5509317" cy="256674"/>
          </a:xfrm>
          <a:prstGeom prst="rect">
            <a:avLst/>
          </a:prstGeom>
          <a:noFill/>
          <a:ln/>
        </p:spPr>
        <p:txBody>
          <a:bodyPr wrap="square" lIns="0" tIns="0" rIns="0" bIns="0" rtlCol="0" anchor="ctr"/>
          <a:lstStyle/>
          <a:p>
            <a:pPr>
              <a:lnSpc>
                <a:spcPct val="120000"/>
              </a:lnSpc>
            </a:pPr>
            <a:r>
              <a:rPr lang="en-US" sz="1444" b="1" dirty="0">
                <a:latin typeface="+mj-lt"/>
                <a:ea typeface="Liter" pitchFamily="34" charset="-122"/>
                <a:cs typeface="Liter" pitchFamily="34" charset="-120"/>
              </a:rPr>
              <a:t>Hybrid Training Performance (10% Real + Synthetic)</a:t>
            </a:r>
            <a:endParaRPr lang="en-US" sz="1600" dirty="0">
              <a:latin typeface="+mj-lt"/>
            </a:endParaRPr>
          </a:p>
        </p:txBody>
      </p:sp>
      <p:graphicFrame>
        <p:nvGraphicFramePr>
          <p:cNvPr id="52" name="Table 0">
            <a:extLst>
              <a:ext uri="{FF2B5EF4-FFF2-40B4-BE49-F238E27FC236}">
                <a16:creationId xmlns:a16="http://schemas.microsoft.com/office/drawing/2014/main" id="{A85F175C-9784-7F9E-F72A-72B96FEADA83}"/>
              </a:ext>
            </a:extLst>
          </p:cNvPr>
          <p:cNvGraphicFramePr>
            <a:graphicFrameLocks noGrp="1"/>
          </p:cNvGraphicFramePr>
          <p:nvPr>
            <p:extLst>
              <p:ext uri="{D42A27DB-BD31-4B8C-83A1-F6EECF244321}">
                <p14:modId xmlns:p14="http://schemas.microsoft.com/office/powerpoint/2010/main" val="1164619162"/>
              </p:ext>
            </p:extLst>
          </p:nvPr>
        </p:nvGraphicFramePr>
        <p:xfrm>
          <a:off x="485847" y="2722574"/>
          <a:ext cx="5417648" cy="2640069"/>
        </p:xfrm>
        <a:graphic>
          <a:graphicData uri="http://schemas.openxmlformats.org/drawingml/2006/table">
            <a:tbl>
              <a:tblPr/>
              <a:tblGrid>
                <a:gridCol w="2209227">
                  <a:extLst>
                    <a:ext uri="{9D8B030D-6E8A-4147-A177-3AD203B41FA5}">
                      <a16:colId xmlns:a16="http://schemas.microsoft.com/office/drawing/2014/main" val="20000"/>
                    </a:ext>
                  </a:extLst>
                </a:gridCol>
                <a:gridCol w="1613377">
                  <a:extLst>
                    <a:ext uri="{9D8B030D-6E8A-4147-A177-3AD203B41FA5}">
                      <a16:colId xmlns:a16="http://schemas.microsoft.com/office/drawing/2014/main" val="20001"/>
                    </a:ext>
                  </a:extLst>
                </a:gridCol>
                <a:gridCol w="1595044">
                  <a:extLst>
                    <a:ext uri="{9D8B030D-6E8A-4147-A177-3AD203B41FA5}">
                      <a16:colId xmlns:a16="http://schemas.microsoft.com/office/drawing/2014/main" val="20002"/>
                    </a:ext>
                  </a:extLst>
                </a:gridCol>
              </a:tblGrid>
              <a:tr h="293341">
                <a:tc>
                  <a:txBody>
                    <a:bodyPr/>
                    <a:lstStyle/>
                    <a:p>
                      <a:pPr algn="l"/>
                      <a:r>
                        <a:rPr lang="en-US" sz="1100" b="1" u="none" dirty="0">
                          <a:solidFill>
                            <a:schemeClr val="tx1"/>
                          </a:solidFill>
                          <a:latin typeface="+mn-lt"/>
                          <a:ea typeface="微软雅黑" pitchFamily="34" charset="-122"/>
                          <a:cs typeface="微软雅黑" pitchFamily="34" charset="-120"/>
                        </a:rPr>
                        <a:t>Metric</a:t>
                      </a:r>
                      <a:endParaRPr lang="en-US" sz="1100" dirty="0">
                        <a:solidFill>
                          <a:schemeClr val="tx1"/>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40000"/>
                      </a:schemeClr>
                    </a:solidFill>
                  </a:tcPr>
                </a:tc>
                <a:tc>
                  <a:txBody>
                    <a:bodyPr/>
                    <a:lstStyle/>
                    <a:p>
                      <a:pPr algn="ctr"/>
                      <a:r>
                        <a:rPr lang="en-US" sz="1100" b="1" u="none" dirty="0">
                          <a:solidFill>
                            <a:schemeClr val="accent4">
                              <a:lumMod val="75000"/>
                            </a:schemeClr>
                          </a:solidFill>
                          <a:latin typeface="+mn-lt"/>
                          <a:ea typeface="微软雅黑" pitchFamily="34" charset="-122"/>
                          <a:cs typeface="微软雅黑" pitchFamily="34" charset="-120"/>
                        </a:rPr>
                        <a:t>Fixed-Size</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40000"/>
                      </a:schemeClr>
                    </a:solidFill>
                  </a:tcPr>
                </a:tc>
                <a:tc>
                  <a:txBody>
                    <a:bodyPr/>
                    <a:lstStyle/>
                    <a:p>
                      <a:pPr algn="ctr"/>
                      <a:r>
                        <a:rPr lang="en-US" sz="1100" b="1" u="none" dirty="0">
                          <a:solidFill>
                            <a:schemeClr val="accent4">
                              <a:lumMod val="75000"/>
                            </a:schemeClr>
                          </a:solidFill>
                          <a:latin typeface="+mn-lt"/>
                          <a:ea typeface="微软雅黑" pitchFamily="34" charset="-122"/>
                          <a:cs typeface="微软雅黑" pitchFamily="34" charset="-120"/>
                        </a:rPr>
                        <a:t>Variable-Size</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40000"/>
                      </a:schemeClr>
                    </a:solidFill>
                  </a:tcPr>
                </a:tc>
                <a:extLst>
                  <a:ext uri="{0D108BD9-81ED-4DB2-BD59-A6C34878D82A}">
                    <a16:rowId xmlns:a16="http://schemas.microsoft.com/office/drawing/2014/main" val="10000"/>
                  </a:ext>
                </a:extLst>
              </a:tr>
              <a:tr h="293341">
                <a:tc>
                  <a:txBody>
                    <a:bodyPr/>
                    <a:lstStyle/>
                    <a:p>
                      <a:r>
                        <a:rPr lang="en-US" sz="1100" u="none" dirty="0">
                          <a:solidFill>
                            <a:schemeClr val="tx1"/>
                          </a:solidFill>
                          <a:latin typeface="+mn-lt"/>
                          <a:ea typeface="微软雅黑" pitchFamily="34" charset="-122"/>
                          <a:cs typeface="微软雅黑" pitchFamily="34" charset="-120"/>
                        </a:rPr>
                        <a:t>Test Loss</a:t>
                      </a:r>
                      <a:endParaRPr lang="en-US" sz="1100" dirty="0">
                        <a:solidFill>
                          <a:schemeClr val="tx1"/>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0.0121</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0.0136</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1"/>
                  </a:ext>
                </a:extLst>
              </a:tr>
              <a:tr h="293341">
                <a:tc>
                  <a:txBody>
                    <a:bodyPr/>
                    <a:lstStyle/>
                    <a:p>
                      <a:r>
                        <a:rPr lang="en-US" sz="1100" b="1" u="none" dirty="0">
                          <a:solidFill>
                            <a:schemeClr val="tx1"/>
                          </a:solidFill>
                          <a:latin typeface="+mn-lt"/>
                          <a:ea typeface="微软雅黑" pitchFamily="34" charset="-122"/>
                          <a:cs typeface="微软雅黑" pitchFamily="34" charset="-120"/>
                        </a:rPr>
                        <a:t>Test Accuracy</a:t>
                      </a:r>
                      <a:endParaRPr lang="en-US" sz="1100" dirty="0">
                        <a:solidFill>
                          <a:schemeClr val="tx1"/>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100" b="1" u="none" dirty="0">
                          <a:solidFill>
                            <a:schemeClr val="accent4">
                              <a:lumMod val="75000"/>
                            </a:schemeClr>
                          </a:solidFill>
                          <a:latin typeface="+mn-lt"/>
                          <a:ea typeface="微软雅黑" pitchFamily="34" charset="-122"/>
                          <a:cs typeface="微软雅黑" pitchFamily="34" charset="-120"/>
                        </a:rPr>
                        <a:t>99.8%</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100" b="1" u="none" dirty="0">
                          <a:solidFill>
                            <a:schemeClr val="accent4">
                              <a:lumMod val="75000"/>
                            </a:schemeClr>
                          </a:solidFill>
                          <a:latin typeface="+mn-lt"/>
                          <a:ea typeface="微软雅黑" pitchFamily="34" charset="-122"/>
                          <a:cs typeface="微软雅黑" pitchFamily="34" charset="-120"/>
                        </a:rPr>
                        <a:t>99.9%</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2"/>
                  </a:ext>
                </a:extLst>
              </a:tr>
              <a:tr h="293341">
                <a:tc>
                  <a:txBody>
                    <a:bodyPr/>
                    <a:lstStyle/>
                    <a:p>
                      <a:r>
                        <a:rPr lang="en-US" sz="1100" u="none" dirty="0">
                          <a:solidFill>
                            <a:schemeClr val="tx1"/>
                          </a:solidFill>
                          <a:latin typeface="+mn-lt"/>
                          <a:ea typeface="微软雅黑" pitchFamily="34" charset="-122"/>
                          <a:cs typeface="微软雅黑" pitchFamily="34" charset="-120"/>
                        </a:rPr>
                        <a:t>SN Accuracy</a:t>
                      </a:r>
                      <a:endParaRPr lang="en-US" sz="1100" dirty="0">
                        <a:solidFill>
                          <a:schemeClr val="tx1"/>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99.6%</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99.7%</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3"/>
                  </a:ext>
                </a:extLst>
              </a:tr>
              <a:tr h="293341">
                <a:tc>
                  <a:txBody>
                    <a:bodyPr/>
                    <a:lstStyle/>
                    <a:p>
                      <a:r>
                        <a:rPr lang="en-US" sz="1100" u="none" dirty="0">
                          <a:solidFill>
                            <a:schemeClr val="tx1"/>
                          </a:solidFill>
                          <a:latin typeface="+mn-lt"/>
                          <a:ea typeface="微软雅黑" pitchFamily="34" charset="-122"/>
                          <a:cs typeface="微软雅黑" pitchFamily="34" charset="-120"/>
                        </a:rPr>
                        <a:t>TT Accuracy</a:t>
                      </a:r>
                      <a:endParaRPr lang="en-US" sz="1100" dirty="0">
                        <a:solidFill>
                          <a:schemeClr val="tx1"/>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100%</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100%</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4"/>
                  </a:ext>
                </a:extLst>
              </a:tr>
              <a:tr h="293341">
                <a:tc>
                  <a:txBody>
                    <a:bodyPr/>
                    <a:lstStyle/>
                    <a:p>
                      <a:r>
                        <a:rPr lang="en-US" sz="1100" u="none" dirty="0">
                          <a:solidFill>
                            <a:schemeClr val="tx1"/>
                          </a:solidFill>
                          <a:latin typeface="+mn-lt"/>
                          <a:ea typeface="微软雅黑" pitchFamily="34" charset="-122"/>
                          <a:cs typeface="微软雅黑" pitchFamily="34" charset="-120"/>
                        </a:rPr>
                        <a:t>SN Precision/Recall/F1</a:t>
                      </a:r>
                      <a:endParaRPr lang="en-US" sz="1100" dirty="0">
                        <a:solidFill>
                          <a:schemeClr val="tx1"/>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1.00/0.996/0.998</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1.00/0.997/0.999</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5"/>
                  </a:ext>
                </a:extLst>
              </a:tr>
              <a:tr h="293341">
                <a:tc>
                  <a:txBody>
                    <a:bodyPr/>
                    <a:lstStyle/>
                    <a:p>
                      <a:r>
                        <a:rPr lang="en-US" sz="1100" u="none" dirty="0">
                          <a:solidFill>
                            <a:schemeClr val="tx1"/>
                          </a:solidFill>
                          <a:latin typeface="+mn-lt"/>
                          <a:ea typeface="微软雅黑" pitchFamily="34" charset="-122"/>
                          <a:cs typeface="微软雅黑" pitchFamily="34" charset="-120"/>
                        </a:rPr>
                        <a:t>TT Precision/Recall/F1</a:t>
                      </a:r>
                      <a:endParaRPr lang="en-US" sz="1100" dirty="0">
                        <a:solidFill>
                          <a:schemeClr val="tx1"/>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0.996/1.00/0.998</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0.997/1.00/0.999</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6"/>
                  </a:ext>
                </a:extLst>
              </a:tr>
              <a:tr h="293341">
                <a:tc>
                  <a:txBody>
                    <a:bodyPr/>
                    <a:lstStyle/>
                    <a:p>
                      <a:r>
                        <a:rPr lang="en-US" sz="1100" u="none" dirty="0">
                          <a:solidFill>
                            <a:schemeClr val="tx1"/>
                          </a:solidFill>
                          <a:latin typeface="+mn-lt"/>
                          <a:ea typeface="微软雅黑" pitchFamily="34" charset="-122"/>
                          <a:cs typeface="微软雅黑" pitchFamily="34" charset="-120"/>
                        </a:rPr>
                        <a:t>False Positives (SN→TT)</a:t>
                      </a:r>
                      <a:endParaRPr lang="en-US" sz="1100" dirty="0">
                        <a:solidFill>
                          <a:schemeClr val="tx1"/>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4</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3</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30000"/>
                      </a:schemeClr>
                    </a:solidFill>
                  </a:tcPr>
                </a:tc>
                <a:extLst>
                  <a:ext uri="{0D108BD9-81ED-4DB2-BD59-A6C34878D82A}">
                    <a16:rowId xmlns:a16="http://schemas.microsoft.com/office/drawing/2014/main" val="10007"/>
                  </a:ext>
                </a:extLst>
              </a:tr>
              <a:tr h="293341">
                <a:tc>
                  <a:txBody>
                    <a:bodyPr/>
                    <a:lstStyle/>
                    <a:p>
                      <a:r>
                        <a:rPr lang="en-US" sz="1100" u="none" dirty="0">
                          <a:solidFill>
                            <a:schemeClr val="tx1"/>
                          </a:solidFill>
                          <a:latin typeface="+mn-lt"/>
                          <a:ea typeface="微软雅黑" pitchFamily="34" charset="-122"/>
                          <a:cs typeface="微软雅黑" pitchFamily="34" charset="-120"/>
                        </a:rPr>
                        <a:t>False Negatives (TT→SN)</a:t>
                      </a:r>
                      <a:endParaRPr lang="en-US" sz="1100" dirty="0">
                        <a:solidFill>
                          <a:schemeClr val="tx1"/>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0</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tc>
                  <a:txBody>
                    <a:bodyPr/>
                    <a:lstStyle/>
                    <a:p>
                      <a:pPr algn="ctr"/>
                      <a:r>
                        <a:rPr lang="en-US" sz="1100" u="none" dirty="0">
                          <a:solidFill>
                            <a:schemeClr val="accent4">
                              <a:lumMod val="75000"/>
                            </a:schemeClr>
                          </a:solidFill>
                          <a:latin typeface="+mn-lt"/>
                          <a:ea typeface="微软雅黑" pitchFamily="34" charset="-122"/>
                          <a:cs typeface="微软雅黑" pitchFamily="34" charset="-120"/>
                        </a:rPr>
                        <a:t>0</a:t>
                      </a:r>
                      <a:endParaRPr lang="en-US" sz="1100" dirty="0">
                        <a:solidFill>
                          <a:schemeClr val="accent4">
                            <a:lumMod val="75000"/>
                          </a:schemeClr>
                        </a:solidFill>
                        <a:latin typeface="+mn-lt"/>
                        <a:ea typeface="微软雅黑" charset="0"/>
                        <a:cs typeface="微软雅黑" charset="0"/>
                      </a:endParaRPr>
                    </a:p>
                  </a:txBody>
                  <a:tcPr marL="36668" marR="36668" marT="36668" marB="36668" anchor="ctr">
                    <a:lnL w="0" cap="flat" cmpd="sng" algn="ctr">
                      <a:noFill/>
                    </a:lnL>
                    <a:lnR w="0" cap="flat" cmpd="sng" algn="ctr">
                      <a:noFill/>
                    </a:lnR>
                    <a:lnT w="0" cap="flat" cmpd="sng" algn="ctr">
                      <a:noFill/>
                    </a:lnT>
                    <a:lnB w="0" cap="flat" cmpd="sng" algn="ctr">
                      <a:noFill/>
                    </a:lnB>
                    <a:solidFill>
                      <a:schemeClr val="bg1">
                        <a:alpha val="50000"/>
                      </a:schemeClr>
                    </a:solidFill>
                  </a:tcPr>
                </a:tc>
                <a:extLst>
                  <a:ext uri="{0D108BD9-81ED-4DB2-BD59-A6C34878D82A}">
                    <a16:rowId xmlns:a16="http://schemas.microsoft.com/office/drawing/2014/main" val="10008"/>
                  </a:ext>
                </a:extLst>
              </a:tr>
            </a:tbl>
          </a:graphicData>
        </a:graphic>
      </p:graphicFrame>
      <p:sp>
        <p:nvSpPr>
          <p:cNvPr id="53" name="Text 16">
            <a:extLst>
              <a:ext uri="{FF2B5EF4-FFF2-40B4-BE49-F238E27FC236}">
                <a16:creationId xmlns:a16="http://schemas.microsoft.com/office/drawing/2014/main" id="{BBD4F2AD-94E9-C237-52B8-119F475BC749}"/>
              </a:ext>
            </a:extLst>
          </p:cNvPr>
          <p:cNvSpPr/>
          <p:nvPr/>
        </p:nvSpPr>
        <p:spPr>
          <a:xfrm>
            <a:off x="485847" y="6554346"/>
            <a:ext cx="5481817" cy="183338"/>
          </a:xfrm>
          <a:prstGeom prst="rect">
            <a:avLst/>
          </a:prstGeom>
          <a:noFill/>
          <a:ln/>
        </p:spPr>
        <p:txBody>
          <a:bodyPr wrap="square" lIns="0" tIns="0" rIns="0" bIns="0" rtlCol="0" anchor="ctr"/>
          <a:lstStyle/>
          <a:p>
            <a:pPr>
              <a:lnSpc>
                <a:spcPct val="120000"/>
              </a:lnSpc>
            </a:pPr>
            <a:r>
              <a:rPr lang="en-US" sz="1011" dirty="0">
                <a:ea typeface="Quattrocento Sans" pitchFamily="34" charset="-122"/>
                <a:cs typeface="Quattrocento Sans" pitchFamily="34" charset="-120"/>
              </a:rPr>
              <a:t>Evaluated on held-out test sets under distributional shift</a:t>
            </a:r>
            <a:endParaRPr lang="en-US" sz="1600" dirty="0"/>
          </a:p>
        </p:txBody>
      </p:sp>
      <p:sp>
        <p:nvSpPr>
          <p:cNvPr id="54" name="Shape 18">
            <a:extLst>
              <a:ext uri="{FF2B5EF4-FFF2-40B4-BE49-F238E27FC236}">
                <a16:creationId xmlns:a16="http://schemas.microsoft.com/office/drawing/2014/main" id="{B6D4AE31-07BF-265B-101A-A06776C9C602}"/>
              </a:ext>
            </a:extLst>
          </p:cNvPr>
          <p:cNvSpPr/>
          <p:nvPr/>
        </p:nvSpPr>
        <p:spPr>
          <a:xfrm>
            <a:off x="6342160" y="2470485"/>
            <a:ext cx="183338" cy="183338"/>
          </a:xfrm>
          <a:custGeom>
            <a:avLst/>
            <a:gdLst/>
            <a:ahLst/>
            <a:cxnLst/>
            <a:rect l="l" t="t" r="r" b="b"/>
            <a:pathLst>
              <a:path w="183338" h="183338">
                <a:moveTo>
                  <a:pt x="22917" y="22917"/>
                </a:moveTo>
                <a:cubicBezTo>
                  <a:pt x="22917" y="16579"/>
                  <a:pt x="17797" y="11459"/>
                  <a:pt x="11459" y="11459"/>
                </a:cubicBezTo>
                <a:cubicBezTo>
                  <a:pt x="5121" y="11459"/>
                  <a:pt x="0" y="16579"/>
                  <a:pt x="0" y="22917"/>
                </a:cubicBezTo>
                <a:lnTo>
                  <a:pt x="0" y="143233"/>
                </a:lnTo>
                <a:cubicBezTo>
                  <a:pt x="0" y="159060"/>
                  <a:pt x="12819" y="171880"/>
                  <a:pt x="28647" y="171880"/>
                </a:cubicBezTo>
                <a:lnTo>
                  <a:pt x="171880" y="171880"/>
                </a:lnTo>
                <a:cubicBezTo>
                  <a:pt x="178218" y="171880"/>
                  <a:pt x="183338" y="166759"/>
                  <a:pt x="183338" y="160421"/>
                </a:cubicBezTo>
                <a:cubicBezTo>
                  <a:pt x="183338" y="154083"/>
                  <a:pt x="178218" y="148962"/>
                  <a:pt x="171880" y="148962"/>
                </a:cubicBezTo>
                <a:lnTo>
                  <a:pt x="28647" y="148962"/>
                </a:lnTo>
                <a:cubicBezTo>
                  <a:pt x="25495" y="148962"/>
                  <a:pt x="22917" y="146384"/>
                  <a:pt x="22917" y="143233"/>
                </a:cubicBezTo>
                <a:lnTo>
                  <a:pt x="22917" y="22917"/>
                </a:lnTo>
                <a:close/>
                <a:moveTo>
                  <a:pt x="168514" y="53927"/>
                </a:moveTo>
                <a:cubicBezTo>
                  <a:pt x="172990" y="49451"/>
                  <a:pt x="172990" y="42182"/>
                  <a:pt x="168514" y="37706"/>
                </a:cubicBezTo>
                <a:cubicBezTo>
                  <a:pt x="164038" y="33230"/>
                  <a:pt x="156769" y="33230"/>
                  <a:pt x="152293" y="37706"/>
                </a:cubicBezTo>
                <a:lnTo>
                  <a:pt x="114586" y="75448"/>
                </a:lnTo>
                <a:lnTo>
                  <a:pt x="94033" y="54930"/>
                </a:lnTo>
                <a:cubicBezTo>
                  <a:pt x="89556" y="50454"/>
                  <a:pt x="82287" y="50454"/>
                  <a:pt x="77811" y="54930"/>
                </a:cubicBezTo>
                <a:lnTo>
                  <a:pt x="43435" y="89306"/>
                </a:lnTo>
                <a:cubicBezTo>
                  <a:pt x="38959" y="93782"/>
                  <a:pt x="38959" y="101051"/>
                  <a:pt x="43435" y="105527"/>
                </a:cubicBezTo>
                <a:cubicBezTo>
                  <a:pt x="47911" y="110003"/>
                  <a:pt x="55181" y="110003"/>
                  <a:pt x="59657" y="105527"/>
                </a:cubicBezTo>
                <a:lnTo>
                  <a:pt x="85940" y="79244"/>
                </a:lnTo>
                <a:lnTo>
                  <a:pt x="106494" y="99798"/>
                </a:lnTo>
                <a:cubicBezTo>
                  <a:pt x="110970" y="104274"/>
                  <a:pt x="118239" y="104274"/>
                  <a:pt x="122715" y="99798"/>
                </a:cubicBezTo>
                <a:lnTo>
                  <a:pt x="168550" y="53963"/>
                </a:lnTo>
                <a:close/>
              </a:path>
            </a:pathLst>
          </a:custGeom>
          <a:solidFill>
            <a:schemeClr val="accent4">
              <a:lumMod val="75000"/>
            </a:schemeClr>
          </a:solidFill>
          <a:ln/>
        </p:spPr>
        <p:txBody>
          <a:bodyPr/>
          <a:lstStyle/>
          <a:p>
            <a:endParaRPr lang="en-CA"/>
          </a:p>
        </p:txBody>
      </p:sp>
      <p:sp>
        <p:nvSpPr>
          <p:cNvPr id="55" name="Text 19">
            <a:extLst>
              <a:ext uri="{FF2B5EF4-FFF2-40B4-BE49-F238E27FC236}">
                <a16:creationId xmlns:a16="http://schemas.microsoft.com/office/drawing/2014/main" id="{140BCFDF-7A85-8DF2-D2DB-C7D3A94B6947}"/>
              </a:ext>
            </a:extLst>
          </p:cNvPr>
          <p:cNvSpPr/>
          <p:nvPr/>
        </p:nvSpPr>
        <p:spPr>
          <a:xfrm>
            <a:off x="6594981" y="2392565"/>
            <a:ext cx="5280144" cy="256674"/>
          </a:xfrm>
          <a:prstGeom prst="rect">
            <a:avLst/>
          </a:prstGeom>
          <a:noFill/>
          <a:ln/>
        </p:spPr>
        <p:txBody>
          <a:bodyPr wrap="square" lIns="0" tIns="0" rIns="0" bIns="0" rtlCol="0" anchor="ctr"/>
          <a:lstStyle/>
          <a:p>
            <a:pPr>
              <a:lnSpc>
                <a:spcPct val="120000"/>
              </a:lnSpc>
            </a:pPr>
            <a:r>
              <a:rPr lang="en-US" sz="1444" b="1" dirty="0">
                <a:solidFill>
                  <a:schemeClr val="tx1">
                    <a:lumMod val="95000"/>
                    <a:lumOff val="5000"/>
                  </a:schemeClr>
                </a:solidFill>
                <a:latin typeface="+mj-lt"/>
                <a:ea typeface="Liter" pitchFamily="34" charset="-122"/>
                <a:cs typeface="Liter" pitchFamily="34" charset="-120"/>
              </a:rPr>
              <a:t>Key Insights</a:t>
            </a:r>
            <a:endParaRPr lang="en-US" sz="1600" dirty="0">
              <a:solidFill>
                <a:schemeClr val="tx1">
                  <a:lumMod val="95000"/>
                  <a:lumOff val="5000"/>
                </a:schemeClr>
              </a:solidFill>
              <a:latin typeface="+mj-lt"/>
            </a:endParaRPr>
          </a:p>
        </p:txBody>
      </p:sp>
      <p:sp>
        <p:nvSpPr>
          <p:cNvPr id="57" name="Text 21">
            <a:extLst>
              <a:ext uri="{FF2B5EF4-FFF2-40B4-BE49-F238E27FC236}">
                <a16:creationId xmlns:a16="http://schemas.microsoft.com/office/drawing/2014/main" id="{D9B1099B-4899-77A9-7CBE-667370B5C84D}"/>
              </a:ext>
            </a:extLst>
          </p:cNvPr>
          <p:cNvSpPr/>
          <p:nvPr/>
        </p:nvSpPr>
        <p:spPr>
          <a:xfrm>
            <a:off x="6360766" y="2795910"/>
            <a:ext cx="5344313" cy="220006"/>
          </a:xfrm>
          <a:prstGeom prst="rect">
            <a:avLst/>
          </a:prstGeom>
          <a:noFill/>
          <a:ln/>
        </p:spPr>
        <p:txBody>
          <a:bodyPr wrap="square" lIns="0" tIns="0" rIns="0" bIns="0" rtlCol="0" anchor="ctr"/>
          <a:lstStyle/>
          <a:p>
            <a:pPr>
              <a:lnSpc>
                <a:spcPct val="130000"/>
              </a:lnSpc>
            </a:pPr>
            <a:r>
              <a:rPr lang="en-US" sz="1155" b="1" dirty="0">
                <a:solidFill>
                  <a:schemeClr val="accent4">
                    <a:lumMod val="75000"/>
                  </a:schemeClr>
                </a:solidFill>
                <a:ea typeface="Quattrocento Sans" pitchFamily="34" charset="-122"/>
                <a:cs typeface="Quattrocento Sans" pitchFamily="34" charset="-120"/>
              </a:rPr>
              <a:t>Generalization Under Distribution Shift</a:t>
            </a:r>
            <a:endParaRPr lang="en-US" sz="1600" dirty="0">
              <a:solidFill>
                <a:schemeClr val="accent4">
                  <a:lumMod val="75000"/>
                </a:schemeClr>
              </a:solidFill>
            </a:endParaRPr>
          </a:p>
        </p:txBody>
      </p:sp>
      <p:sp>
        <p:nvSpPr>
          <p:cNvPr id="58" name="Text 22">
            <a:extLst>
              <a:ext uri="{FF2B5EF4-FFF2-40B4-BE49-F238E27FC236}">
                <a16:creationId xmlns:a16="http://schemas.microsoft.com/office/drawing/2014/main" id="{9A01CC7D-A47F-3B85-AEE8-F604D06C3454}"/>
              </a:ext>
            </a:extLst>
          </p:cNvPr>
          <p:cNvSpPr/>
          <p:nvPr/>
        </p:nvSpPr>
        <p:spPr>
          <a:xfrm>
            <a:off x="6360766" y="3052583"/>
            <a:ext cx="5344313" cy="440012"/>
          </a:xfrm>
          <a:prstGeom prst="rect">
            <a:avLst/>
          </a:prstGeom>
          <a:noFill/>
          <a:ln/>
        </p:spPr>
        <p:txBody>
          <a:bodyPr wrap="square" lIns="0" tIns="0" rIns="0" bIns="0" rtlCol="0" anchor="ctr"/>
          <a:lstStyle/>
          <a:p>
            <a:pPr>
              <a:lnSpc>
                <a:spcPct val="130000"/>
              </a:lnSpc>
            </a:pPr>
            <a:r>
              <a:rPr lang="en-US" sz="1155" dirty="0">
                <a:solidFill>
                  <a:schemeClr val="tx1">
                    <a:lumMod val="95000"/>
                    <a:lumOff val="5000"/>
                  </a:schemeClr>
                </a:solidFill>
                <a:ea typeface="Quattrocento Sans" pitchFamily="34" charset="-122"/>
                <a:cs typeface="Quattrocento Sans" pitchFamily="34" charset="-120"/>
              </a:rPr>
              <a:t>Models trained on synthetic data </a:t>
            </a:r>
            <a:r>
              <a:rPr lang="en-US" sz="1155" b="1" dirty="0">
                <a:solidFill>
                  <a:schemeClr val="tx1">
                    <a:lumMod val="95000"/>
                    <a:lumOff val="5000"/>
                  </a:schemeClr>
                </a:solidFill>
                <a:ea typeface="Quattrocento Sans" pitchFamily="34" charset="-122"/>
                <a:cs typeface="Quattrocento Sans" pitchFamily="34" charset="-120"/>
              </a:rPr>
              <a:t>generalize to unseen real traces</a:t>
            </a:r>
            <a:r>
              <a:rPr lang="en-US" sz="1155" dirty="0">
                <a:solidFill>
                  <a:schemeClr val="tx1">
                    <a:lumMod val="95000"/>
                    <a:lumOff val="5000"/>
                  </a:schemeClr>
                </a:solidFill>
                <a:ea typeface="Quattrocento Sans" pitchFamily="34" charset="-122"/>
                <a:cs typeface="Quattrocento Sans" pitchFamily="34" charset="-120"/>
              </a:rPr>
              <a:t> from different workloads without retraining</a:t>
            </a:r>
            <a:endParaRPr lang="en-US" sz="1600" dirty="0">
              <a:solidFill>
                <a:schemeClr val="tx1">
                  <a:lumMod val="95000"/>
                  <a:lumOff val="5000"/>
                </a:schemeClr>
              </a:solidFill>
            </a:endParaRPr>
          </a:p>
        </p:txBody>
      </p:sp>
      <p:sp>
        <p:nvSpPr>
          <p:cNvPr id="60" name="Text 24">
            <a:extLst>
              <a:ext uri="{FF2B5EF4-FFF2-40B4-BE49-F238E27FC236}">
                <a16:creationId xmlns:a16="http://schemas.microsoft.com/office/drawing/2014/main" id="{4A179EFC-5A5F-3289-C5C6-D8CE9C210497}"/>
              </a:ext>
            </a:extLst>
          </p:cNvPr>
          <p:cNvSpPr/>
          <p:nvPr/>
        </p:nvSpPr>
        <p:spPr>
          <a:xfrm>
            <a:off x="6360766" y="3712602"/>
            <a:ext cx="5344313" cy="220006"/>
          </a:xfrm>
          <a:prstGeom prst="rect">
            <a:avLst/>
          </a:prstGeom>
          <a:noFill/>
          <a:ln/>
        </p:spPr>
        <p:txBody>
          <a:bodyPr wrap="square" lIns="0" tIns="0" rIns="0" bIns="0" rtlCol="0" anchor="ctr"/>
          <a:lstStyle/>
          <a:p>
            <a:pPr>
              <a:lnSpc>
                <a:spcPct val="130000"/>
              </a:lnSpc>
            </a:pPr>
            <a:r>
              <a:rPr lang="en-US" sz="1155" b="1" dirty="0">
                <a:solidFill>
                  <a:schemeClr val="accent4">
                    <a:lumMod val="75000"/>
                  </a:schemeClr>
                </a:solidFill>
                <a:ea typeface="Quattrocento Sans" pitchFamily="34" charset="-122"/>
                <a:cs typeface="Quattrocento Sans" pitchFamily="34" charset="-120"/>
              </a:rPr>
              <a:t>Small Real Data Anchoring Effect</a:t>
            </a:r>
            <a:endParaRPr lang="en-US" sz="1600" dirty="0">
              <a:solidFill>
                <a:schemeClr val="accent4">
                  <a:lumMod val="75000"/>
                </a:schemeClr>
              </a:solidFill>
            </a:endParaRPr>
          </a:p>
        </p:txBody>
      </p:sp>
      <p:sp>
        <p:nvSpPr>
          <p:cNvPr id="61" name="Text 25">
            <a:extLst>
              <a:ext uri="{FF2B5EF4-FFF2-40B4-BE49-F238E27FC236}">
                <a16:creationId xmlns:a16="http://schemas.microsoft.com/office/drawing/2014/main" id="{F8642628-FAD5-0CB8-0A50-DB6AEE36FEF5}"/>
              </a:ext>
            </a:extLst>
          </p:cNvPr>
          <p:cNvSpPr/>
          <p:nvPr/>
        </p:nvSpPr>
        <p:spPr>
          <a:xfrm>
            <a:off x="6360766" y="3969275"/>
            <a:ext cx="5344313" cy="440012"/>
          </a:xfrm>
          <a:prstGeom prst="rect">
            <a:avLst/>
          </a:prstGeom>
          <a:noFill/>
          <a:ln/>
        </p:spPr>
        <p:txBody>
          <a:bodyPr wrap="square" lIns="0" tIns="0" rIns="0" bIns="0" rtlCol="0" anchor="ctr"/>
          <a:lstStyle/>
          <a:p>
            <a:pPr>
              <a:lnSpc>
                <a:spcPct val="130000"/>
              </a:lnSpc>
            </a:pPr>
            <a:r>
              <a:rPr lang="en-US" sz="1155" dirty="0">
                <a:solidFill>
                  <a:schemeClr val="tx1">
                    <a:lumMod val="95000"/>
                    <a:lumOff val="5000"/>
                  </a:schemeClr>
                </a:solidFill>
                <a:ea typeface="Quattrocento Sans" pitchFamily="34" charset="-122"/>
                <a:cs typeface="Quattrocento Sans" pitchFamily="34" charset="-120"/>
              </a:rPr>
              <a:t>Just </a:t>
            </a:r>
            <a:r>
              <a:rPr lang="en-US" sz="1155" b="1" dirty="0">
                <a:solidFill>
                  <a:schemeClr val="tx1">
                    <a:lumMod val="95000"/>
                    <a:lumOff val="5000"/>
                  </a:schemeClr>
                </a:solidFill>
                <a:ea typeface="Quattrocento Sans" pitchFamily="34" charset="-122"/>
                <a:cs typeface="Quattrocento Sans" pitchFamily="34" charset="-120"/>
              </a:rPr>
              <a:t>10% real traces</a:t>
            </a:r>
            <a:r>
              <a:rPr lang="en-US" sz="1155" dirty="0">
                <a:solidFill>
                  <a:schemeClr val="tx1">
                    <a:lumMod val="95000"/>
                    <a:lumOff val="5000"/>
                  </a:schemeClr>
                </a:solidFill>
                <a:ea typeface="Quattrocento Sans" pitchFamily="34" charset="-122"/>
                <a:cs typeface="Quattrocento Sans" pitchFamily="34" charset="-120"/>
              </a:rPr>
              <a:t> combined with synthetic data yields near-perfect classification performance</a:t>
            </a:r>
            <a:endParaRPr lang="en-US" sz="1600" dirty="0">
              <a:solidFill>
                <a:schemeClr val="tx1">
                  <a:lumMod val="95000"/>
                  <a:lumOff val="5000"/>
                </a:schemeClr>
              </a:solidFill>
            </a:endParaRPr>
          </a:p>
        </p:txBody>
      </p:sp>
      <p:sp>
        <p:nvSpPr>
          <p:cNvPr id="63" name="Text 27">
            <a:extLst>
              <a:ext uri="{FF2B5EF4-FFF2-40B4-BE49-F238E27FC236}">
                <a16:creationId xmlns:a16="http://schemas.microsoft.com/office/drawing/2014/main" id="{B3A53887-7596-0FDF-348E-2EB2DF062262}"/>
              </a:ext>
            </a:extLst>
          </p:cNvPr>
          <p:cNvSpPr/>
          <p:nvPr/>
        </p:nvSpPr>
        <p:spPr>
          <a:xfrm>
            <a:off x="6360766" y="4629293"/>
            <a:ext cx="5344313" cy="220006"/>
          </a:xfrm>
          <a:prstGeom prst="rect">
            <a:avLst/>
          </a:prstGeom>
          <a:noFill/>
          <a:ln/>
        </p:spPr>
        <p:txBody>
          <a:bodyPr wrap="square" lIns="0" tIns="0" rIns="0" bIns="0" rtlCol="0" anchor="ctr"/>
          <a:lstStyle/>
          <a:p>
            <a:pPr>
              <a:lnSpc>
                <a:spcPct val="130000"/>
              </a:lnSpc>
            </a:pPr>
            <a:r>
              <a:rPr lang="en-US" sz="1155" b="1" dirty="0">
                <a:solidFill>
                  <a:schemeClr val="accent4">
                    <a:lumMod val="75000"/>
                  </a:schemeClr>
                </a:solidFill>
                <a:ea typeface="Quattrocento Sans" pitchFamily="34" charset="-122"/>
                <a:cs typeface="Quattrocento Sans" pitchFamily="34" charset="-120"/>
              </a:rPr>
              <a:t>Workload-Discriminative Structure</a:t>
            </a:r>
            <a:endParaRPr lang="en-US" sz="1600" dirty="0">
              <a:solidFill>
                <a:schemeClr val="accent4">
                  <a:lumMod val="75000"/>
                </a:schemeClr>
              </a:solidFill>
            </a:endParaRPr>
          </a:p>
        </p:txBody>
      </p:sp>
      <p:sp>
        <p:nvSpPr>
          <p:cNvPr id="64" name="Text 28">
            <a:extLst>
              <a:ext uri="{FF2B5EF4-FFF2-40B4-BE49-F238E27FC236}">
                <a16:creationId xmlns:a16="http://schemas.microsoft.com/office/drawing/2014/main" id="{DB425398-3328-CCF2-A473-6688EE33C397}"/>
              </a:ext>
            </a:extLst>
          </p:cNvPr>
          <p:cNvSpPr/>
          <p:nvPr/>
        </p:nvSpPr>
        <p:spPr>
          <a:xfrm>
            <a:off x="6360766" y="4885967"/>
            <a:ext cx="5344313" cy="440012"/>
          </a:xfrm>
          <a:prstGeom prst="rect">
            <a:avLst/>
          </a:prstGeom>
          <a:noFill/>
          <a:ln/>
        </p:spPr>
        <p:txBody>
          <a:bodyPr wrap="square" lIns="0" tIns="0" rIns="0" bIns="0" rtlCol="0" anchor="ctr"/>
          <a:lstStyle/>
          <a:p>
            <a:pPr>
              <a:lnSpc>
                <a:spcPct val="130000"/>
              </a:lnSpc>
            </a:pPr>
            <a:r>
              <a:rPr lang="en-US" sz="1155" dirty="0">
                <a:solidFill>
                  <a:schemeClr val="tx1">
                    <a:lumMod val="95000"/>
                    <a:lumOff val="5000"/>
                  </a:schemeClr>
                </a:solidFill>
                <a:ea typeface="Quattrocento Sans" pitchFamily="34" charset="-122"/>
                <a:cs typeface="Quattrocento Sans" pitchFamily="34" charset="-120"/>
              </a:rPr>
              <a:t>Synthetic traces preserve </a:t>
            </a:r>
            <a:r>
              <a:rPr lang="en-US" sz="1155" b="1" dirty="0">
                <a:solidFill>
                  <a:schemeClr val="tx1">
                    <a:lumMod val="95000"/>
                    <a:lumOff val="5000"/>
                  </a:schemeClr>
                </a:solidFill>
                <a:ea typeface="Quattrocento Sans" pitchFamily="34" charset="-122"/>
                <a:cs typeface="Quattrocento Sans" pitchFamily="34" charset="-120"/>
              </a:rPr>
              <a:t>stable execution patterns</a:t>
            </a:r>
            <a:r>
              <a:rPr lang="en-US" sz="1155" dirty="0">
                <a:solidFill>
                  <a:schemeClr val="tx1">
                    <a:lumMod val="95000"/>
                    <a:lumOff val="5000"/>
                  </a:schemeClr>
                </a:solidFill>
                <a:ea typeface="Quattrocento Sans" pitchFamily="34" charset="-122"/>
                <a:cs typeface="Quattrocento Sans" pitchFamily="34" charset="-120"/>
              </a:rPr>
              <a:t> rather than dataset-specific artifacts</a:t>
            </a:r>
            <a:endParaRPr lang="en-US" sz="1600" dirty="0">
              <a:solidFill>
                <a:schemeClr val="tx1">
                  <a:lumMod val="95000"/>
                  <a:lumOff val="5000"/>
                </a:schemeClr>
              </a:solidFill>
            </a:endParaRPr>
          </a:p>
        </p:txBody>
      </p:sp>
      <p:sp>
        <p:nvSpPr>
          <p:cNvPr id="65" name="Shape 41">
            <a:extLst>
              <a:ext uri="{FF2B5EF4-FFF2-40B4-BE49-F238E27FC236}">
                <a16:creationId xmlns:a16="http://schemas.microsoft.com/office/drawing/2014/main" id="{4EA4CBBE-EE63-EA25-4CD1-A22CA9622606}"/>
              </a:ext>
            </a:extLst>
          </p:cNvPr>
          <p:cNvSpPr/>
          <p:nvPr/>
        </p:nvSpPr>
        <p:spPr>
          <a:xfrm>
            <a:off x="6197281" y="5480504"/>
            <a:ext cx="5619750" cy="1009650"/>
          </a:xfrm>
          <a:custGeom>
            <a:avLst/>
            <a:gdLst/>
            <a:ahLst/>
            <a:cxnLst/>
            <a:rect l="l" t="t" r="r" b="b"/>
            <a:pathLst>
              <a:path w="5619750" h="1009650">
                <a:moveTo>
                  <a:pt x="76198" y="0"/>
                </a:moveTo>
                <a:lnTo>
                  <a:pt x="5543552" y="0"/>
                </a:lnTo>
                <a:cubicBezTo>
                  <a:pt x="5585635" y="0"/>
                  <a:pt x="5619750" y="34115"/>
                  <a:pt x="5619750" y="76198"/>
                </a:cubicBezTo>
                <a:lnTo>
                  <a:pt x="5619750" y="933452"/>
                </a:lnTo>
                <a:cubicBezTo>
                  <a:pt x="5619750" y="975535"/>
                  <a:pt x="5585635" y="1009650"/>
                  <a:pt x="5543552" y="1009650"/>
                </a:cubicBezTo>
                <a:lnTo>
                  <a:pt x="76198" y="1009650"/>
                </a:lnTo>
                <a:cubicBezTo>
                  <a:pt x="34115" y="1009650"/>
                  <a:pt x="0" y="975535"/>
                  <a:pt x="0" y="933452"/>
                </a:cubicBezTo>
                <a:lnTo>
                  <a:pt x="0" y="76198"/>
                </a:lnTo>
                <a:cubicBezTo>
                  <a:pt x="0" y="34115"/>
                  <a:pt x="34115" y="0"/>
                  <a:pt x="76198" y="0"/>
                </a:cubicBezTo>
                <a:close/>
              </a:path>
            </a:pathLst>
          </a:custGeom>
          <a:noFill/>
          <a:ln w="0">
            <a:solidFill>
              <a:schemeClr val="accent4">
                <a:lumMod val="75000"/>
              </a:schemeClr>
            </a:solidFill>
            <a:prstDash val="solid"/>
          </a:ln>
          <a:effectLst>
            <a:glow rad="749300">
              <a:schemeClr val="accent1">
                <a:alpha val="40000"/>
              </a:schemeClr>
            </a:glow>
          </a:effectLst>
        </p:spPr>
        <p:txBody>
          <a:bodyPr/>
          <a:lstStyle/>
          <a:p>
            <a:endParaRPr lang="en-CA">
              <a:solidFill>
                <a:schemeClr val="accent4">
                  <a:lumMod val="50000"/>
                </a:schemeClr>
              </a:solidFill>
            </a:endParaRPr>
          </a:p>
        </p:txBody>
      </p:sp>
      <p:sp>
        <p:nvSpPr>
          <p:cNvPr id="66" name="Shape 42">
            <a:extLst>
              <a:ext uri="{FF2B5EF4-FFF2-40B4-BE49-F238E27FC236}">
                <a16:creationId xmlns:a16="http://schemas.microsoft.com/office/drawing/2014/main" id="{73FCF9BD-008B-5297-76EC-BC57EBB69B5B}"/>
              </a:ext>
            </a:extLst>
          </p:cNvPr>
          <p:cNvSpPr/>
          <p:nvPr/>
        </p:nvSpPr>
        <p:spPr>
          <a:xfrm>
            <a:off x="6343650" y="5614988"/>
            <a:ext cx="114300" cy="152400"/>
          </a:xfrm>
          <a:custGeom>
            <a:avLst/>
            <a:gdLst/>
            <a:ahLst/>
            <a:cxnLst/>
            <a:rect l="l" t="t" r="r" b="b"/>
            <a:pathLst>
              <a:path w="114300" h="152400">
                <a:moveTo>
                  <a:pt x="87184" y="114300"/>
                </a:moveTo>
                <a:cubicBezTo>
                  <a:pt x="89356" y="107662"/>
                  <a:pt x="93702" y="101650"/>
                  <a:pt x="98614" y="96470"/>
                </a:cubicBezTo>
                <a:cubicBezTo>
                  <a:pt x="108347" y="86231"/>
                  <a:pt x="114300" y="72390"/>
                  <a:pt x="114300" y="57150"/>
                </a:cubicBezTo>
                <a:cubicBezTo>
                  <a:pt x="114300" y="25598"/>
                  <a:pt x="88702" y="0"/>
                  <a:pt x="57150" y="0"/>
                </a:cubicBezTo>
                <a:cubicBezTo>
                  <a:pt x="25598" y="0"/>
                  <a:pt x="0" y="25598"/>
                  <a:pt x="0" y="57150"/>
                </a:cubicBezTo>
                <a:cubicBezTo>
                  <a:pt x="0" y="72390"/>
                  <a:pt x="5953" y="86231"/>
                  <a:pt x="15686" y="96470"/>
                </a:cubicBezTo>
                <a:cubicBezTo>
                  <a:pt x="20598" y="101650"/>
                  <a:pt x="24973" y="107662"/>
                  <a:pt x="27116" y="114300"/>
                </a:cubicBezTo>
                <a:lnTo>
                  <a:pt x="87154" y="114300"/>
                </a:lnTo>
                <a:close/>
                <a:moveTo>
                  <a:pt x="85725" y="128588"/>
                </a:moveTo>
                <a:lnTo>
                  <a:pt x="28575" y="128588"/>
                </a:lnTo>
                <a:lnTo>
                  <a:pt x="28575" y="133350"/>
                </a:lnTo>
                <a:cubicBezTo>
                  <a:pt x="28575" y="146506"/>
                  <a:pt x="39231" y="157163"/>
                  <a:pt x="52388" y="157163"/>
                </a:cubicBezTo>
                <a:lnTo>
                  <a:pt x="61912" y="157163"/>
                </a:lnTo>
                <a:cubicBezTo>
                  <a:pt x="75069" y="157163"/>
                  <a:pt x="85725" y="146506"/>
                  <a:pt x="85725" y="133350"/>
                </a:cubicBezTo>
                <a:lnTo>
                  <a:pt x="85725" y="128588"/>
                </a:lnTo>
                <a:close/>
                <a:moveTo>
                  <a:pt x="54769" y="33338"/>
                </a:moveTo>
                <a:cubicBezTo>
                  <a:pt x="42922" y="33338"/>
                  <a:pt x="33338" y="42922"/>
                  <a:pt x="33338" y="54769"/>
                </a:cubicBezTo>
                <a:cubicBezTo>
                  <a:pt x="33338" y="58728"/>
                  <a:pt x="30153" y="61912"/>
                  <a:pt x="26194" y="61912"/>
                </a:cubicBezTo>
                <a:cubicBezTo>
                  <a:pt x="22235" y="61912"/>
                  <a:pt x="19050" y="58728"/>
                  <a:pt x="19050" y="54769"/>
                </a:cubicBezTo>
                <a:cubicBezTo>
                  <a:pt x="19050" y="35034"/>
                  <a:pt x="35034" y="19050"/>
                  <a:pt x="54769" y="19050"/>
                </a:cubicBezTo>
                <a:cubicBezTo>
                  <a:pt x="58728" y="19050"/>
                  <a:pt x="61912" y="22235"/>
                  <a:pt x="61912" y="26194"/>
                </a:cubicBezTo>
                <a:cubicBezTo>
                  <a:pt x="61912" y="30153"/>
                  <a:pt x="58728" y="33338"/>
                  <a:pt x="54769" y="33338"/>
                </a:cubicBezTo>
                <a:close/>
              </a:path>
            </a:pathLst>
          </a:custGeom>
          <a:solidFill>
            <a:schemeClr val="accent4">
              <a:lumMod val="75000"/>
            </a:schemeClr>
          </a:solidFill>
          <a:ln/>
        </p:spPr>
        <p:txBody>
          <a:bodyPr/>
          <a:lstStyle/>
          <a:p>
            <a:endParaRPr lang="en-CA"/>
          </a:p>
        </p:txBody>
      </p:sp>
      <p:sp>
        <p:nvSpPr>
          <p:cNvPr id="67" name="Text 43">
            <a:extLst>
              <a:ext uri="{FF2B5EF4-FFF2-40B4-BE49-F238E27FC236}">
                <a16:creationId xmlns:a16="http://schemas.microsoft.com/office/drawing/2014/main" id="{64C13A3B-E41D-11B6-FB72-B0D0FE361033}"/>
              </a:ext>
            </a:extLst>
          </p:cNvPr>
          <p:cNvSpPr/>
          <p:nvPr/>
        </p:nvSpPr>
        <p:spPr>
          <a:xfrm>
            <a:off x="6553200" y="5581650"/>
            <a:ext cx="5200650" cy="228600"/>
          </a:xfrm>
          <a:prstGeom prst="rect">
            <a:avLst/>
          </a:prstGeom>
          <a:noFill/>
          <a:ln/>
        </p:spPr>
        <p:txBody>
          <a:bodyPr wrap="square" lIns="0" tIns="0" rIns="0" bIns="0" rtlCol="0" anchor="ctr"/>
          <a:lstStyle/>
          <a:p>
            <a:pPr>
              <a:lnSpc>
                <a:spcPct val="130000"/>
              </a:lnSpc>
            </a:pPr>
            <a:r>
              <a:rPr lang="en-US" sz="1200" b="1" dirty="0">
                <a:solidFill>
                  <a:schemeClr val="tx1">
                    <a:lumMod val="95000"/>
                    <a:lumOff val="5000"/>
                  </a:schemeClr>
                </a:solidFill>
                <a:latin typeface="Quattrocento Sans" pitchFamily="34" charset="0"/>
                <a:ea typeface="Quattrocento Sans" pitchFamily="34" charset="-122"/>
                <a:cs typeface="Quattrocento Sans" pitchFamily="34" charset="-120"/>
              </a:rPr>
              <a:t>RQ2 Finding</a:t>
            </a:r>
            <a:endParaRPr lang="en-US" dirty="0">
              <a:solidFill>
                <a:schemeClr val="tx1">
                  <a:lumMod val="95000"/>
                  <a:lumOff val="5000"/>
                </a:schemeClr>
              </a:solidFill>
            </a:endParaRPr>
          </a:p>
        </p:txBody>
      </p:sp>
      <p:sp>
        <p:nvSpPr>
          <p:cNvPr id="68" name="Text 44">
            <a:extLst>
              <a:ext uri="{FF2B5EF4-FFF2-40B4-BE49-F238E27FC236}">
                <a16:creationId xmlns:a16="http://schemas.microsoft.com/office/drawing/2014/main" id="{5500CDD0-90A3-A463-E970-CE2994CAC45B}"/>
              </a:ext>
            </a:extLst>
          </p:cNvPr>
          <p:cNvSpPr/>
          <p:nvPr/>
        </p:nvSpPr>
        <p:spPr>
          <a:xfrm>
            <a:off x="6553200" y="5920516"/>
            <a:ext cx="5448300" cy="495300"/>
          </a:xfrm>
          <a:prstGeom prst="rect">
            <a:avLst/>
          </a:prstGeom>
          <a:noFill/>
          <a:ln/>
        </p:spPr>
        <p:txBody>
          <a:bodyPr wrap="square" lIns="0" tIns="0" rIns="0" bIns="0" rtlCol="0" anchor="ctr"/>
          <a:lstStyle/>
          <a:p>
            <a:pPr>
              <a:lnSpc>
                <a:spcPct val="140000"/>
              </a:lnSpc>
            </a:pPr>
            <a:r>
              <a:rPr lang="en-US" sz="1200" dirty="0">
                <a:solidFill>
                  <a:schemeClr val="tx1">
                    <a:lumMod val="95000"/>
                    <a:lumOff val="5000"/>
                  </a:schemeClr>
                </a:solidFill>
                <a:ea typeface="Quattrocento Sans" pitchFamily="34" charset="-122"/>
                <a:cs typeface="Quattrocento Sans" pitchFamily="34" charset="-120"/>
              </a:rPr>
              <a:t>Synthetic traces can </a:t>
            </a:r>
            <a:r>
              <a:rPr lang="en-US" sz="1200" b="1" dirty="0">
                <a:solidFill>
                  <a:schemeClr val="tx1">
                    <a:lumMod val="95000"/>
                    <a:lumOff val="5000"/>
                  </a:schemeClr>
                </a:solidFill>
                <a:ea typeface="Quattrocento Sans" pitchFamily="34" charset="-122"/>
                <a:cs typeface="Quattrocento Sans" pitchFamily="34" charset="-120"/>
              </a:rPr>
              <a:t>effectively replace real traces</a:t>
            </a:r>
            <a:r>
              <a:rPr lang="en-US" sz="1200" dirty="0">
                <a:solidFill>
                  <a:schemeClr val="tx1">
                    <a:lumMod val="95000"/>
                    <a:lumOff val="5000"/>
                  </a:schemeClr>
                </a:solidFill>
                <a:ea typeface="Quattrocento Sans" pitchFamily="34" charset="-122"/>
                <a:cs typeface="Quattrocento Sans" pitchFamily="34" charset="-120"/>
              </a:rPr>
              <a:t> for initial model training and substantially reduce real data requirements, particularly when combined with limited production traces.</a:t>
            </a:r>
            <a:endParaRPr lang="en-US" dirty="0">
              <a:solidFill>
                <a:schemeClr val="tx1">
                  <a:lumMod val="95000"/>
                  <a:lumOff val="5000"/>
                </a:schemeClr>
              </a:solidFill>
            </a:endParaRPr>
          </a:p>
        </p:txBody>
      </p:sp>
    </p:spTree>
    <p:extLst>
      <p:ext uri="{BB962C8B-B14F-4D97-AF65-F5344CB8AC3E}">
        <p14:creationId xmlns:p14="http://schemas.microsoft.com/office/powerpoint/2010/main" val="1944506043"/>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318419_win32_SL_V9" id="{8502042B-488E-4F33-AD20-77B40A1BC1AA}" vid="{A90C26AF-23CA-48C5-BFF9-84DC7B1C91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B7B39BD0-040C-43BE-B0E4-512B09E8003F}">
  <ds:schemaRefs>
    <ds:schemaRef ds:uri="http://schemas.microsoft.com/sharepoint/v3/contenttype/forms"/>
  </ds:schemaRefs>
</ds:datastoreItem>
</file>

<file path=customXml/itemProps2.xml><?xml version="1.0" encoding="utf-8"?>
<ds:datastoreItem xmlns:ds="http://schemas.openxmlformats.org/officeDocument/2006/customXml" ds:itemID="{622457D9-12AC-4794-A05E-F1B90FCD8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045227-5724-4DBF-9712-031B1BFB2C3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sales pitch</Template>
  <TotalTime>822</TotalTime>
  <Words>4655</Words>
  <Application>Microsoft Macintosh PowerPoint</Application>
  <PresentationFormat>Widescreen</PresentationFormat>
  <Paragraphs>535</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Cambria Math</vt:lpstr>
      <vt:lpstr>Hedvig Letters Sans</vt:lpstr>
      <vt:lpstr>Liter</vt:lpstr>
      <vt:lpstr>MiSans</vt:lpstr>
      <vt:lpstr>Quattrocento Sans</vt:lpstr>
      <vt:lpstr>Tenorite</vt:lpstr>
      <vt:lpstr>Tenorite (Headings)</vt:lpstr>
      <vt:lpstr>Custom</vt:lpstr>
      <vt:lpstr>Synthetic Distributed Traces for Identification in Live Systems</vt:lpstr>
      <vt:lpstr>The Challenge of Production Traces </vt:lpstr>
      <vt:lpstr>Contributions</vt:lpstr>
      <vt:lpstr>Research questions</vt:lpstr>
      <vt:lpstr>Trace representation &amp; dataset</vt:lpstr>
      <vt:lpstr>PowerPoint Presentation</vt:lpstr>
      <vt:lpstr>Training Objective &amp; Generation</vt:lpstr>
      <vt:lpstr>RQ1: Fidelity Analysis: Reconstruction Fidelity Results</vt:lpstr>
      <vt:lpstr>RQ2: Downstream Utility:  TRAIN-ON-SYNTHETIC-TEST-ON-REAL RESULTS</vt:lpstr>
      <vt:lpstr>RQ3 &amp; Rq4: robustness &amp; separability analysis:  variability &amp; separability analysis </vt:lpstr>
      <vt:lpstr>Practical impact:  Industrial deployment &amp; lessons learned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Sneh Patel</dc:creator>
  <cp:lastModifiedBy>Sneh Patel</cp:lastModifiedBy>
  <cp:revision>8</cp:revision>
  <dcterms:created xsi:type="dcterms:W3CDTF">2026-01-30T07:49:44Z</dcterms:created>
  <dcterms:modified xsi:type="dcterms:W3CDTF">2026-02-02T05:09:46Z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