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82" r:id="rId2"/>
    <p:sldId id="283" r:id="rId3"/>
    <p:sldId id="284" r:id="rId4"/>
    <p:sldId id="305" r:id="rId5"/>
    <p:sldId id="299" r:id="rId6"/>
    <p:sldId id="301" r:id="rId7"/>
    <p:sldId id="303" r:id="rId8"/>
    <p:sldId id="304" r:id="rId9"/>
    <p:sldId id="297" r:id="rId10"/>
    <p:sldId id="298" r:id="rId11"/>
    <p:sldId id="285" r:id="rId12"/>
    <p:sldId id="290" r:id="rId13"/>
    <p:sldId id="291" r:id="rId14"/>
    <p:sldId id="295"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92"/>
    <p:restoredTop sz="91050"/>
  </p:normalViewPr>
  <p:slideViewPr>
    <p:cSldViewPr snapToGrid="0">
      <p:cViewPr>
        <p:scale>
          <a:sx n="104" d="100"/>
          <a:sy n="104" d="100"/>
        </p:scale>
        <p:origin x="712"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1-30T19:20:09.98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0 213,'58'-2,"0"0,13-1,4 2,17 1,3 0,-29 0,1 0,0 0,29 0,-3 0,-13 0,-3 0,-12 0,-4 0,25 0,-30 0,-22 0,-15 0,-7 0,15 0,-1 0,12 0,-10 0,-6 0,-8 0,0-2,-44-28,5 15,-36-23,17 24,-8 0,-20 1,20 7,-6 0,-15 1,-6 0,-7 1,-2-1,-3 0,1 0,6 0,4 1,12-1,5 0,-33-4,49 4,25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9544F2-522B-A74A-BBF1-5DBE9DDDA3B5}" type="datetimeFigureOut">
              <a:rPr lang="en-US" smtClean="0"/>
              <a:t>1/30/26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74C16-1379-354C-BA60-AFE73C84A952}" type="slidenum">
              <a:rPr lang="en-US" smtClean="0"/>
              <a:t>‹#›</a:t>
            </a:fld>
            <a:endParaRPr lang="en-US"/>
          </a:p>
        </p:txBody>
      </p:sp>
    </p:spTree>
    <p:extLst>
      <p:ext uri="{BB962C8B-B14F-4D97-AF65-F5344CB8AC3E}">
        <p14:creationId xmlns:p14="http://schemas.microsoft.com/office/powerpoint/2010/main" val="95264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4C16-1379-354C-BA60-AFE73C84A952}" type="slidenum">
              <a:rPr lang="en-US" smtClean="0"/>
              <a:t>3</a:t>
            </a:fld>
            <a:endParaRPr lang="en-US"/>
          </a:p>
        </p:txBody>
      </p:sp>
    </p:spTree>
    <p:extLst>
      <p:ext uri="{BB962C8B-B14F-4D97-AF65-F5344CB8AC3E}">
        <p14:creationId xmlns:p14="http://schemas.microsoft.com/office/powerpoint/2010/main" val="3005837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741C5-4A76-2C1E-3C24-3B2AD1FE85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448698-F27B-7C43-4FEF-6B904CF4E3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D8150E-80E1-41F6-DE75-1C6DB3E6A1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AD3904-DD1F-9884-0263-7590E2E8D2BA}"/>
              </a:ext>
            </a:extLst>
          </p:cNvPr>
          <p:cNvSpPr>
            <a:spLocks noGrp="1"/>
          </p:cNvSpPr>
          <p:nvPr>
            <p:ph type="sldNum" sz="quarter" idx="5"/>
          </p:nvPr>
        </p:nvSpPr>
        <p:spPr/>
        <p:txBody>
          <a:bodyPr/>
          <a:lstStyle/>
          <a:p>
            <a:fld id="{87374C16-1379-354C-BA60-AFE73C84A952}" type="slidenum">
              <a:rPr lang="en-US" smtClean="0"/>
              <a:t>4</a:t>
            </a:fld>
            <a:endParaRPr lang="en-US"/>
          </a:p>
        </p:txBody>
      </p:sp>
    </p:spTree>
    <p:extLst>
      <p:ext uri="{BB962C8B-B14F-4D97-AF65-F5344CB8AC3E}">
        <p14:creationId xmlns:p14="http://schemas.microsoft.com/office/powerpoint/2010/main" val="1824047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default setting performance, max and min value of GA, PA, FGA, and FTA achieved by PIPLUP with different settings on the 10 datasets. The maximum obtained by PIPLUP’s default settings (i.e., </a:t>
            </a:r>
            <a:r>
              <a:rPr lang="el-GR" dirty="0"/>
              <a:t>θ</a:t>
            </a:r>
            <a:r>
              <a:rPr lang="en-US" dirty="0"/>
              <a:t>sim = dynamic and </a:t>
            </a:r>
            <a:r>
              <a:rPr lang="el-GR" dirty="0"/>
              <a:t>θ</a:t>
            </a:r>
            <a:r>
              <a:rPr lang="en-US" dirty="0" err="1"/>
              <a:t>br</a:t>
            </a:r>
            <a:r>
              <a:rPr lang="en-US" dirty="0"/>
              <a:t> = 2) are highlighted with bold fonts.</a:t>
            </a:r>
          </a:p>
        </p:txBody>
      </p:sp>
      <p:sp>
        <p:nvSpPr>
          <p:cNvPr id="4" name="Slide Number Placeholder 3"/>
          <p:cNvSpPr>
            <a:spLocks noGrp="1"/>
          </p:cNvSpPr>
          <p:nvPr>
            <p:ph type="sldNum" sz="quarter" idx="5"/>
          </p:nvPr>
        </p:nvSpPr>
        <p:spPr/>
        <p:txBody>
          <a:bodyPr/>
          <a:lstStyle/>
          <a:p>
            <a:fld id="{87374C16-1379-354C-BA60-AFE73C84A952}" type="slidenum">
              <a:rPr lang="en-US" smtClean="0"/>
              <a:t>12</a:t>
            </a:fld>
            <a:endParaRPr lang="en-US"/>
          </a:p>
        </p:txBody>
      </p:sp>
    </p:spTree>
    <p:extLst>
      <p:ext uri="{BB962C8B-B14F-4D97-AF65-F5344CB8AC3E}">
        <p14:creationId xmlns:p14="http://schemas.microsoft.com/office/powerpoint/2010/main" val="844787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4C16-1379-354C-BA60-AFE73C84A952}" type="slidenum">
              <a:rPr lang="en-US" smtClean="0"/>
              <a:t>13</a:t>
            </a:fld>
            <a:endParaRPr lang="en-US"/>
          </a:p>
        </p:txBody>
      </p:sp>
    </p:spTree>
    <p:extLst>
      <p:ext uri="{BB962C8B-B14F-4D97-AF65-F5344CB8AC3E}">
        <p14:creationId xmlns:p14="http://schemas.microsoft.com/office/powerpoint/2010/main" val="1498929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61B84-4F30-3D8D-BC83-816FF9B4CB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065C90-5D40-DA48-3CF2-75159E1FB4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C3F049-264F-1666-1BF6-69BC3D90E795}"/>
              </a:ext>
            </a:extLst>
          </p:cNvPr>
          <p:cNvSpPr>
            <a:spLocks noGrp="1"/>
          </p:cNvSpPr>
          <p:nvPr>
            <p:ph type="dt" sz="half" idx="10"/>
          </p:nvPr>
        </p:nvSpPr>
        <p:spPr/>
        <p:txBody>
          <a:bodyPr/>
          <a:lstStyle/>
          <a:p>
            <a:fld id="{D8D3D6AB-D9AA-5943-AEDF-4E2408EA7240}" type="datetime1">
              <a:rPr lang="en-CA" smtClean="0"/>
              <a:t>2026-01-30</a:t>
            </a:fld>
            <a:endParaRPr lang="en-US"/>
          </a:p>
        </p:txBody>
      </p:sp>
      <p:sp>
        <p:nvSpPr>
          <p:cNvPr id="5" name="Footer Placeholder 4">
            <a:extLst>
              <a:ext uri="{FF2B5EF4-FFF2-40B4-BE49-F238E27FC236}">
                <a16:creationId xmlns:a16="http://schemas.microsoft.com/office/drawing/2014/main" id="{3A41ED6A-75DB-1F42-A69F-0DDB464C00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C37042-1EFA-81B6-6269-C639354363B1}"/>
              </a:ext>
            </a:extLst>
          </p:cNvPr>
          <p:cNvSpPr>
            <a:spLocks noGrp="1"/>
          </p:cNvSpPr>
          <p:nvPr>
            <p:ph type="sldNum" sz="quarter" idx="12"/>
          </p:nvPr>
        </p:nvSpPr>
        <p:spPr/>
        <p:txBody>
          <a:bodyPr/>
          <a:lstStyle/>
          <a:p>
            <a:fld id="{32CC4C84-E3DE-064A-B0D8-6EF280EAE526}" type="slidenum">
              <a:rPr lang="en-US" smtClean="0"/>
              <a:t>‹#›</a:t>
            </a:fld>
            <a:endParaRPr lang="en-US"/>
          </a:p>
        </p:txBody>
      </p:sp>
    </p:spTree>
    <p:extLst>
      <p:ext uri="{BB962C8B-B14F-4D97-AF65-F5344CB8AC3E}">
        <p14:creationId xmlns:p14="http://schemas.microsoft.com/office/powerpoint/2010/main" val="3788271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61811-C1BA-2D98-5BFF-2001DE5DCD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44297B-6504-BCAC-4001-1B61ED358F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C59C6B-1F01-9CF7-B4FE-6D6299BF822D}"/>
              </a:ext>
            </a:extLst>
          </p:cNvPr>
          <p:cNvSpPr>
            <a:spLocks noGrp="1"/>
          </p:cNvSpPr>
          <p:nvPr>
            <p:ph type="dt" sz="half" idx="10"/>
          </p:nvPr>
        </p:nvSpPr>
        <p:spPr/>
        <p:txBody>
          <a:bodyPr/>
          <a:lstStyle/>
          <a:p>
            <a:fld id="{F09CB960-8804-4E48-84DB-088E513ED41F}" type="datetime1">
              <a:rPr lang="en-CA" smtClean="0"/>
              <a:t>2026-01-30</a:t>
            </a:fld>
            <a:endParaRPr lang="en-US"/>
          </a:p>
        </p:txBody>
      </p:sp>
      <p:sp>
        <p:nvSpPr>
          <p:cNvPr id="5" name="Footer Placeholder 4">
            <a:extLst>
              <a:ext uri="{FF2B5EF4-FFF2-40B4-BE49-F238E27FC236}">
                <a16:creationId xmlns:a16="http://schemas.microsoft.com/office/drawing/2014/main" id="{A7DFCC36-6B4B-053A-5F44-5AA360970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AB7335-5F0E-26EA-4658-8C1A5FEB441A}"/>
              </a:ext>
            </a:extLst>
          </p:cNvPr>
          <p:cNvSpPr>
            <a:spLocks noGrp="1"/>
          </p:cNvSpPr>
          <p:nvPr>
            <p:ph type="sldNum" sz="quarter" idx="12"/>
          </p:nvPr>
        </p:nvSpPr>
        <p:spPr/>
        <p:txBody>
          <a:bodyPr/>
          <a:lstStyle/>
          <a:p>
            <a:fld id="{32CC4C84-E3DE-064A-B0D8-6EF280EAE526}" type="slidenum">
              <a:rPr lang="en-US" smtClean="0"/>
              <a:t>‹#›</a:t>
            </a:fld>
            <a:endParaRPr lang="en-US"/>
          </a:p>
        </p:txBody>
      </p:sp>
    </p:spTree>
    <p:extLst>
      <p:ext uri="{BB962C8B-B14F-4D97-AF65-F5344CB8AC3E}">
        <p14:creationId xmlns:p14="http://schemas.microsoft.com/office/powerpoint/2010/main" val="1284814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188700-7D00-8F05-4301-9FC71D05F8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97AF18-AB41-0809-E685-4AE495A3CE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C048C5-CC57-5140-72DA-0474AE92B0BE}"/>
              </a:ext>
            </a:extLst>
          </p:cNvPr>
          <p:cNvSpPr>
            <a:spLocks noGrp="1"/>
          </p:cNvSpPr>
          <p:nvPr>
            <p:ph type="dt" sz="half" idx="10"/>
          </p:nvPr>
        </p:nvSpPr>
        <p:spPr/>
        <p:txBody>
          <a:bodyPr/>
          <a:lstStyle/>
          <a:p>
            <a:fld id="{AF1776C8-43AB-7D45-86D8-FF7ACEF192BB}" type="datetime1">
              <a:rPr lang="en-CA" smtClean="0"/>
              <a:t>2026-01-30</a:t>
            </a:fld>
            <a:endParaRPr lang="en-US"/>
          </a:p>
        </p:txBody>
      </p:sp>
      <p:sp>
        <p:nvSpPr>
          <p:cNvPr id="5" name="Footer Placeholder 4">
            <a:extLst>
              <a:ext uri="{FF2B5EF4-FFF2-40B4-BE49-F238E27FC236}">
                <a16:creationId xmlns:a16="http://schemas.microsoft.com/office/drawing/2014/main" id="{98A0C9D0-BC43-D8A8-2713-6F4BEEF6FB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C80EDF-9812-3A1C-072F-54527DCDABEA}"/>
              </a:ext>
            </a:extLst>
          </p:cNvPr>
          <p:cNvSpPr>
            <a:spLocks noGrp="1"/>
          </p:cNvSpPr>
          <p:nvPr>
            <p:ph type="sldNum" sz="quarter" idx="12"/>
          </p:nvPr>
        </p:nvSpPr>
        <p:spPr/>
        <p:txBody>
          <a:bodyPr/>
          <a:lstStyle/>
          <a:p>
            <a:fld id="{32CC4C84-E3DE-064A-B0D8-6EF280EAE526}" type="slidenum">
              <a:rPr lang="en-US" smtClean="0"/>
              <a:t>‹#›</a:t>
            </a:fld>
            <a:endParaRPr lang="en-US"/>
          </a:p>
        </p:txBody>
      </p:sp>
    </p:spTree>
    <p:extLst>
      <p:ext uri="{BB962C8B-B14F-4D97-AF65-F5344CB8AC3E}">
        <p14:creationId xmlns:p14="http://schemas.microsoft.com/office/powerpoint/2010/main" val="1803705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99D48-6ABF-003A-E240-25E14AEAD2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77010-A763-38AD-84D8-7426845279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4D8C9-ADD7-F7A9-B696-17E9F1C3C081}"/>
              </a:ext>
            </a:extLst>
          </p:cNvPr>
          <p:cNvSpPr>
            <a:spLocks noGrp="1"/>
          </p:cNvSpPr>
          <p:nvPr>
            <p:ph type="dt" sz="half" idx="10"/>
          </p:nvPr>
        </p:nvSpPr>
        <p:spPr/>
        <p:txBody>
          <a:bodyPr/>
          <a:lstStyle/>
          <a:p>
            <a:fld id="{2E1F04E9-8859-4244-A2D1-8C4623F955DD}" type="datetime1">
              <a:rPr lang="en-CA" smtClean="0"/>
              <a:t>2026-01-30</a:t>
            </a:fld>
            <a:endParaRPr lang="en-US"/>
          </a:p>
        </p:txBody>
      </p:sp>
      <p:sp>
        <p:nvSpPr>
          <p:cNvPr id="5" name="Footer Placeholder 4">
            <a:extLst>
              <a:ext uri="{FF2B5EF4-FFF2-40B4-BE49-F238E27FC236}">
                <a16:creationId xmlns:a16="http://schemas.microsoft.com/office/drawing/2014/main" id="{8C861BA9-215A-7190-870C-D4F4068CB0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74CF74-2D1E-933B-F4D4-2FCC69E06197}"/>
              </a:ext>
            </a:extLst>
          </p:cNvPr>
          <p:cNvSpPr>
            <a:spLocks noGrp="1"/>
          </p:cNvSpPr>
          <p:nvPr>
            <p:ph type="sldNum" sz="quarter" idx="12"/>
          </p:nvPr>
        </p:nvSpPr>
        <p:spPr/>
        <p:txBody>
          <a:bodyPr/>
          <a:lstStyle/>
          <a:p>
            <a:fld id="{32CC4C84-E3DE-064A-B0D8-6EF280EAE526}" type="slidenum">
              <a:rPr lang="en-US" smtClean="0"/>
              <a:t>‹#›</a:t>
            </a:fld>
            <a:endParaRPr lang="en-US"/>
          </a:p>
        </p:txBody>
      </p:sp>
    </p:spTree>
    <p:extLst>
      <p:ext uri="{BB962C8B-B14F-4D97-AF65-F5344CB8AC3E}">
        <p14:creationId xmlns:p14="http://schemas.microsoft.com/office/powerpoint/2010/main" val="56514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C8B5D-9E91-22A9-2989-005D639EF9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DD9A29-396C-7BAD-F939-386194569C9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A2C2BD-CC9A-94D7-3C64-3073985F5046}"/>
              </a:ext>
            </a:extLst>
          </p:cNvPr>
          <p:cNvSpPr>
            <a:spLocks noGrp="1"/>
          </p:cNvSpPr>
          <p:nvPr>
            <p:ph type="dt" sz="half" idx="10"/>
          </p:nvPr>
        </p:nvSpPr>
        <p:spPr/>
        <p:txBody>
          <a:bodyPr/>
          <a:lstStyle/>
          <a:p>
            <a:fld id="{CA86B1CF-530F-8D42-839A-A98FD1DA1D18}" type="datetime1">
              <a:rPr lang="en-CA" smtClean="0"/>
              <a:t>2026-01-30</a:t>
            </a:fld>
            <a:endParaRPr lang="en-US"/>
          </a:p>
        </p:txBody>
      </p:sp>
      <p:sp>
        <p:nvSpPr>
          <p:cNvPr id="5" name="Footer Placeholder 4">
            <a:extLst>
              <a:ext uri="{FF2B5EF4-FFF2-40B4-BE49-F238E27FC236}">
                <a16:creationId xmlns:a16="http://schemas.microsoft.com/office/drawing/2014/main" id="{87F3AF68-4740-494F-ED49-DD9E24ABF2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D8D4EA-9719-0D3B-90F6-F470C51E9A77}"/>
              </a:ext>
            </a:extLst>
          </p:cNvPr>
          <p:cNvSpPr>
            <a:spLocks noGrp="1"/>
          </p:cNvSpPr>
          <p:nvPr>
            <p:ph type="sldNum" sz="quarter" idx="12"/>
          </p:nvPr>
        </p:nvSpPr>
        <p:spPr/>
        <p:txBody>
          <a:bodyPr/>
          <a:lstStyle/>
          <a:p>
            <a:fld id="{32CC4C84-E3DE-064A-B0D8-6EF280EAE526}" type="slidenum">
              <a:rPr lang="en-US" smtClean="0"/>
              <a:t>‹#›</a:t>
            </a:fld>
            <a:endParaRPr lang="en-US"/>
          </a:p>
        </p:txBody>
      </p:sp>
    </p:spTree>
    <p:extLst>
      <p:ext uri="{BB962C8B-B14F-4D97-AF65-F5344CB8AC3E}">
        <p14:creationId xmlns:p14="http://schemas.microsoft.com/office/powerpoint/2010/main" val="2796749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5EBB1-85BB-B40F-2358-F9045607A6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44BDD5-6556-22F1-0F96-DAC9F7CE16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B21E65-FAE0-C717-AE69-D605ADFDD8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4A5EA1-DA9E-B3BE-AC67-4B7297E1FD11}"/>
              </a:ext>
            </a:extLst>
          </p:cNvPr>
          <p:cNvSpPr>
            <a:spLocks noGrp="1"/>
          </p:cNvSpPr>
          <p:nvPr>
            <p:ph type="dt" sz="half" idx="10"/>
          </p:nvPr>
        </p:nvSpPr>
        <p:spPr/>
        <p:txBody>
          <a:bodyPr/>
          <a:lstStyle/>
          <a:p>
            <a:fld id="{7332F8C5-0A5F-0D4D-B3AE-94CB5C630D4D}" type="datetime1">
              <a:rPr lang="en-CA" smtClean="0"/>
              <a:t>2026-01-30</a:t>
            </a:fld>
            <a:endParaRPr lang="en-US"/>
          </a:p>
        </p:txBody>
      </p:sp>
      <p:sp>
        <p:nvSpPr>
          <p:cNvPr id="6" name="Footer Placeholder 5">
            <a:extLst>
              <a:ext uri="{FF2B5EF4-FFF2-40B4-BE49-F238E27FC236}">
                <a16:creationId xmlns:a16="http://schemas.microsoft.com/office/drawing/2014/main" id="{99696696-BEE3-6E0F-3FE4-98EBB52C3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38D038-C1F2-5154-87E9-E1B01913B71D}"/>
              </a:ext>
            </a:extLst>
          </p:cNvPr>
          <p:cNvSpPr>
            <a:spLocks noGrp="1"/>
          </p:cNvSpPr>
          <p:nvPr>
            <p:ph type="sldNum" sz="quarter" idx="12"/>
          </p:nvPr>
        </p:nvSpPr>
        <p:spPr/>
        <p:txBody>
          <a:bodyPr/>
          <a:lstStyle/>
          <a:p>
            <a:fld id="{32CC4C84-E3DE-064A-B0D8-6EF280EAE526}" type="slidenum">
              <a:rPr lang="en-US" smtClean="0"/>
              <a:t>‹#›</a:t>
            </a:fld>
            <a:endParaRPr lang="en-US"/>
          </a:p>
        </p:txBody>
      </p:sp>
    </p:spTree>
    <p:extLst>
      <p:ext uri="{BB962C8B-B14F-4D97-AF65-F5344CB8AC3E}">
        <p14:creationId xmlns:p14="http://schemas.microsoft.com/office/powerpoint/2010/main" val="377221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BD94-B56B-BDD5-66B7-6CE78ACB10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BDF3CA-8B07-5AE3-1953-849CEAB696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659FF0-CD0A-F067-9DEC-FE68D87041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80F7D9-AC17-4005-8DA6-F2232D70B7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986A3C-1046-A4EE-C195-8FA3A5CC54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7E9ADE-B7DF-22A5-B7A5-C7F324B7AB35}"/>
              </a:ext>
            </a:extLst>
          </p:cNvPr>
          <p:cNvSpPr>
            <a:spLocks noGrp="1"/>
          </p:cNvSpPr>
          <p:nvPr>
            <p:ph type="dt" sz="half" idx="10"/>
          </p:nvPr>
        </p:nvSpPr>
        <p:spPr/>
        <p:txBody>
          <a:bodyPr/>
          <a:lstStyle/>
          <a:p>
            <a:fld id="{2ABA088E-3B11-C94E-98F5-52247C9256D1}" type="datetime1">
              <a:rPr lang="en-CA" smtClean="0"/>
              <a:t>2026-01-30</a:t>
            </a:fld>
            <a:endParaRPr lang="en-US"/>
          </a:p>
        </p:txBody>
      </p:sp>
      <p:sp>
        <p:nvSpPr>
          <p:cNvPr id="8" name="Footer Placeholder 7">
            <a:extLst>
              <a:ext uri="{FF2B5EF4-FFF2-40B4-BE49-F238E27FC236}">
                <a16:creationId xmlns:a16="http://schemas.microsoft.com/office/drawing/2014/main" id="{692AE6D8-13AA-3EEF-702E-04B1345215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DAB143-769A-47B1-64EF-D68AC20D1556}"/>
              </a:ext>
            </a:extLst>
          </p:cNvPr>
          <p:cNvSpPr>
            <a:spLocks noGrp="1"/>
          </p:cNvSpPr>
          <p:nvPr>
            <p:ph type="sldNum" sz="quarter" idx="12"/>
          </p:nvPr>
        </p:nvSpPr>
        <p:spPr/>
        <p:txBody>
          <a:bodyPr/>
          <a:lstStyle/>
          <a:p>
            <a:fld id="{32CC4C84-E3DE-064A-B0D8-6EF280EAE526}" type="slidenum">
              <a:rPr lang="en-US" smtClean="0"/>
              <a:t>‹#›</a:t>
            </a:fld>
            <a:endParaRPr lang="en-US"/>
          </a:p>
        </p:txBody>
      </p:sp>
    </p:spTree>
    <p:extLst>
      <p:ext uri="{BB962C8B-B14F-4D97-AF65-F5344CB8AC3E}">
        <p14:creationId xmlns:p14="http://schemas.microsoft.com/office/powerpoint/2010/main" val="99233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1F8BB-53E6-6652-B40D-D8036E495C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55F8AB-FACD-7132-44B3-05E8BB1C78A4}"/>
              </a:ext>
            </a:extLst>
          </p:cNvPr>
          <p:cNvSpPr>
            <a:spLocks noGrp="1"/>
          </p:cNvSpPr>
          <p:nvPr>
            <p:ph type="dt" sz="half" idx="10"/>
          </p:nvPr>
        </p:nvSpPr>
        <p:spPr/>
        <p:txBody>
          <a:bodyPr/>
          <a:lstStyle/>
          <a:p>
            <a:fld id="{B708B36A-55D5-9248-AA49-E10F9CF65F7A}" type="datetime1">
              <a:rPr lang="en-CA" smtClean="0"/>
              <a:t>2026-01-30</a:t>
            </a:fld>
            <a:endParaRPr lang="en-US"/>
          </a:p>
        </p:txBody>
      </p:sp>
      <p:sp>
        <p:nvSpPr>
          <p:cNvPr id="4" name="Footer Placeholder 3">
            <a:extLst>
              <a:ext uri="{FF2B5EF4-FFF2-40B4-BE49-F238E27FC236}">
                <a16:creationId xmlns:a16="http://schemas.microsoft.com/office/drawing/2014/main" id="{5B40E1BB-EB97-8677-B63D-9FD3F2A62C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C2992E-CB67-6913-13F9-83F2BFA35174}"/>
              </a:ext>
            </a:extLst>
          </p:cNvPr>
          <p:cNvSpPr>
            <a:spLocks noGrp="1"/>
          </p:cNvSpPr>
          <p:nvPr>
            <p:ph type="sldNum" sz="quarter" idx="12"/>
          </p:nvPr>
        </p:nvSpPr>
        <p:spPr/>
        <p:txBody>
          <a:bodyPr/>
          <a:lstStyle/>
          <a:p>
            <a:fld id="{32CC4C84-E3DE-064A-B0D8-6EF280EAE526}" type="slidenum">
              <a:rPr lang="en-US" smtClean="0"/>
              <a:t>‹#›</a:t>
            </a:fld>
            <a:endParaRPr lang="en-US"/>
          </a:p>
        </p:txBody>
      </p:sp>
    </p:spTree>
    <p:extLst>
      <p:ext uri="{BB962C8B-B14F-4D97-AF65-F5344CB8AC3E}">
        <p14:creationId xmlns:p14="http://schemas.microsoft.com/office/powerpoint/2010/main" val="985759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566898-9945-E2DD-7103-42BE0F205EF6}"/>
              </a:ext>
            </a:extLst>
          </p:cNvPr>
          <p:cNvSpPr>
            <a:spLocks noGrp="1"/>
          </p:cNvSpPr>
          <p:nvPr>
            <p:ph type="dt" sz="half" idx="10"/>
          </p:nvPr>
        </p:nvSpPr>
        <p:spPr/>
        <p:txBody>
          <a:bodyPr/>
          <a:lstStyle/>
          <a:p>
            <a:fld id="{87FF0BA1-13F4-504B-B4CE-053C82DB18B6}" type="datetime1">
              <a:rPr lang="en-CA" smtClean="0"/>
              <a:t>2026-01-30</a:t>
            </a:fld>
            <a:endParaRPr lang="en-US"/>
          </a:p>
        </p:txBody>
      </p:sp>
      <p:sp>
        <p:nvSpPr>
          <p:cNvPr id="3" name="Footer Placeholder 2">
            <a:extLst>
              <a:ext uri="{FF2B5EF4-FFF2-40B4-BE49-F238E27FC236}">
                <a16:creationId xmlns:a16="http://schemas.microsoft.com/office/drawing/2014/main" id="{690DEEAE-6115-3272-AF38-545C6266F0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42701A-341D-F015-A789-BCA6CA1576C6}"/>
              </a:ext>
            </a:extLst>
          </p:cNvPr>
          <p:cNvSpPr>
            <a:spLocks noGrp="1"/>
          </p:cNvSpPr>
          <p:nvPr>
            <p:ph type="sldNum" sz="quarter" idx="12"/>
          </p:nvPr>
        </p:nvSpPr>
        <p:spPr/>
        <p:txBody>
          <a:bodyPr/>
          <a:lstStyle/>
          <a:p>
            <a:fld id="{32CC4C84-E3DE-064A-B0D8-6EF280EAE526}" type="slidenum">
              <a:rPr lang="en-US" smtClean="0"/>
              <a:t>‹#›</a:t>
            </a:fld>
            <a:endParaRPr lang="en-US"/>
          </a:p>
        </p:txBody>
      </p:sp>
    </p:spTree>
    <p:extLst>
      <p:ext uri="{BB962C8B-B14F-4D97-AF65-F5344CB8AC3E}">
        <p14:creationId xmlns:p14="http://schemas.microsoft.com/office/powerpoint/2010/main" val="1902833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AD613-40AC-5B1E-5040-8DA67A3F69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239C96-8EC7-73FC-6091-C011DD91E9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CF6D21-4097-38D6-A77A-AD1EAF51D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890280-080C-4707-EAC0-A76F5369664E}"/>
              </a:ext>
            </a:extLst>
          </p:cNvPr>
          <p:cNvSpPr>
            <a:spLocks noGrp="1"/>
          </p:cNvSpPr>
          <p:nvPr>
            <p:ph type="dt" sz="half" idx="10"/>
          </p:nvPr>
        </p:nvSpPr>
        <p:spPr/>
        <p:txBody>
          <a:bodyPr/>
          <a:lstStyle/>
          <a:p>
            <a:fld id="{784FEF48-B686-1D4D-A1C1-41FCEA1051C6}" type="datetime1">
              <a:rPr lang="en-CA" smtClean="0"/>
              <a:t>2026-01-30</a:t>
            </a:fld>
            <a:endParaRPr lang="en-US"/>
          </a:p>
        </p:txBody>
      </p:sp>
      <p:sp>
        <p:nvSpPr>
          <p:cNvPr id="6" name="Footer Placeholder 5">
            <a:extLst>
              <a:ext uri="{FF2B5EF4-FFF2-40B4-BE49-F238E27FC236}">
                <a16:creationId xmlns:a16="http://schemas.microsoft.com/office/drawing/2014/main" id="{77E672F8-BF93-C355-0C24-F310E6873F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FD5C3C-B6BE-A4CA-8FAB-9F866454F7F5}"/>
              </a:ext>
            </a:extLst>
          </p:cNvPr>
          <p:cNvSpPr>
            <a:spLocks noGrp="1"/>
          </p:cNvSpPr>
          <p:nvPr>
            <p:ph type="sldNum" sz="quarter" idx="12"/>
          </p:nvPr>
        </p:nvSpPr>
        <p:spPr/>
        <p:txBody>
          <a:bodyPr/>
          <a:lstStyle/>
          <a:p>
            <a:fld id="{32CC4C84-E3DE-064A-B0D8-6EF280EAE526}" type="slidenum">
              <a:rPr lang="en-US" smtClean="0"/>
              <a:t>‹#›</a:t>
            </a:fld>
            <a:endParaRPr lang="en-US"/>
          </a:p>
        </p:txBody>
      </p:sp>
    </p:spTree>
    <p:extLst>
      <p:ext uri="{BB962C8B-B14F-4D97-AF65-F5344CB8AC3E}">
        <p14:creationId xmlns:p14="http://schemas.microsoft.com/office/powerpoint/2010/main" val="3872935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ECD06-AA00-5859-E4DD-55BF536556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7115AC-9B0A-5C33-ADDA-C795091B85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06FB6E-40FD-BCDF-D4A6-0216D7E822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1AAF1-C172-14B6-891D-72A7ACA3EA2E}"/>
              </a:ext>
            </a:extLst>
          </p:cNvPr>
          <p:cNvSpPr>
            <a:spLocks noGrp="1"/>
          </p:cNvSpPr>
          <p:nvPr>
            <p:ph type="dt" sz="half" idx="10"/>
          </p:nvPr>
        </p:nvSpPr>
        <p:spPr/>
        <p:txBody>
          <a:bodyPr/>
          <a:lstStyle/>
          <a:p>
            <a:fld id="{6A47068E-50A6-544E-BCA0-3998B628C3DF}" type="datetime1">
              <a:rPr lang="en-CA" smtClean="0"/>
              <a:t>2026-01-30</a:t>
            </a:fld>
            <a:endParaRPr lang="en-US"/>
          </a:p>
        </p:txBody>
      </p:sp>
      <p:sp>
        <p:nvSpPr>
          <p:cNvPr id="6" name="Footer Placeholder 5">
            <a:extLst>
              <a:ext uri="{FF2B5EF4-FFF2-40B4-BE49-F238E27FC236}">
                <a16:creationId xmlns:a16="http://schemas.microsoft.com/office/drawing/2014/main" id="{65BB85FD-60DB-EE36-2FC2-FA8633CD6A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1DF3B2-7CDA-8121-1301-A8884393C6FB}"/>
              </a:ext>
            </a:extLst>
          </p:cNvPr>
          <p:cNvSpPr>
            <a:spLocks noGrp="1"/>
          </p:cNvSpPr>
          <p:nvPr>
            <p:ph type="sldNum" sz="quarter" idx="12"/>
          </p:nvPr>
        </p:nvSpPr>
        <p:spPr/>
        <p:txBody>
          <a:bodyPr/>
          <a:lstStyle/>
          <a:p>
            <a:fld id="{32CC4C84-E3DE-064A-B0D8-6EF280EAE526}" type="slidenum">
              <a:rPr lang="en-US" smtClean="0"/>
              <a:t>‹#›</a:t>
            </a:fld>
            <a:endParaRPr lang="en-US"/>
          </a:p>
        </p:txBody>
      </p:sp>
    </p:spTree>
    <p:extLst>
      <p:ext uri="{BB962C8B-B14F-4D97-AF65-F5344CB8AC3E}">
        <p14:creationId xmlns:p14="http://schemas.microsoft.com/office/powerpoint/2010/main" val="206698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07351A-6E4F-5CC3-D41F-B1CBCBD065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17BA55-3BC3-3073-57EB-F80D146207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2AAB1-7CD7-7F5C-B60F-823E20B252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DC8304-57D1-5E44-A780-677BD8545ACE}" type="datetime1">
              <a:rPr lang="en-CA" smtClean="0"/>
              <a:t>2026-01-30</a:t>
            </a:fld>
            <a:endParaRPr lang="en-US"/>
          </a:p>
        </p:txBody>
      </p:sp>
      <p:sp>
        <p:nvSpPr>
          <p:cNvPr id="5" name="Footer Placeholder 4">
            <a:extLst>
              <a:ext uri="{FF2B5EF4-FFF2-40B4-BE49-F238E27FC236}">
                <a16:creationId xmlns:a16="http://schemas.microsoft.com/office/drawing/2014/main" id="{C7276F78-A4BC-F857-AAAC-E34D83EDC0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6F1C844-41CF-36E3-927D-473210BB98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CC4C84-E3DE-064A-B0D8-6EF280EAE526}" type="slidenum">
              <a:rPr lang="en-US" smtClean="0"/>
              <a:t>‹#›</a:t>
            </a:fld>
            <a:endParaRPr lang="en-US"/>
          </a:p>
        </p:txBody>
      </p:sp>
    </p:spTree>
    <p:extLst>
      <p:ext uri="{BB962C8B-B14F-4D97-AF65-F5344CB8AC3E}">
        <p14:creationId xmlns:p14="http://schemas.microsoft.com/office/powerpoint/2010/main" val="3179489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ustomXml" Target="../ink/ink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EF3E0-5CDC-80C6-8D18-AF59EAC6E573}"/>
              </a:ext>
            </a:extLst>
          </p:cNvPr>
          <p:cNvSpPr>
            <a:spLocks noGrp="1"/>
          </p:cNvSpPr>
          <p:nvPr>
            <p:ph type="ctrTitle"/>
          </p:nvPr>
        </p:nvSpPr>
        <p:spPr/>
        <p:txBody>
          <a:bodyPr/>
          <a:lstStyle/>
          <a:p>
            <a:r>
              <a:rPr lang="en-US" b="1" dirty="0"/>
              <a:t>Low-Cost and High-Performance Log Parsing</a:t>
            </a:r>
          </a:p>
        </p:txBody>
      </p:sp>
      <p:sp>
        <p:nvSpPr>
          <p:cNvPr id="3" name="Subtitle 2">
            <a:extLst>
              <a:ext uri="{FF2B5EF4-FFF2-40B4-BE49-F238E27FC236}">
                <a16:creationId xmlns:a16="http://schemas.microsoft.com/office/drawing/2014/main" id="{59FABBC3-D213-DA35-FBFA-82308BD54863}"/>
              </a:ext>
            </a:extLst>
          </p:cNvPr>
          <p:cNvSpPr>
            <a:spLocks noGrp="1"/>
          </p:cNvSpPr>
          <p:nvPr>
            <p:ph type="subTitle" idx="1"/>
          </p:nvPr>
        </p:nvSpPr>
        <p:spPr/>
        <p:txBody>
          <a:bodyPr/>
          <a:lstStyle/>
          <a:p>
            <a:r>
              <a:rPr lang="en-US" dirty="0" err="1"/>
              <a:t>Qiaolin</a:t>
            </a:r>
            <a:r>
              <a:rPr lang="en-US" dirty="0"/>
              <a:t> (Isabelle) Qin</a:t>
            </a:r>
          </a:p>
          <a:p>
            <a:r>
              <a:rPr lang="en-US" dirty="0"/>
              <a:t>Moose Lab</a:t>
            </a:r>
          </a:p>
        </p:txBody>
      </p:sp>
      <p:pic>
        <p:nvPicPr>
          <p:cNvPr id="1026" name="Picture 2" descr="MOOSE Lab">
            <a:extLst>
              <a:ext uri="{FF2B5EF4-FFF2-40B4-BE49-F238E27FC236}">
                <a16:creationId xmlns:a16="http://schemas.microsoft.com/office/drawing/2014/main" id="{7DD34E4E-A4D9-BDC6-142A-57501DA819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90" y="164902"/>
            <a:ext cx="3629465" cy="95746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8DD4A89-3462-0F1D-5A41-6ED9FB01AE07}"/>
              </a:ext>
            </a:extLst>
          </p:cNvPr>
          <p:cNvSpPr>
            <a:spLocks noGrp="1"/>
          </p:cNvSpPr>
          <p:nvPr>
            <p:ph type="sldNum" sz="quarter" idx="12"/>
          </p:nvPr>
        </p:nvSpPr>
        <p:spPr/>
        <p:txBody>
          <a:bodyPr/>
          <a:lstStyle/>
          <a:p>
            <a:fld id="{32CC4C84-E3DE-064A-B0D8-6EF280EAE526}" type="slidenum">
              <a:rPr lang="en-US" smtClean="0"/>
              <a:t>1</a:t>
            </a:fld>
            <a:endParaRPr lang="en-US"/>
          </a:p>
        </p:txBody>
      </p:sp>
      <p:pic>
        <p:nvPicPr>
          <p:cNvPr id="5" name="Picture 2" descr="Piplup | Pokédex">
            <a:extLst>
              <a:ext uri="{FF2B5EF4-FFF2-40B4-BE49-F238E27FC236}">
                <a16:creationId xmlns:a16="http://schemas.microsoft.com/office/drawing/2014/main" id="{85E1FFAA-E298-1EF9-820F-AD862638F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1" y="4052759"/>
            <a:ext cx="2730500" cy="27305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a:extLst>
              <a:ext uri="{FF2B5EF4-FFF2-40B4-BE49-F238E27FC236}">
                <a16:creationId xmlns:a16="http://schemas.microsoft.com/office/drawing/2014/main" id="{0CB3D982-A893-B75E-2F38-085762E8BA0A}"/>
              </a:ext>
            </a:extLst>
          </p:cNvPr>
          <p:cNvSpPr/>
          <p:nvPr/>
        </p:nvSpPr>
        <p:spPr>
          <a:xfrm>
            <a:off x="2916194" y="4842647"/>
            <a:ext cx="1668163" cy="785255"/>
          </a:xfrm>
          <a:prstGeom prst="wedgeRoundRectCallout">
            <a:avLst>
              <a:gd name="adj1" fmla="val -80088"/>
              <a:gd name="adj2" fmla="val 1580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Hello</a:t>
            </a:r>
          </a:p>
        </p:txBody>
      </p:sp>
    </p:spTree>
    <p:extLst>
      <p:ext uri="{BB962C8B-B14F-4D97-AF65-F5344CB8AC3E}">
        <p14:creationId xmlns:p14="http://schemas.microsoft.com/office/powerpoint/2010/main" val="196397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A1E96-3277-D42F-6D3B-919E90FD9279}"/>
              </a:ext>
            </a:extLst>
          </p:cNvPr>
          <p:cNvSpPr>
            <a:spLocks noGrp="1"/>
          </p:cNvSpPr>
          <p:nvPr>
            <p:ph type="title"/>
          </p:nvPr>
        </p:nvSpPr>
        <p:spPr/>
        <p:txBody>
          <a:bodyPr/>
          <a:lstStyle/>
          <a:p>
            <a:r>
              <a:rPr lang="en-US" b="1" dirty="0"/>
              <a:t>PIPLUP’s Parsing Process</a:t>
            </a:r>
          </a:p>
        </p:txBody>
      </p:sp>
      <p:pic>
        <p:nvPicPr>
          <p:cNvPr id="6" name="Content Placeholder 5">
            <a:extLst>
              <a:ext uri="{FF2B5EF4-FFF2-40B4-BE49-F238E27FC236}">
                <a16:creationId xmlns:a16="http://schemas.microsoft.com/office/drawing/2014/main" id="{FE92C738-04C9-0139-FD94-E20F8BC3C04A}"/>
              </a:ext>
            </a:extLst>
          </p:cNvPr>
          <p:cNvPicPr>
            <a:picLocks noGrp="1" noChangeAspect="1"/>
          </p:cNvPicPr>
          <p:nvPr>
            <p:ph idx="1"/>
          </p:nvPr>
        </p:nvPicPr>
        <p:blipFill>
          <a:blip r:embed="rId2"/>
          <a:stretch>
            <a:fillRect/>
          </a:stretch>
        </p:blipFill>
        <p:spPr>
          <a:xfrm>
            <a:off x="2356583" y="1438998"/>
            <a:ext cx="8997217" cy="4482130"/>
          </a:xfrm>
        </p:spPr>
      </p:pic>
      <p:sp>
        <p:nvSpPr>
          <p:cNvPr id="4" name="Slide Number Placeholder 3">
            <a:extLst>
              <a:ext uri="{FF2B5EF4-FFF2-40B4-BE49-F238E27FC236}">
                <a16:creationId xmlns:a16="http://schemas.microsoft.com/office/drawing/2014/main" id="{CA868374-619E-7867-7762-284049FAB84E}"/>
              </a:ext>
            </a:extLst>
          </p:cNvPr>
          <p:cNvSpPr>
            <a:spLocks noGrp="1"/>
          </p:cNvSpPr>
          <p:nvPr>
            <p:ph type="sldNum" sz="quarter" idx="12"/>
          </p:nvPr>
        </p:nvSpPr>
        <p:spPr/>
        <p:txBody>
          <a:bodyPr/>
          <a:lstStyle/>
          <a:p>
            <a:fld id="{32CC4C84-E3DE-064A-B0D8-6EF280EAE526}" type="slidenum">
              <a:rPr lang="en-US" smtClean="0"/>
              <a:t>10</a:t>
            </a:fld>
            <a:endParaRPr lang="en-US"/>
          </a:p>
        </p:txBody>
      </p:sp>
      <p:sp>
        <p:nvSpPr>
          <p:cNvPr id="7" name="TextBox 6">
            <a:extLst>
              <a:ext uri="{FF2B5EF4-FFF2-40B4-BE49-F238E27FC236}">
                <a16:creationId xmlns:a16="http://schemas.microsoft.com/office/drawing/2014/main" id="{FC11E9E3-D68D-984E-AB6C-BC9E2EDEE0FE}"/>
              </a:ext>
            </a:extLst>
          </p:cNvPr>
          <p:cNvSpPr txBox="1"/>
          <p:nvPr/>
        </p:nvSpPr>
        <p:spPr>
          <a:xfrm>
            <a:off x="5264053" y="4709807"/>
            <a:ext cx="4446634" cy="1060453"/>
          </a:xfrm>
          <a:prstGeom prst="rect">
            <a:avLst/>
          </a:prstGeom>
          <a:noFill/>
          <a:ln w="38100">
            <a:solidFill>
              <a:srgbClr val="FF0000"/>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4E93D6AA-54B0-9064-3419-06E2D4E4101F}"/>
              </a:ext>
            </a:extLst>
          </p:cNvPr>
          <p:cNvSpPr txBox="1"/>
          <p:nvPr/>
        </p:nvSpPr>
        <p:spPr>
          <a:xfrm>
            <a:off x="2136667" y="5905975"/>
            <a:ext cx="9866612" cy="461665"/>
          </a:xfrm>
          <a:prstGeom prst="rect">
            <a:avLst/>
          </a:prstGeom>
          <a:noFill/>
        </p:spPr>
        <p:txBody>
          <a:bodyPr wrap="none" rtlCol="0">
            <a:spAutoFit/>
          </a:bodyPr>
          <a:lstStyle/>
          <a:p>
            <a:r>
              <a:rPr lang="en-US" sz="2400" dirty="0">
                <a:solidFill>
                  <a:srgbClr val="FF0000"/>
                </a:solidFill>
              </a:rPr>
              <a:t>Dynamic constant token identification and allocation based on frequency</a:t>
            </a:r>
          </a:p>
        </p:txBody>
      </p:sp>
      <p:sp>
        <p:nvSpPr>
          <p:cNvPr id="9" name="TextBox 8">
            <a:extLst>
              <a:ext uri="{FF2B5EF4-FFF2-40B4-BE49-F238E27FC236}">
                <a16:creationId xmlns:a16="http://schemas.microsoft.com/office/drawing/2014/main" id="{62CE579F-9847-8E3A-ACE2-A5C1E0422834}"/>
              </a:ext>
            </a:extLst>
          </p:cNvPr>
          <p:cNvSpPr txBox="1"/>
          <p:nvPr/>
        </p:nvSpPr>
        <p:spPr>
          <a:xfrm>
            <a:off x="2492779" y="4686055"/>
            <a:ext cx="1262276" cy="905758"/>
          </a:xfrm>
          <a:prstGeom prst="rect">
            <a:avLst/>
          </a:prstGeom>
          <a:noFill/>
          <a:ln w="38100">
            <a:solidFill>
              <a:srgbClr val="FF0000"/>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9EA83206-1776-0511-F3DC-B349014BE059}"/>
              </a:ext>
            </a:extLst>
          </p:cNvPr>
          <p:cNvSpPr txBox="1"/>
          <p:nvPr/>
        </p:nvSpPr>
        <p:spPr>
          <a:xfrm>
            <a:off x="-16957" y="4792242"/>
            <a:ext cx="2731168" cy="830997"/>
          </a:xfrm>
          <a:prstGeom prst="rect">
            <a:avLst/>
          </a:prstGeom>
          <a:noFill/>
        </p:spPr>
        <p:txBody>
          <a:bodyPr wrap="square" rtlCol="0">
            <a:spAutoFit/>
          </a:bodyPr>
          <a:lstStyle/>
          <a:p>
            <a:r>
              <a:rPr lang="en-US" sz="2400" dirty="0">
                <a:solidFill>
                  <a:srgbClr val="FF0000"/>
                </a:solidFill>
              </a:rPr>
              <a:t>Merge structurally similar templates</a:t>
            </a:r>
          </a:p>
        </p:txBody>
      </p:sp>
    </p:spTree>
    <p:extLst>
      <p:ext uri="{BB962C8B-B14F-4D97-AF65-F5344CB8AC3E}">
        <p14:creationId xmlns:p14="http://schemas.microsoft.com/office/powerpoint/2010/main" val="73102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D986E-F704-7CD5-9F94-6D72CAB9784F}"/>
              </a:ext>
            </a:extLst>
          </p:cNvPr>
          <p:cNvSpPr>
            <a:spLocks noGrp="1"/>
          </p:cNvSpPr>
          <p:nvPr>
            <p:ph type="title"/>
          </p:nvPr>
        </p:nvSpPr>
        <p:spPr/>
        <p:txBody>
          <a:bodyPr/>
          <a:lstStyle/>
          <a:p>
            <a:r>
              <a:rPr lang="en-US" b="1" dirty="0"/>
              <a:t>Research Questions</a:t>
            </a:r>
          </a:p>
        </p:txBody>
      </p:sp>
      <p:sp>
        <p:nvSpPr>
          <p:cNvPr id="3" name="Content Placeholder 2">
            <a:extLst>
              <a:ext uri="{FF2B5EF4-FFF2-40B4-BE49-F238E27FC236}">
                <a16:creationId xmlns:a16="http://schemas.microsoft.com/office/drawing/2014/main" id="{ABF391C6-EE51-7AE2-22F1-5E5E32047278}"/>
              </a:ext>
            </a:extLst>
          </p:cNvPr>
          <p:cNvSpPr>
            <a:spLocks noGrp="1"/>
          </p:cNvSpPr>
          <p:nvPr>
            <p:ph idx="1"/>
          </p:nvPr>
        </p:nvSpPr>
        <p:spPr/>
        <p:txBody>
          <a:bodyPr>
            <a:normAutofit/>
          </a:bodyPr>
          <a:lstStyle/>
          <a:p>
            <a:r>
              <a:rPr lang="en-US" b="1" dirty="0"/>
              <a:t>RQ1: How do different parameters impact PIPLUP?</a:t>
            </a:r>
          </a:p>
          <a:p>
            <a:pPr lvl="1"/>
            <a:r>
              <a:rPr lang="en-US" dirty="0"/>
              <a:t>Are PIPLUP’s default parameters generalizable?</a:t>
            </a:r>
          </a:p>
          <a:p>
            <a:pPr lvl="1"/>
            <a:endParaRPr lang="en-US" dirty="0"/>
          </a:p>
          <a:p>
            <a:r>
              <a:rPr lang="en-US" b="1" dirty="0"/>
              <a:t>RQ2: How does PIPLUP compare to state-of-the-art parsers in terms of parsing effectiveness?</a:t>
            </a:r>
          </a:p>
          <a:p>
            <a:endParaRPr lang="en-US" dirty="0"/>
          </a:p>
          <a:p>
            <a:r>
              <a:rPr lang="en-US" b="1" dirty="0"/>
              <a:t>RQ3: How does PIPLUP compare to state-of-the-art parsers in terms of parsing efficiency?</a:t>
            </a:r>
            <a:endParaRPr lang="en-US" dirty="0"/>
          </a:p>
        </p:txBody>
      </p:sp>
      <p:sp>
        <p:nvSpPr>
          <p:cNvPr id="4" name="Slide Number Placeholder 3">
            <a:extLst>
              <a:ext uri="{FF2B5EF4-FFF2-40B4-BE49-F238E27FC236}">
                <a16:creationId xmlns:a16="http://schemas.microsoft.com/office/drawing/2014/main" id="{30FC989A-3607-59D8-73C0-0B9A90D30B3E}"/>
              </a:ext>
            </a:extLst>
          </p:cNvPr>
          <p:cNvSpPr>
            <a:spLocks noGrp="1"/>
          </p:cNvSpPr>
          <p:nvPr>
            <p:ph type="sldNum" sz="quarter" idx="12"/>
          </p:nvPr>
        </p:nvSpPr>
        <p:spPr/>
        <p:txBody>
          <a:bodyPr/>
          <a:lstStyle/>
          <a:p>
            <a:fld id="{32CC4C84-E3DE-064A-B0D8-6EF280EAE526}" type="slidenum">
              <a:rPr lang="en-US" smtClean="0"/>
              <a:t>11</a:t>
            </a:fld>
            <a:endParaRPr lang="en-US"/>
          </a:p>
        </p:txBody>
      </p:sp>
    </p:spTree>
    <p:extLst>
      <p:ext uri="{BB962C8B-B14F-4D97-AF65-F5344CB8AC3E}">
        <p14:creationId xmlns:p14="http://schemas.microsoft.com/office/powerpoint/2010/main" val="800768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32BD1-3D6D-C63A-F260-9F81A0D67B8D}"/>
              </a:ext>
            </a:extLst>
          </p:cNvPr>
          <p:cNvSpPr>
            <a:spLocks noGrp="1"/>
          </p:cNvSpPr>
          <p:nvPr>
            <p:ph type="title"/>
          </p:nvPr>
        </p:nvSpPr>
        <p:spPr/>
        <p:txBody>
          <a:bodyPr/>
          <a:lstStyle/>
          <a:p>
            <a:r>
              <a:rPr lang="en-US" b="1" dirty="0"/>
              <a:t>RQ1: Results</a:t>
            </a:r>
            <a:endParaRPr lang="en-US" dirty="0"/>
          </a:p>
        </p:txBody>
      </p:sp>
      <p:sp>
        <p:nvSpPr>
          <p:cNvPr id="3" name="Content Placeholder 2">
            <a:extLst>
              <a:ext uri="{FF2B5EF4-FFF2-40B4-BE49-F238E27FC236}">
                <a16:creationId xmlns:a16="http://schemas.microsoft.com/office/drawing/2014/main" id="{A72AD357-F759-4879-2027-6D33D3A979E2}"/>
              </a:ext>
            </a:extLst>
          </p:cNvPr>
          <p:cNvSpPr>
            <a:spLocks noGrp="1"/>
          </p:cNvSpPr>
          <p:nvPr>
            <p:ph idx="1"/>
          </p:nvPr>
        </p:nvSpPr>
        <p:spPr/>
        <p:txBody>
          <a:bodyPr/>
          <a:lstStyle/>
          <a:p>
            <a:r>
              <a:rPr lang="en-US" dirty="0"/>
              <a:t>PIPLUP’s parameters are data-insensitive (default </a:t>
            </a:r>
            <a:r>
              <a:rPr lang="en-US" dirty="0" err="1"/>
              <a:t>v.s</a:t>
            </a:r>
            <a:r>
              <a:rPr lang="en-US" dirty="0"/>
              <a:t>. alternatives)</a:t>
            </a:r>
          </a:p>
          <a:p>
            <a:endParaRPr lang="en-US" dirty="0"/>
          </a:p>
        </p:txBody>
      </p:sp>
      <p:sp>
        <p:nvSpPr>
          <p:cNvPr id="4" name="Slide Number Placeholder 3">
            <a:extLst>
              <a:ext uri="{FF2B5EF4-FFF2-40B4-BE49-F238E27FC236}">
                <a16:creationId xmlns:a16="http://schemas.microsoft.com/office/drawing/2014/main" id="{1ACA8B3B-B82E-F23B-3CE8-7FB75FEFD9E3}"/>
              </a:ext>
            </a:extLst>
          </p:cNvPr>
          <p:cNvSpPr>
            <a:spLocks noGrp="1"/>
          </p:cNvSpPr>
          <p:nvPr>
            <p:ph type="sldNum" sz="quarter" idx="12"/>
          </p:nvPr>
        </p:nvSpPr>
        <p:spPr/>
        <p:txBody>
          <a:bodyPr/>
          <a:lstStyle/>
          <a:p>
            <a:fld id="{32CC4C84-E3DE-064A-B0D8-6EF280EAE526}" type="slidenum">
              <a:rPr lang="en-US" smtClean="0"/>
              <a:t>12</a:t>
            </a:fld>
            <a:endParaRPr lang="en-US"/>
          </a:p>
        </p:txBody>
      </p:sp>
      <p:pic>
        <p:nvPicPr>
          <p:cNvPr id="8" name="Picture 7" descr="A table of numbers and a few black text&#10;&#10;AI-generated content may be incorrect.">
            <a:extLst>
              <a:ext uri="{FF2B5EF4-FFF2-40B4-BE49-F238E27FC236}">
                <a16:creationId xmlns:a16="http://schemas.microsoft.com/office/drawing/2014/main" id="{CD26CFF6-719A-97FF-D177-82E0C3831F16}"/>
              </a:ext>
            </a:extLst>
          </p:cNvPr>
          <p:cNvPicPr>
            <a:picLocks noChangeAspect="1"/>
          </p:cNvPicPr>
          <p:nvPr/>
        </p:nvPicPr>
        <p:blipFill>
          <a:blip r:embed="rId3"/>
          <a:stretch>
            <a:fillRect/>
          </a:stretch>
        </p:blipFill>
        <p:spPr>
          <a:xfrm>
            <a:off x="1307069" y="2208040"/>
            <a:ext cx="9577861" cy="4513435"/>
          </a:xfrm>
          <a:prstGeom prst="rect">
            <a:avLst/>
          </a:prstGeom>
        </p:spPr>
      </p:pic>
    </p:spTree>
    <p:extLst>
      <p:ext uri="{BB962C8B-B14F-4D97-AF65-F5344CB8AC3E}">
        <p14:creationId xmlns:p14="http://schemas.microsoft.com/office/powerpoint/2010/main" val="329631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9DB2A-2DCB-83F6-C0C4-A846B2C278BB}"/>
              </a:ext>
            </a:extLst>
          </p:cNvPr>
          <p:cNvSpPr>
            <a:spLocks noGrp="1"/>
          </p:cNvSpPr>
          <p:nvPr>
            <p:ph type="title"/>
          </p:nvPr>
        </p:nvSpPr>
        <p:spPr/>
        <p:txBody>
          <a:bodyPr/>
          <a:lstStyle/>
          <a:p>
            <a:r>
              <a:rPr lang="en-US" b="1" dirty="0"/>
              <a:t>RQ2 &amp; 3: Results</a:t>
            </a:r>
            <a:endParaRPr lang="en-US" dirty="0"/>
          </a:p>
        </p:txBody>
      </p:sp>
      <p:pic>
        <p:nvPicPr>
          <p:cNvPr id="6" name="Content Placeholder 5" descr="A screenshot of a computer&#10;&#10;AI-generated content may be incorrect.">
            <a:extLst>
              <a:ext uri="{FF2B5EF4-FFF2-40B4-BE49-F238E27FC236}">
                <a16:creationId xmlns:a16="http://schemas.microsoft.com/office/drawing/2014/main" id="{9FAC7665-9DB2-7B37-0563-A42EA017E264}"/>
              </a:ext>
            </a:extLst>
          </p:cNvPr>
          <p:cNvPicPr>
            <a:picLocks noGrp="1" noChangeAspect="1"/>
          </p:cNvPicPr>
          <p:nvPr>
            <p:ph idx="1"/>
          </p:nvPr>
        </p:nvPicPr>
        <p:blipFill>
          <a:blip r:embed="rId3"/>
          <a:srcRect l="71345" t="58041" r="5509" b="15871"/>
          <a:stretch/>
        </p:blipFill>
        <p:spPr>
          <a:xfrm>
            <a:off x="2078207" y="2720093"/>
            <a:ext cx="5187595" cy="3802510"/>
          </a:xfrm>
        </p:spPr>
      </p:pic>
      <p:sp>
        <p:nvSpPr>
          <p:cNvPr id="4" name="Slide Number Placeholder 3">
            <a:extLst>
              <a:ext uri="{FF2B5EF4-FFF2-40B4-BE49-F238E27FC236}">
                <a16:creationId xmlns:a16="http://schemas.microsoft.com/office/drawing/2014/main" id="{18839147-97D3-A3C2-E34F-2D6923AD9A29}"/>
              </a:ext>
            </a:extLst>
          </p:cNvPr>
          <p:cNvSpPr>
            <a:spLocks noGrp="1"/>
          </p:cNvSpPr>
          <p:nvPr>
            <p:ph type="sldNum" sz="quarter" idx="12"/>
          </p:nvPr>
        </p:nvSpPr>
        <p:spPr/>
        <p:txBody>
          <a:bodyPr/>
          <a:lstStyle/>
          <a:p>
            <a:fld id="{32CC4C84-E3DE-064A-B0D8-6EF280EAE526}" type="slidenum">
              <a:rPr lang="en-US" smtClean="0"/>
              <a:t>13</a:t>
            </a:fld>
            <a:endParaRPr lang="en-US"/>
          </a:p>
        </p:txBody>
      </p:sp>
      <p:pic>
        <p:nvPicPr>
          <p:cNvPr id="12" name="Content Placeholder 5" descr="A screenshot of a computer&#10;&#10;AI-generated content may be incorrect.">
            <a:extLst>
              <a:ext uri="{FF2B5EF4-FFF2-40B4-BE49-F238E27FC236}">
                <a16:creationId xmlns:a16="http://schemas.microsoft.com/office/drawing/2014/main" id="{5718A5EF-F5B1-0983-E30C-3B989BC91F4A}"/>
              </a:ext>
            </a:extLst>
          </p:cNvPr>
          <p:cNvPicPr>
            <a:picLocks noChangeAspect="1"/>
          </p:cNvPicPr>
          <p:nvPr/>
        </p:nvPicPr>
        <p:blipFill>
          <a:blip r:embed="rId3"/>
          <a:srcRect l="81811" t="31396" r="6132" b="42517"/>
          <a:stretch/>
        </p:blipFill>
        <p:spPr>
          <a:xfrm>
            <a:off x="7091512" y="2718890"/>
            <a:ext cx="2702411" cy="3802510"/>
          </a:xfrm>
          <a:prstGeom prst="rect">
            <a:avLst/>
          </a:prstGeom>
        </p:spPr>
      </p:pic>
      <p:pic>
        <p:nvPicPr>
          <p:cNvPr id="13" name="Content Placeholder 5" descr="A screenshot of a computer&#10;&#10;AI-generated content may be incorrect.">
            <a:extLst>
              <a:ext uri="{FF2B5EF4-FFF2-40B4-BE49-F238E27FC236}">
                <a16:creationId xmlns:a16="http://schemas.microsoft.com/office/drawing/2014/main" id="{4373024F-1848-2BEA-CA36-3816452536FA}"/>
              </a:ext>
            </a:extLst>
          </p:cNvPr>
          <p:cNvPicPr>
            <a:picLocks noChangeAspect="1"/>
          </p:cNvPicPr>
          <p:nvPr/>
        </p:nvPicPr>
        <p:blipFill>
          <a:blip r:embed="rId3"/>
          <a:srcRect l="41875" t="58042" r="50734" b="16100"/>
          <a:stretch/>
        </p:blipFill>
        <p:spPr>
          <a:xfrm>
            <a:off x="420904" y="2718890"/>
            <a:ext cx="1660913" cy="3778760"/>
          </a:xfrm>
          <a:prstGeom prst="rect">
            <a:avLst/>
          </a:prstGeom>
        </p:spPr>
      </p:pic>
      <p:pic>
        <p:nvPicPr>
          <p:cNvPr id="17" name="Picture 16" descr="A screenshot of a computer&#10;&#10;AI-generated content may be incorrect.">
            <a:extLst>
              <a:ext uri="{FF2B5EF4-FFF2-40B4-BE49-F238E27FC236}">
                <a16:creationId xmlns:a16="http://schemas.microsoft.com/office/drawing/2014/main" id="{3EAAA1EE-C59C-6EAD-D81F-A9F7BE59F322}"/>
              </a:ext>
            </a:extLst>
          </p:cNvPr>
          <p:cNvPicPr>
            <a:picLocks noChangeAspect="1"/>
          </p:cNvPicPr>
          <p:nvPr/>
        </p:nvPicPr>
        <p:blipFill>
          <a:blip r:embed="rId4"/>
          <a:srcRect l="61243" t="37545" r="35410" b="36333"/>
          <a:stretch/>
        </p:blipFill>
        <p:spPr>
          <a:xfrm>
            <a:off x="9845172" y="2897578"/>
            <a:ext cx="725762" cy="3683837"/>
          </a:xfrm>
          <a:prstGeom prst="rect">
            <a:avLst/>
          </a:prstGeom>
        </p:spPr>
      </p:pic>
      <p:pic>
        <p:nvPicPr>
          <p:cNvPr id="18" name="Picture 17" descr="A screenshot of a computer&#10;&#10;AI-generated content may be incorrect.">
            <a:extLst>
              <a:ext uri="{FF2B5EF4-FFF2-40B4-BE49-F238E27FC236}">
                <a16:creationId xmlns:a16="http://schemas.microsoft.com/office/drawing/2014/main" id="{90BBDFDE-07D9-C95D-7E36-9010712F1AB1}"/>
              </a:ext>
            </a:extLst>
          </p:cNvPr>
          <p:cNvPicPr>
            <a:picLocks noChangeAspect="1"/>
          </p:cNvPicPr>
          <p:nvPr/>
        </p:nvPicPr>
        <p:blipFill>
          <a:blip r:embed="rId4"/>
          <a:srcRect l="72423" t="37548" r="23439" b="37029"/>
          <a:stretch/>
        </p:blipFill>
        <p:spPr>
          <a:xfrm>
            <a:off x="10502838" y="2897579"/>
            <a:ext cx="897140" cy="3585698"/>
          </a:xfrm>
          <a:prstGeom prst="rect">
            <a:avLst/>
          </a:prstGeom>
        </p:spPr>
      </p:pic>
      <p:cxnSp>
        <p:nvCxnSpPr>
          <p:cNvPr id="20" name="Straight Connector 19">
            <a:extLst>
              <a:ext uri="{FF2B5EF4-FFF2-40B4-BE49-F238E27FC236}">
                <a16:creationId xmlns:a16="http://schemas.microsoft.com/office/drawing/2014/main" id="{4FEE7BE6-DBA5-74E8-0057-426931C0055B}"/>
              </a:ext>
            </a:extLst>
          </p:cNvPr>
          <p:cNvCxnSpPr/>
          <p:nvPr/>
        </p:nvCxnSpPr>
        <p:spPr>
          <a:xfrm>
            <a:off x="9806326" y="2481941"/>
            <a:ext cx="0" cy="4039459"/>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5F34BF22-CBD8-68C5-9210-327CFBDDFE30}"/>
              </a:ext>
            </a:extLst>
          </p:cNvPr>
          <p:cNvSpPr txBox="1"/>
          <p:nvPr/>
        </p:nvSpPr>
        <p:spPr>
          <a:xfrm>
            <a:off x="4622341" y="2270578"/>
            <a:ext cx="1963486" cy="461665"/>
          </a:xfrm>
          <a:prstGeom prst="rect">
            <a:avLst/>
          </a:prstGeom>
          <a:noFill/>
        </p:spPr>
        <p:txBody>
          <a:bodyPr wrap="none" rtlCol="0">
            <a:spAutoFit/>
          </a:bodyPr>
          <a:lstStyle/>
          <a:p>
            <a:r>
              <a:rPr lang="en-US" sz="2400" dirty="0">
                <a:solidFill>
                  <a:srgbClr val="FF0000"/>
                </a:solidFill>
              </a:rPr>
              <a:t>Effectiveness</a:t>
            </a:r>
          </a:p>
        </p:txBody>
      </p:sp>
      <p:sp>
        <p:nvSpPr>
          <p:cNvPr id="22" name="TextBox 21">
            <a:extLst>
              <a:ext uri="{FF2B5EF4-FFF2-40B4-BE49-F238E27FC236}">
                <a16:creationId xmlns:a16="http://schemas.microsoft.com/office/drawing/2014/main" id="{2050E2DA-D0F8-F863-6E26-EB6A93F76C9F}"/>
              </a:ext>
            </a:extLst>
          </p:cNvPr>
          <p:cNvSpPr txBox="1"/>
          <p:nvPr/>
        </p:nvSpPr>
        <p:spPr>
          <a:xfrm>
            <a:off x="9867316" y="2591265"/>
            <a:ext cx="1568058"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Parsing time (s)</a:t>
            </a:r>
          </a:p>
        </p:txBody>
      </p:sp>
      <p:pic>
        <p:nvPicPr>
          <p:cNvPr id="24" name="Content Placeholder 5" descr="A screenshot of a computer&#10;&#10;AI-generated content may be incorrect.">
            <a:extLst>
              <a:ext uri="{FF2B5EF4-FFF2-40B4-BE49-F238E27FC236}">
                <a16:creationId xmlns:a16="http://schemas.microsoft.com/office/drawing/2014/main" id="{45F26679-1154-545D-AB4D-169E3187892A}"/>
              </a:ext>
            </a:extLst>
          </p:cNvPr>
          <p:cNvPicPr>
            <a:picLocks noChangeAspect="1"/>
          </p:cNvPicPr>
          <p:nvPr/>
        </p:nvPicPr>
        <p:blipFill>
          <a:blip r:embed="rId3"/>
          <a:srcRect l="82052" t="54062" r="16546" b="44879"/>
          <a:stretch/>
        </p:blipFill>
        <p:spPr>
          <a:xfrm>
            <a:off x="9898227" y="6026625"/>
            <a:ext cx="385991" cy="189665"/>
          </a:xfrm>
          <a:prstGeom prst="rect">
            <a:avLst/>
          </a:prstGeom>
        </p:spPr>
      </p:pic>
      <p:pic>
        <p:nvPicPr>
          <p:cNvPr id="25" name="Content Placeholder 5" descr="A screenshot of a computer&#10;&#10;AI-generated content may be incorrect.">
            <a:extLst>
              <a:ext uri="{FF2B5EF4-FFF2-40B4-BE49-F238E27FC236}">
                <a16:creationId xmlns:a16="http://schemas.microsoft.com/office/drawing/2014/main" id="{43E00A9F-4118-72F6-E0EB-B303B308C182}"/>
              </a:ext>
            </a:extLst>
          </p:cNvPr>
          <p:cNvPicPr>
            <a:picLocks noChangeAspect="1"/>
          </p:cNvPicPr>
          <p:nvPr/>
        </p:nvPicPr>
        <p:blipFill>
          <a:blip r:embed="rId3"/>
          <a:srcRect l="82052" t="54062" r="16546" b="44879"/>
          <a:stretch/>
        </p:blipFill>
        <p:spPr>
          <a:xfrm>
            <a:off x="10590149" y="6014405"/>
            <a:ext cx="385991" cy="189665"/>
          </a:xfrm>
          <a:prstGeom prst="rect">
            <a:avLst/>
          </a:prstGeom>
        </p:spPr>
      </p:pic>
      <p:sp>
        <p:nvSpPr>
          <p:cNvPr id="27" name="Content Placeholder 2">
            <a:extLst>
              <a:ext uri="{FF2B5EF4-FFF2-40B4-BE49-F238E27FC236}">
                <a16:creationId xmlns:a16="http://schemas.microsoft.com/office/drawing/2014/main" id="{C220E4EC-CB0A-878D-EFF6-BAAD2EB090A6}"/>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PIPLUP has LLM-based-level effectiveness and Drain-level efficiency</a:t>
            </a:r>
          </a:p>
        </p:txBody>
      </p:sp>
      <p:sp>
        <p:nvSpPr>
          <p:cNvPr id="28" name="TextBox 27">
            <a:extLst>
              <a:ext uri="{FF2B5EF4-FFF2-40B4-BE49-F238E27FC236}">
                <a16:creationId xmlns:a16="http://schemas.microsoft.com/office/drawing/2014/main" id="{92F22376-FB9F-3468-2064-04584DAE7D76}"/>
              </a:ext>
            </a:extLst>
          </p:cNvPr>
          <p:cNvSpPr txBox="1"/>
          <p:nvPr/>
        </p:nvSpPr>
        <p:spPr>
          <a:xfrm>
            <a:off x="9916046" y="2270578"/>
            <a:ext cx="1483932" cy="461665"/>
          </a:xfrm>
          <a:prstGeom prst="rect">
            <a:avLst/>
          </a:prstGeom>
          <a:noFill/>
        </p:spPr>
        <p:txBody>
          <a:bodyPr wrap="none" rtlCol="0">
            <a:spAutoFit/>
          </a:bodyPr>
          <a:lstStyle/>
          <a:p>
            <a:r>
              <a:rPr lang="en-US" sz="2400" dirty="0">
                <a:solidFill>
                  <a:srgbClr val="FF0000"/>
                </a:solidFill>
              </a:rPr>
              <a:t>Efficiency</a:t>
            </a:r>
          </a:p>
        </p:txBody>
      </p:sp>
    </p:spTree>
    <p:extLst>
      <p:ext uri="{BB962C8B-B14F-4D97-AF65-F5344CB8AC3E}">
        <p14:creationId xmlns:p14="http://schemas.microsoft.com/office/powerpoint/2010/main" val="3687063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47-D9E4-882B-8F9D-27B32FA2620E}"/>
              </a:ext>
            </a:extLst>
          </p:cNvPr>
          <p:cNvSpPr>
            <a:spLocks noGrp="1"/>
          </p:cNvSpPr>
          <p:nvPr>
            <p:ph type="title"/>
          </p:nvPr>
        </p:nvSpPr>
        <p:spPr/>
        <p:txBody>
          <a:bodyPr/>
          <a:lstStyle/>
          <a:p>
            <a:r>
              <a:rPr lang="en-US" b="1" dirty="0"/>
              <a:t>Future Works</a:t>
            </a:r>
          </a:p>
        </p:txBody>
      </p:sp>
      <p:sp>
        <p:nvSpPr>
          <p:cNvPr id="3" name="Content Placeholder 2">
            <a:extLst>
              <a:ext uri="{FF2B5EF4-FFF2-40B4-BE49-F238E27FC236}">
                <a16:creationId xmlns:a16="http://schemas.microsoft.com/office/drawing/2014/main" id="{2ADA504F-38D3-CDEB-7951-ADB9C9DF2329}"/>
              </a:ext>
            </a:extLst>
          </p:cNvPr>
          <p:cNvSpPr>
            <a:spLocks noGrp="1"/>
          </p:cNvSpPr>
          <p:nvPr>
            <p:ph idx="1"/>
          </p:nvPr>
        </p:nvSpPr>
        <p:spPr/>
        <p:txBody>
          <a:bodyPr/>
          <a:lstStyle/>
          <a:p>
            <a:r>
              <a:rPr lang="en-US" dirty="0"/>
              <a:t>Implement PIPLUP in industrial log parsing pipelines </a:t>
            </a:r>
          </a:p>
          <a:p>
            <a:r>
              <a:rPr lang="en-US" dirty="0"/>
              <a:t>Study PIPLUP’s benefits for downstream tasks (e.g., anomaly detection)</a:t>
            </a:r>
          </a:p>
        </p:txBody>
      </p:sp>
      <p:sp>
        <p:nvSpPr>
          <p:cNvPr id="4" name="Slide Number Placeholder 3">
            <a:extLst>
              <a:ext uri="{FF2B5EF4-FFF2-40B4-BE49-F238E27FC236}">
                <a16:creationId xmlns:a16="http://schemas.microsoft.com/office/drawing/2014/main" id="{4D1B58E4-AE27-29B6-3EA0-2A6E03538FCC}"/>
              </a:ext>
            </a:extLst>
          </p:cNvPr>
          <p:cNvSpPr>
            <a:spLocks noGrp="1"/>
          </p:cNvSpPr>
          <p:nvPr>
            <p:ph type="sldNum" sz="quarter" idx="12"/>
          </p:nvPr>
        </p:nvSpPr>
        <p:spPr/>
        <p:txBody>
          <a:bodyPr/>
          <a:lstStyle/>
          <a:p>
            <a:fld id="{32CC4C84-E3DE-064A-B0D8-6EF280EAE526}" type="slidenum">
              <a:rPr lang="en-US" smtClean="0"/>
              <a:t>14</a:t>
            </a:fld>
            <a:endParaRPr lang="en-US"/>
          </a:p>
        </p:txBody>
      </p:sp>
    </p:spTree>
    <p:extLst>
      <p:ext uri="{BB962C8B-B14F-4D97-AF65-F5344CB8AC3E}">
        <p14:creationId xmlns:p14="http://schemas.microsoft.com/office/powerpoint/2010/main" val="3841598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728F2-E498-3330-4A26-4888A8CF716E}"/>
              </a:ext>
            </a:extLst>
          </p:cNvPr>
          <p:cNvSpPr>
            <a:spLocks noGrp="1"/>
          </p:cNvSpPr>
          <p:nvPr>
            <p:ph type="title"/>
          </p:nvPr>
        </p:nvSpPr>
        <p:spPr/>
        <p:txBody>
          <a:bodyPr/>
          <a:lstStyle/>
          <a:p>
            <a:r>
              <a:rPr lang="en-US" b="1" dirty="0"/>
              <a:t>Scan to Read My Paper</a:t>
            </a:r>
          </a:p>
        </p:txBody>
      </p:sp>
      <p:sp>
        <p:nvSpPr>
          <p:cNvPr id="3" name="Content Placeholder 2">
            <a:extLst>
              <a:ext uri="{FF2B5EF4-FFF2-40B4-BE49-F238E27FC236}">
                <a16:creationId xmlns:a16="http://schemas.microsoft.com/office/drawing/2014/main" id="{0A4CF732-61C1-BD2A-6D99-6958507AAF13}"/>
              </a:ext>
            </a:extLst>
          </p:cNvPr>
          <p:cNvSpPr>
            <a:spLocks noGrp="1"/>
          </p:cNvSpPr>
          <p:nvPr>
            <p:ph idx="1"/>
          </p:nvPr>
        </p:nvSpPr>
        <p:spPr>
          <a:xfrm>
            <a:off x="838200" y="1847850"/>
            <a:ext cx="8942119" cy="4351338"/>
          </a:xfrm>
        </p:spPr>
        <p:txBody>
          <a:bodyPr>
            <a:normAutofit/>
          </a:bodyPr>
          <a:lstStyle/>
          <a:p>
            <a:pPr marL="0" indent="0">
              <a:buNone/>
            </a:pPr>
            <a:r>
              <a:rPr lang="en-US" sz="2400" dirty="0"/>
              <a:t>Q. Qin, X. Wu, H. Li, and E. Merlo, “Plug it and Play on Logs: A Configuration-Free Statistic-Based Log Parser,” submitted to Empirical Software Engineering (EMSE), 2025.</a:t>
            </a:r>
          </a:p>
        </p:txBody>
      </p:sp>
      <p:sp>
        <p:nvSpPr>
          <p:cNvPr id="4" name="Slide Number Placeholder 3">
            <a:extLst>
              <a:ext uri="{FF2B5EF4-FFF2-40B4-BE49-F238E27FC236}">
                <a16:creationId xmlns:a16="http://schemas.microsoft.com/office/drawing/2014/main" id="{113A4BBB-BBC9-70C3-AF80-BA10F47B02E3}"/>
              </a:ext>
            </a:extLst>
          </p:cNvPr>
          <p:cNvSpPr>
            <a:spLocks noGrp="1"/>
          </p:cNvSpPr>
          <p:nvPr>
            <p:ph type="sldNum" sz="quarter" idx="12"/>
          </p:nvPr>
        </p:nvSpPr>
        <p:spPr/>
        <p:txBody>
          <a:bodyPr/>
          <a:lstStyle/>
          <a:p>
            <a:fld id="{32CC4C84-E3DE-064A-B0D8-6EF280EAE526}" type="slidenum">
              <a:rPr lang="en-US" smtClean="0"/>
              <a:t>15</a:t>
            </a:fld>
            <a:endParaRPr lang="en-US" dirty="0"/>
          </a:p>
        </p:txBody>
      </p:sp>
      <p:pic>
        <p:nvPicPr>
          <p:cNvPr id="8" name="Picture 7" descr="A qr code with a white background&#10;&#10;AI-generated content may be incorrect.">
            <a:extLst>
              <a:ext uri="{FF2B5EF4-FFF2-40B4-BE49-F238E27FC236}">
                <a16:creationId xmlns:a16="http://schemas.microsoft.com/office/drawing/2014/main" id="{B6735FA4-E57A-567F-CBC7-4836F71170C9}"/>
              </a:ext>
            </a:extLst>
          </p:cNvPr>
          <p:cNvPicPr>
            <a:picLocks noChangeAspect="1"/>
          </p:cNvPicPr>
          <p:nvPr/>
        </p:nvPicPr>
        <p:blipFill>
          <a:blip r:embed="rId2"/>
          <a:stretch>
            <a:fillRect/>
          </a:stretch>
        </p:blipFill>
        <p:spPr>
          <a:xfrm>
            <a:off x="838200" y="3095389"/>
            <a:ext cx="1920834" cy="1920834"/>
          </a:xfrm>
          <a:prstGeom prst="rect">
            <a:avLst/>
          </a:prstGeom>
        </p:spPr>
      </p:pic>
    </p:spTree>
    <p:extLst>
      <p:ext uri="{BB962C8B-B14F-4D97-AF65-F5344CB8AC3E}">
        <p14:creationId xmlns:p14="http://schemas.microsoft.com/office/powerpoint/2010/main" val="2529749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8D20-C611-409A-FC84-155C276359AE}"/>
              </a:ext>
            </a:extLst>
          </p:cNvPr>
          <p:cNvSpPr>
            <a:spLocks noGrp="1"/>
          </p:cNvSpPr>
          <p:nvPr>
            <p:ph type="title"/>
          </p:nvPr>
        </p:nvSpPr>
        <p:spPr/>
        <p:txBody>
          <a:bodyPr/>
          <a:lstStyle/>
          <a:p>
            <a:r>
              <a:rPr lang="en-US" b="1" dirty="0"/>
              <a:t>Motivation: Log Parsing</a:t>
            </a:r>
          </a:p>
        </p:txBody>
      </p:sp>
      <p:sp>
        <p:nvSpPr>
          <p:cNvPr id="3" name="Content Placeholder 2">
            <a:extLst>
              <a:ext uri="{FF2B5EF4-FFF2-40B4-BE49-F238E27FC236}">
                <a16:creationId xmlns:a16="http://schemas.microsoft.com/office/drawing/2014/main" id="{5912B2E2-5CCB-91AE-149B-7EC1FB944BFE}"/>
              </a:ext>
            </a:extLst>
          </p:cNvPr>
          <p:cNvSpPr>
            <a:spLocks noGrp="1"/>
          </p:cNvSpPr>
          <p:nvPr>
            <p:ph idx="1"/>
          </p:nvPr>
        </p:nvSpPr>
        <p:spPr/>
        <p:txBody>
          <a:bodyPr/>
          <a:lstStyle/>
          <a:p>
            <a:r>
              <a:rPr lang="en-US" sz="2800" dirty="0"/>
              <a:t>“</a:t>
            </a:r>
            <a:r>
              <a:rPr lang="en-CA" sz="2800" dirty="0"/>
              <a:t>A crucial step of automated log analysis is to parse the semi-structured log messages into structured log events. </a:t>
            </a:r>
            <a:r>
              <a:rPr lang="en-US" sz="2800" dirty="0"/>
              <a:t>” (He et al., 2021)</a:t>
            </a:r>
          </a:p>
          <a:p>
            <a:endParaRPr lang="en-US" dirty="0"/>
          </a:p>
          <a:p>
            <a:endParaRPr lang="en-US" dirty="0"/>
          </a:p>
          <a:p>
            <a:r>
              <a:rPr lang="en-US" dirty="0"/>
              <a:t>Messages in the same cluster -&gt; denote the same system event</a:t>
            </a:r>
          </a:p>
          <a:p>
            <a:endParaRPr lang="en-US" dirty="0"/>
          </a:p>
          <a:p>
            <a:r>
              <a:rPr lang="en-US" dirty="0"/>
              <a:t>Statistic-based parsing: use statistical heuristics (e.g., frequency)</a:t>
            </a:r>
          </a:p>
          <a:p>
            <a:r>
              <a:rPr lang="en-US" dirty="0"/>
              <a:t>Semantic-based parsing: use language models (e.g., ChatGPT)</a:t>
            </a:r>
          </a:p>
        </p:txBody>
      </p:sp>
      <p:graphicFrame>
        <p:nvGraphicFramePr>
          <p:cNvPr id="4" name="Table 3">
            <a:extLst>
              <a:ext uri="{FF2B5EF4-FFF2-40B4-BE49-F238E27FC236}">
                <a16:creationId xmlns:a16="http://schemas.microsoft.com/office/drawing/2014/main" id="{E07ACB42-4601-88BC-7FF7-91918D30FD0B}"/>
              </a:ext>
            </a:extLst>
          </p:cNvPr>
          <p:cNvGraphicFramePr>
            <a:graphicFrameLocks noGrp="1"/>
          </p:cNvGraphicFramePr>
          <p:nvPr>
            <p:extLst>
              <p:ext uri="{D42A27DB-BD31-4B8C-83A1-F6EECF244321}">
                <p14:modId xmlns:p14="http://schemas.microsoft.com/office/powerpoint/2010/main" val="2420573440"/>
              </p:ext>
            </p:extLst>
          </p:nvPr>
        </p:nvGraphicFramePr>
        <p:xfrm>
          <a:off x="2501340" y="2951629"/>
          <a:ext cx="7189320" cy="954742"/>
        </p:xfrm>
        <a:graphic>
          <a:graphicData uri="http://schemas.openxmlformats.org/drawingml/2006/table">
            <a:tbl>
              <a:tblPr firstRow="1" bandRow="1">
                <a:tableStyleId>{5940675A-B579-460E-94D1-54222C63F5DA}</a:tableStyleId>
              </a:tblPr>
              <a:tblGrid>
                <a:gridCol w="1997462">
                  <a:extLst>
                    <a:ext uri="{9D8B030D-6E8A-4147-A177-3AD203B41FA5}">
                      <a16:colId xmlns:a16="http://schemas.microsoft.com/office/drawing/2014/main" val="1986927903"/>
                    </a:ext>
                  </a:extLst>
                </a:gridCol>
                <a:gridCol w="5191858">
                  <a:extLst>
                    <a:ext uri="{9D8B030D-6E8A-4147-A177-3AD203B41FA5}">
                      <a16:colId xmlns:a16="http://schemas.microsoft.com/office/drawing/2014/main" val="760423748"/>
                    </a:ext>
                  </a:extLst>
                </a:gridCol>
              </a:tblGrid>
              <a:tr h="477371">
                <a:tc>
                  <a:txBody>
                    <a:bodyPr/>
                    <a:lstStyle/>
                    <a:p>
                      <a:r>
                        <a:rPr lang="en-US" b="1" dirty="0"/>
                        <a:t>Original Message</a:t>
                      </a:r>
                    </a:p>
                  </a:txBody>
                  <a:tcPr/>
                </a:tc>
                <a:tc>
                  <a:txBody>
                    <a:bodyPr/>
                    <a:lstStyle/>
                    <a:p>
                      <a:r>
                        <a:rPr lang="en-US" dirty="0"/>
                        <a:t>jk2 </a:t>
                      </a:r>
                      <a:r>
                        <a:rPr lang="en-US" dirty="0" err="1"/>
                        <a:t>init</a:t>
                      </a:r>
                      <a:r>
                        <a:rPr lang="en-US" dirty="0"/>
                        <a:t>() Found child 8766 in scoreboard slot 12</a:t>
                      </a:r>
                    </a:p>
                  </a:txBody>
                  <a:tcPr/>
                </a:tc>
                <a:extLst>
                  <a:ext uri="{0D108BD9-81ED-4DB2-BD59-A6C34878D82A}">
                    <a16:rowId xmlns:a16="http://schemas.microsoft.com/office/drawing/2014/main" val="3525643769"/>
                  </a:ext>
                </a:extLst>
              </a:tr>
              <a:tr h="477371">
                <a:tc>
                  <a:txBody>
                    <a:bodyPr/>
                    <a:lstStyle/>
                    <a:p>
                      <a:r>
                        <a:rPr lang="en-US" b="1" dirty="0"/>
                        <a:t>Event Template</a:t>
                      </a:r>
                    </a:p>
                  </a:txBody>
                  <a:tcPr/>
                </a:tc>
                <a:tc>
                  <a:txBody>
                    <a:bodyPr/>
                    <a:lstStyle/>
                    <a:p>
                      <a:r>
                        <a:rPr lang="en-US" dirty="0"/>
                        <a:t>jk2 </a:t>
                      </a:r>
                      <a:r>
                        <a:rPr lang="en-US" dirty="0" err="1"/>
                        <a:t>init</a:t>
                      </a:r>
                      <a:r>
                        <a:rPr lang="en-US" dirty="0"/>
                        <a:t>() Found child &lt;*&gt;in scoreboard slot &lt;*&gt;</a:t>
                      </a:r>
                    </a:p>
                  </a:txBody>
                  <a:tcPr/>
                </a:tc>
                <a:extLst>
                  <a:ext uri="{0D108BD9-81ED-4DB2-BD59-A6C34878D82A}">
                    <a16:rowId xmlns:a16="http://schemas.microsoft.com/office/drawing/2014/main" val="1105374781"/>
                  </a:ext>
                </a:extLst>
              </a:tr>
            </a:tbl>
          </a:graphicData>
        </a:graphic>
      </p:graphicFrame>
      <p:sp>
        <p:nvSpPr>
          <p:cNvPr id="5" name="TextBox 4">
            <a:extLst>
              <a:ext uri="{FF2B5EF4-FFF2-40B4-BE49-F238E27FC236}">
                <a16:creationId xmlns:a16="http://schemas.microsoft.com/office/drawing/2014/main" id="{18669F70-7D03-8741-6390-B41BDCA1E3D7}"/>
              </a:ext>
            </a:extLst>
          </p:cNvPr>
          <p:cNvSpPr txBox="1"/>
          <p:nvPr/>
        </p:nvSpPr>
        <p:spPr>
          <a:xfrm>
            <a:off x="6562165" y="2984788"/>
            <a:ext cx="583079" cy="282388"/>
          </a:xfrm>
          <a:prstGeom prst="rect">
            <a:avLst/>
          </a:prstGeom>
          <a:noFill/>
          <a:ln w="38100">
            <a:solidFill>
              <a:srgbClr val="FF0000"/>
            </a:solidFill>
          </a:ln>
        </p:spPr>
        <p:txBody>
          <a:bodyPr wrap="square" rtlCol="0">
            <a:spAutoFit/>
          </a:bodyPr>
          <a:lstStyle/>
          <a:p>
            <a:endParaRPr lang="en-US" dirty="0">
              <a:ln>
                <a:solidFill>
                  <a:srgbClr val="FF0000"/>
                </a:solidFill>
              </a:ln>
            </a:endParaRPr>
          </a:p>
        </p:txBody>
      </p:sp>
      <p:sp>
        <p:nvSpPr>
          <p:cNvPr id="6" name="TextBox 5">
            <a:extLst>
              <a:ext uri="{FF2B5EF4-FFF2-40B4-BE49-F238E27FC236}">
                <a16:creationId xmlns:a16="http://schemas.microsoft.com/office/drawing/2014/main" id="{048A67C2-1293-A5AD-BF43-1E3D745D7BFE}"/>
              </a:ext>
            </a:extLst>
          </p:cNvPr>
          <p:cNvSpPr txBox="1"/>
          <p:nvPr/>
        </p:nvSpPr>
        <p:spPr>
          <a:xfrm>
            <a:off x="8902701" y="2984788"/>
            <a:ext cx="402665" cy="282388"/>
          </a:xfrm>
          <a:prstGeom prst="rect">
            <a:avLst/>
          </a:prstGeom>
          <a:noFill/>
          <a:ln w="38100">
            <a:solidFill>
              <a:srgbClr val="FF0000"/>
            </a:solidFill>
          </a:ln>
        </p:spPr>
        <p:txBody>
          <a:bodyPr wrap="square" rtlCol="0">
            <a:spAutoFit/>
          </a:bodyPr>
          <a:lstStyle/>
          <a:p>
            <a:endParaRPr lang="en-US" dirty="0">
              <a:ln>
                <a:solidFill>
                  <a:srgbClr val="FF0000"/>
                </a:solidFill>
              </a:ln>
            </a:endParaRPr>
          </a:p>
        </p:txBody>
      </p:sp>
      <p:sp>
        <p:nvSpPr>
          <p:cNvPr id="7" name="Slide Number Placeholder 6">
            <a:extLst>
              <a:ext uri="{FF2B5EF4-FFF2-40B4-BE49-F238E27FC236}">
                <a16:creationId xmlns:a16="http://schemas.microsoft.com/office/drawing/2014/main" id="{A0232D7C-E6FF-595F-C5D7-3ADE9761FD86}"/>
              </a:ext>
            </a:extLst>
          </p:cNvPr>
          <p:cNvSpPr>
            <a:spLocks noGrp="1"/>
          </p:cNvSpPr>
          <p:nvPr>
            <p:ph type="sldNum" sz="quarter" idx="12"/>
          </p:nvPr>
        </p:nvSpPr>
        <p:spPr/>
        <p:txBody>
          <a:bodyPr/>
          <a:lstStyle/>
          <a:p>
            <a:fld id="{32CC4C84-E3DE-064A-B0D8-6EF280EAE526}" type="slidenum">
              <a:rPr lang="en-US" smtClean="0"/>
              <a:t>2</a:t>
            </a:fld>
            <a:endParaRPr lang="en-US" dirty="0"/>
          </a:p>
        </p:txBody>
      </p:sp>
    </p:spTree>
    <p:extLst>
      <p:ext uri="{BB962C8B-B14F-4D97-AF65-F5344CB8AC3E}">
        <p14:creationId xmlns:p14="http://schemas.microsoft.com/office/powerpoint/2010/main" val="278789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89504-F427-58EE-6F2A-C9E34149D79E}"/>
              </a:ext>
            </a:extLst>
          </p:cNvPr>
          <p:cNvSpPr>
            <a:spLocks noGrp="1"/>
          </p:cNvSpPr>
          <p:nvPr>
            <p:ph type="title"/>
          </p:nvPr>
        </p:nvSpPr>
        <p:spPr/>
        <p:txBody>
          <a:bodyPr/>
          <a:lstStyle/>
          <a:p>
            <a:r>
              <a:rPr lang="en-US" b="1" dirty="0"/>
              <a:t>Motivation: Limitations in Log Parsing</a:t>
            </a:r>
            <a:endParaRPr lang="en-US" dirty="0"/>
          </a:p>
        </p:txBody>
      </p:sp>
      <p:sp>
        <p:nvSpPr>
          <p:cNvPr id="3" name="Content Placeholder 2">
            <a:extLst>
              <a:ext uri="{FF2B5EF4-FFF2-40B4-BE49-F238E27FC236}">
                <a16:creationId xmlns:a16="http://schemas.microsoft.com/office/drawing/2014/main" id="{CA6D73D6-8A4A-CEAB-74A4-27CD756D3AC3}"/>
              </a:ext>
            </a:extLst>
          </p:cNvPr>
          <p:cNvSpPr>
            <a:spLocks noGrp="1"/>
          </p:cNvSpPr>
          <p:nvPr>
            <p:ph idx="1"/>
          </p:nvPr>
        </p:nvSpPr>
        <p:spPr/>
        <p:txBody>
          <a:bodyPr/>
          <a:lstStyle/>
          <a:p>
            <a:r>
              <a:rPr lang="en-US" dirty="0"/>
              <a:t>Imbalanced efficiency (scalability) and effectiveness (accuracy)</a:t>
            </a:r>
          </a:p>
          <a:p>
            <a:r>
              <a:rPr lang="en-US" dirty="0"/>
              <a:t>Many require data-dependent configuration</a:t>
            </a:r>
          </a:p>
          <a:p>
            <a:pPr lvl="1"/>
            <a:endParaRPr lang="en-US" dirty="0"/>
          </a:p>
        </p:txBody>
      </p:sp>
      <p:pic>
        <p:nvPicPr>
          <p:cNvPr id="5" name="Picture 4" descr="A screenshot of a computer&#10;&#10;AI-generated content may be incorrect.">
            <a:extLst>
              <a:ext uri="{FF2B5EF4-FFF2-40B4-BE49-F238E27FC236}">
                <a16:creationId xmlns:a16="http://schemas.microsoft.com/office/drawing/2014/main" id="{C79FD7A0-6D77-5E83-90FC-FA24CA3142A5}"/>
              </a:ext>
            </a:extLst>
          </p:cNvPr>
          <p:cNvPicPr>
            <a:picLocks noChangeAspect="1"/>
          </p:cNvPicPr>
          <p:nvPr/>
        </p:nvPicPr>
        <p:blipFill>
          <a:blip r:embed="rId3"/>
          <a:srcRect l="41367" t="31156" r="40169" b="45729"/>
          <a:stretch/>
        </p:blipFill>
        <p:spPr>
          <a:xfrm>
            <a:off x="0" y="3246611"/>
            <a:ext cx="4325149" cy="3521363"/>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A2E5B07C-964A-D50E-5E97-028AE519F484}"/>
              </a:ext>
            </a:extLst>
          </p:cNvPr>
          <p:cNvPicPr>
            <a:picLocks noChangeAspect="1"/>
          </p:cNvPicPr>
          <p:nvPr/>
        </p:nvPicPr>
        <p:blipFill>
          <a:blip r:embed="rId3"/>
          <a:srcRect l="81890" t="57631" r="6509" b="19284"/>
          <a:stretch/>
        </p:blipFill>
        <p:spPr>
          <a:xfrm>
            <a:off x="4302167" y="3218355"/>
            <a:ext cx="2724130" cy="3525345"/>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8D49FC53-2106-898C-FC04-9A0CCC926328}"/>
              </a:ext>
            </a:extLst>
          </p:cNvPr>
          <p:cNvPicPr>
            <a:picLocks noChangeAspect="1"/>
          </p:cNvPicPr>
          <p:nvPr/>
        </p:nvPicPr>
        <p:blipFill>
          <a:blip r:embed="rId4"/>
          <a:srcRect l="41204" t="35940" r="46498" b="39926"/>
          <a:stretch/>
        </p:blipFill>
        <p:spPr>
          <a:xfrm>
            <a:off x="7245007" y="3218355"/>
            <a:ext cx="2762181" cy="3525345"/>
          </a:xfrm>
          <a:prstGeom prst="rect">
            <a:avLst/>
          </a:prstGeom>
        </p:spPr>
      </p:pic>
      <p:pic>
        <p:nvPicPr>
          <p:cNvPr id="10" name="Picture 9" descr="A screenshot of a computer&#10;&#10;AI-generated content may be incorrect.">
            <a:extLst>
              <a:ext uri="{FF2B5EF4-FFF2-40B4-BE49-F238E27FC236}">
                <a16:creationId xmlns:a16="http://schemas.microsoft.com/office/drawing/2014/main" id="{A6C32B83-22F3-7E07-6B45-74C20394C800}"/>
              </a:ext>
            </a:extLst>
          </p:cNvPr>
          <p:cNvPicPr>
            <a:picLocks noChangeAspect="1"/>
          </p:cNvPicPr>
          <p:nvPr/>
        </p:nvPicPr>
        <p:blipFill>
          <a:blip r:embed="rId4"/>
          <a:srcRect l="61427" t="37503" r="35388" b="39839"/>
          <a:stretch/>
        </p:blipFill>
        <p:spPr>
          <a:xfrm>
            <a:off x="9959872" y="3440575"/>
            <a:ext cx="716445" cy="3314700"/>
          </a:xfrm>
          <a:prstGeom prst="rect">
            <a:avLst/>
          </a:prstGeom>
        </p:spPr>
      </p:pic>
      <p:pic>
        <p:nvPicPr>
          <p:cNvPr id="11" name="Picture 10" descr="A screenshot of a computer&#10;&#10;AI-generated content may be incorrect.">
            <a:extLst>
              <a:ext uri="{FF2B5EF4-FFF2-40B4-BE49-F238E27FC236}">
                <a16:creationId xmlns:a16="http://schemas.microsoft.com/office/drawing/2014/main" id="{618C87BB-4653-70E4-7F79-5B911E45DC99}"/>
              </a:ext>
            </a:extLst>
          </p:cNvPr>
          <p:cNvPicPr>
            <a:picLocks noChangeAspect="1"/>
          </p:cNvPicPr>
          <p:nvPr/>
        </p:nvPicPr>
        <p:blipFill>
          <a:blip r:embed="rId4"/>
          <a:srcRect l="89650" t="37503" r="6672" b="40199"/>
          <a:stretch/>
        </p:blipFill>
        <p:spPr>
          <a:xfrm>
            <a:off x="10673060" y="3440575"/>
            <a:ext cx="827189" cy="3261170"/>
          </a:xfrm>
          <a:prstGeom prst="rect">
            <a:avLst/>
          </a:prstGeom>
        </p:spPr>
      </p:pic>
      <p:sp>
        <p:nvSpPr>
          <p:cNvPr id="12" name="TextBox 11">
            <a:extLst>
              <a:ext uri="{FF2B5EF4-FFF2-40B4-BE49-F238E27FC236}">
                <a16:creationId xmlns:a16="http://schemas.microsoft.com/office/drawing/2014/main" id="{8CFA8FB2-8B59-02DD-139F-968FF4F2085A}"/>
              </a:ext>
            </a:extLst>
          </p:cNvPr>
          <p:cNvSpPr txBox="1"/>
          <p:nvPr/>
        </p:nvSpPr>
        <p:spPr>
          <a:xfrm>
            <a:off x="9994420" y="3182818"/>
            <a:ext cx="1985667"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Parsing Time (s) </a:t>
            </a:r>
          </a:p>
        </p:txBody>
      </p:sp>
      <p:sp>
        <p:nvSpPr>
          <p:cNvPr id="13" name="TextBox 12">
            <a:extLst>
              <a:ext uri="{FF2B5EF4-FFF2-40B4-BE49-F238E27FC236}">
                <a16:creationId xmlns:a16="http://schemas.microsoft.com/office/drawing/2014/main" id="{22577516-A032-D071-2BEB-930E96199BE6}"/>
              </a:ext>
            </a:extLst>
          </p:cNvPr>
          <p:cNvSpPr txBox="1"/>
          <p:nvPr/>
        </p:nvSpPr>
        <p:spPr>
          <a:xfrm>
            <a:off x="3064567" y="2852585"/>
            <a:ext cx="1963486" cy="461665"/>
          </a:xfrm>
          <a:prstGeom prst="rect">
            <a:avLst/>
          </a:prstGeom>
          <a:noFill/>
        </p:spPr>
        <p:txBody>
          <a:bodyPr wrap="none" rtlCol="0">
            <a:spAutoFit/>
          </a:bodyPr>
          <a:lstStyle/>
          <a:p>
            <a:r>
              <a:rPr lang="en-US" sz="2400" dirty="0">
                <a:solidFill>
                  <a:srgbClr val="FF0000"/>
                </a:solidFill>
              </a:rPr>
              <a:t>Effectiveness</a:t>
            </a:r>
          </a:p>
        </p:txBody>
      </p:sp>
      <p:sp>
        <p:nvSpPr>
          <p:cNvPr id="14" name="TextBox 13">
            <a:extLst>
              <a:ext uri="{FF2B5EF4-FFF2-40B4-BE49-F238E27FC236}">
                <a16:creationId xmlns:a16="http://schemas.microsoft.com/office/drawing/2014/main" id="{9FEF8803-2562-8BE8-8DC0-5D1523AB577A}"/>
              </a:ext>
            </a:extLst>
          </p:cNvPr>
          <p:cNvSpPr txBox="1"/>
          <p:nvPr/>
        </p:nvSpPr>
        <p:spPr>
          <a:xfrm>
            <a:off x="9217906" y="2809807"/>
            <a:ext cx="1483932" cy="461665"/>
          </a:xfrm>
          <a:prstGeom prst="rect">
            <a:avLst/>
          </a:prstGeom>
          <a:noFill/>
        </p:spPr>
        <p:txBody>
          <a:bodyPr wrap="none" rtlCol="0">
            <a:spAutoFit/>
          </a:bodyPr>
          <a:lstStyle/>
          <a:p>
            <a:r>
              <a:rPr lang="en-US" sz="2400" dirty="0">
                <a:solidFill>
                  <a:srgbClr val="FF0000"/>
                </a:solidFill>
              </a:rPr>
              <a:t>Efficiency</a:t>
            </a:r>
          </a:p>
        </p:txBody>
      </p:sp>
      <p:sp>
        <p:nvSpPr>
          <p:cNvPr id="15" name="Slide Number Placeholder 14">
            <a:extLst>
              <a:ext uri="{FF2B5EF4-FFF2-40B4-BE49-F238E27FC236}">
                <a16:creationId xmlns:a16="http://schemas.microsoft.com/office/drawing/2014/main" id="{441FABBE-05EF-5C54-C9BF-75DCCDA2CDF1}"/>
              </a:ext>
            </a:extLst>
          </p:cNvPr>
          <p:cNvSpPr>
            <a:spLocks noGrp="1"/>
          </p:cNvSpPr>
          <p:nvPr>
            <p:ph type="sldNum" sz="quarter" idx="12"/>
          </p:nvPr>
        </p:nvSpPr>
        <p:spPr/>
        <p:txBody>
          <a:bodyPr/>
          <a:lstStyle/>
          <a:p>
            <a:fld id="{32CC4C84-E3DE-064A-B0D8-6EF280EAE526}" type="slidenum">
              <a:rPr lang="en-US" smtClean="0"/>
              <a:t>3</a:t>
            </a:fld>
            <a:endParaRPr lang="en-US"/>
          </a:p>
        </p:txBody>
      </p:sp>
    </p:spTree>
    <p:extLst>
      <p:ext uri="{BB962C8B-B14F-4D97-AF65-F5344CB8AC3E}">
        <p14:creationId xmlns:p14="http://schemas.microsoft.com/office/powerpoint/2010/main" val="2834393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44BF8-3210-7395-5974-7885652DB1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16A2A5-433E-03FF-47CC-E5307A98CBA0}"/>
              </a:ext>
            </a:extLst>
          </p:cNvPr>
          <p:cNvSpPr>
            <a:spLocks noGrp="1"/>
          </p:cNvSpPr>
          <p:nvPr>
            <p:ph type="title"/>
          </p:nvPr>
        </p:nvSpPr>
        <p:spPr/>
        <p:txBody>
          <a:bodyPr/>
          <a:lstStyle/>
          <a:p>
            <a:r>
              <a:rPr lang="en-US" b="1" dirty="0"/>
              <a:t>Meet PIPLUP</a:t>
            </a:r>
            <a:endParaRPr lang="en-US" dirty="0"/>
          </a:p>
        </p:txBody>
      </p:sp>
      <p:sp>
        <p:nvSpPr>
          <p:cNvPr id="3" name="Content Placeholder 2">
            <a:extLst>
              <a:ext uri="{FF2B5EF4-FFF2-40B4-BE49-F238E27FC236}">
                <a16:creationId xmlns:a16="http://schemas.microsoft.com/office/drawing/2014/main" id="{CBC4AB92-E29F-24CE-4FEC-37BD51211062}"/>
              </a:ext>
            </a:extLst>
          </p:cNvPr>
          <p:cNvSpPr>
            <a:spLocks noGrp="1"/>
          </p:cNvSpPr>
          <p:nvPr>
            <p:ph idx="1"/>
          </p:nvPr>
        </p:nvSpPr>
        <p:spPr/>
        <p:txBody>
          <a:bodyPr/>
          <a:lstStyle/>
          <a:p>
            <a:r>
              <a:rPr lang="en-US" dirty="0"/>
              <a:t>PIPLUP: </a:t>
            </a:r>
            <a:r>
              <a:rPr lang="en-US" b="1" u="sng" dirty="0"/>
              <a:t>P</a:t>
            </a:r>
            <a:r>
              <a:rPr lang="en-US" dirty="0"/>
              <a:t>lug </a:t>
            </a:r>
            <a:r>
              <a:rPr lang="en-US" b="1" u="sng" dirty="0"/>
              <a:t>I</a:t>
            </a:r>
            <a:r>
              <a:rPr lang="en-US" dirty="0"/>
              <a:t>t and </a:t>
            </a:r>
            <a:r>
              <a:rPr lang="en-US" b="1" u="sng" dirty="0"/>
              <a:t>P</a:t>
            </a:r>
            <a:r>
              <a:rPr lang="en-US" dirty="0"/>
              <a:t>lay on </a:t>
            </a:r>
            <a:r>
              <a:rPr lang="en-US" b="1" u="sng" dirty="0"/>
              <a:t>L</a:t>
            </a:r>
            <a:r>
              <a:rPr lang="en-US" dirty="0"/>
              <a:t>ogs: </a:t>
            </a:r>
            <a:r>
              <a:rPr lang="en-US" dirty="0" err="1"/>
              <a:t>config</a:t>
            </a:r>
            <a:r>
              <a:rPr lang="en-US" b="1" u="sng" dirty="0" err="1"/>
              <a:t>U</a:t>
            </a:r>
            <a:r>
              <a:rPr lang="en-US" dirty="0" err="1"/>
              <a:t>ration</a:t>
            </a:r>
            <a:r>
              <a:rPr lang="en-US" dirty="0"/>
              <a:t>-free </a:t>
            </a:r>
            <a:r>
              <a:rPr lang="en-US" b="1" u="sng" dirty="0"/>
              <a:t>P</a:t>
            </a:r>
            <a:r>
              <a:rPr lang="en-US" dirty="0"/>
              <a:t>arser</a:t>
            </a:r>
          </a:p>
          <a:p>
            <a:r>
              <a:rPr lang="en-US" dirty="0"/>
              <a:t>Enables “plug-and-play” feature on new logs</a:t>
            </a:r>
          </a:p>
          <a:p>
            <a:r>
              <a:rPr lang="en-US" dirty="0"/>
              <a:t>Balanced efficiency and effectiveness log parsing</a:t>
            </a:r>
          </a:p>
          <a:p>
            <a:r>
              <a:rPr lang="en-US" dirty="0"/>
              <a:t>Privacy-preserving</a:t>
            </a:r>
          </a:p>
          <a:p>
            <a:endParaRPr lang="en-US" dirty="0"/>
          </a:p>
        </p:txBody>
      </p:sp>
      <p:sp>
        <p:nvSpPr>
          <p:cNvPr id="15" name="Slide Number Placeholder 14">
            <a:extLst>
              <a:ext uri="{FF2B5EF4-FFF2-40B4-BE49-F238E27FC236}">
                <a16:creationId xmlns:a16="http://schemas.microsoft.com/office/drawing/2014/main" id="{7B8F4350-A443-15BB-2C88-440F97382310}"/>
              </a:ext>
            </a:extLst>
          </p:cNvPr>
          <p:cNvSpPr>
            <a:spLocks noGrp="1"/>
          </p:cNvSpPr>
          <p:nvPr>
            <p:ph type="sldNum" sz="quarter" idx="12"/>
          </p:nvPr>
        </p:nvSpPr>
        <p:spPr/>
        <p:txBody>
          <a:bodyPr/>
          <a:lstStyle/>
          <a:p>
            <a:fld id="{32CC4C84-E3DE-064A-B0D8-6EF280EAE526}" type="slidenum">
              <a:rPr lang="en-US" smtClean="0"/>
              <a:t>4</a:t>
            </a:fld>
            <a:endParaRPr lang="en-US"/>
          </a:p>
        </p:txBody>
      </p:sp>
      <p:pic>
        <p:nvPicPr>
          <p:cNvPr id="1026" name="Picture 2" descr="Piplup | Pokédex">
            <a:extLst>
              <a:ext uri="{FF2B5EF4-FFF2-40B4-BE49-F238E27FC236}">
                <a16:creationId xmlns:a16="http://schemas.microsoft.com/office/drawing/2014/main" id="{E6069345-3633-626E-EF38-47CE31B387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097" y="3762375"/>
            <a:ext cx="2730500" cy="27305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a:extLst>
              <a:ext uri="{FF2B5EF4-FFF2-40B4-BE49-F238E27FC236}">
                <a16:creationId xmlns:a16="http://schemas.microsoft.com/office/drawing/2014/main" id="{9CFD1542-1866-BE2F-5ED5-A85FC8C68EC2}"/>
              </a:ext>
            </a:extLst>
          </p:cNvPr>
          <p:cNvSpPr/>
          <p:nvPr/>
        </p:nvSpPr>
        <p:spPr>
          <a:xfrm>
            <a:off x="8279026" y="3632886"/>
            <a:ext cx="3188043" cy="1791730"/>
          </a:xfrm>
          <a:prstGeom prst="wedgeRoundRectCallout">
            <a:avLst>
              <a:gd name="adj1" fmla="val -80088"/>
              <a:gd name="adj2" fmla="val 1580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You don’t have to pay OpenAI or buy a good GPU for log parsing anymore!</a:t>
            </a:r>
          </a:p>
        </p:txBody>
      </p:sp>
    </p:spTree>
    <p:extLst>
      <p:ext uri="{BB962C8B-B14F-4D97-AF65-F5344CB8AC3E}">
        <p14:creationId xmlns:p14="http://schemas.microsoft.com/office/powerpoint/2010/main" val="3734947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AD1F5-1A5B-D0F8-A1E4-ADABFB17A8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6C6DC0-666D-360A-3759-65AD7E955B9D}"/>
              </a:ext>
            </a:extLst>
          </p:cNvPr>
          <p:cNvSpPr>
            <a:spLocks noGrp="1"/>
          </p:cNvSpPr>
          <p:nvPr>
            <p:ph type="title"/>
          </p:nvPr>
        </p:nvSpPr>
        <p:spPr/>
        <p:txBody>
          <a:bodyPr/>
          <a:lstStyle/>
          <a:p>
            <a:r>
              <a:rPr lang="en-US" b="1" dirty="0"/>
              <a:t>Heuristics</a:t>
            </a:r>
          </a:p>
        </p:txBody>
      </p:sp>
      <p:sp>
        <p:nvSpPr>
          <p:cNvPr id="3" name="Content Placeholder 2">
            <a:extLst>
              <a:ext uri="{FF2B5EF4-FFF2-40B4-BE49-F238E27FC236}">
                <a16:creationId xmlns:a16="http://schemas.microsoft.com/office/drawing/2014/main" id="{9C07CC1D-1BE4-F044-AACF-CFD53E34093A}"/>
              </a:ext>
            </a:extLst>
          </p:cNvPr>
          <p:cNvSpPr>
            <a:spLocks noGrp="1"/>
          </p:cNvSpPr>
          <p:nvPr>
            <p:ph idx="1"/>
          </p:nvPr>
        </p:nvSpPr>
        <p:spPr/>
        <p:txBody>
          <a:bodyPr>
            <a:normAutofit/>
          </a:bodyPr>
          <a:lstStyle/>
          <a:p>
            <a:r>
              <a:rPr lang="en-US" b="1" dirty="0"/>
              <a:t>Length-based similarity thresholds</a:t>
            </a:r>
          </a:p>
          <a:p>
            <a:pPr lvl="1"/>
            <a:r>
              <a:rPr lang="en-US" dirty="0"/>
              <a:t>Variable number is correlated to message lengths</a:t>
            </a:r>
          </a:p>
          <a:p>
            <a:r>
              <a:rPr lang="en-US" b="1" dirty="0"/>
              <a:t>Frequency-based Constant Identification</a:t>
            </a:r>
          </a:p>
          <a:p>
            <a:pPr lvl="1"/>
            <a:r>
              <a:rPr lang="en-US" dirty="0"/>
              <a:t>High-frequency tokens tend to be constants</a:t>
            </a:r>
          </a:p>
          <a:p>
            <a:r>
              <a:rPr lang="en-US" b="1" dirty="0"/>
              <a:t>In-cluster Event Branching</a:t>
            </a:r>
          </a:p>
          <a:p>
            <a:pPr lvl="1"/>
            <a:r>
              <a:rPr lang="en-US" dirty="0"/>
              <a:t>Similarity-based separation may incorrectly merge structurally similar but semantically different events</a:t>
            </a:r>
          </a:p>
          <a:p>
            <a:r>
              <a:rPr lang="en-US" b="1" dirty="0"/>
              <a:t>Overlapping Templates Merging</a:t>
            </a:r>
          </a:p>
          <a:p>
            <a:pPr lvl="1"/>
            <a:r>
              <a:rPr lang="en-US" dirty="0"/>
              <a:t>A same event may have log messages in different lengths</a:t>
            </a:r>
          </a:p>
        </p:txBody>
      </p:sp>
      <p:sp>
        <p:nvSpPr>
          <p:cNvPr id="4" name="Slide Number Placeholder 3">
            <a:extLst>
              <a:ext uri="{FF2B5EF4-FFF2-40B4-BE49-F238E27FC236}">
                <a16:creationId xmlns:a16="http://schemas.microsoft.com/office/drawing/2014/main" id="{AA927D59-0572-DB62-5C73-58F4E6ABEB87}"/>
              </a:ext>
            </a:extLst>
          </p:cNvPr>
          <p:cNvSpPr>
            <a:spLocks noGrp="1"/>
          </p:cNvSpPr>
          <p:nvPr>
            <p:ph type="sldNum" sz="quarter" idx="12"/>
          </p:nvPr>
        </p:nvSpPr>
        <p:spPr/>
        <p:txBody>
          <a:bodyPr/>
          <a:lstStyle/>
          <a:p>
            <a:fld id="{32CC4C84-E3DE-064A-B0D8-6EF280EAE526}" type="slidenum">
              <a:rPr lang="en-US" smtClean="0"/>
              <a:t>5</a:t>
            </a:fld>
            <a:endParaRPr lang="en-US"/>
          </a:p>
        </p:txBody>
      </p:sp>
    </p:spTree>
    <p:extLst>
      <p:ext uri="{BB962C8B-B14F-4D97-AF65-F5344CB8AC3E}">
        <p14:creationId xmlns:p14="http://schemas.microsoft.com/office/powerpoint/2010/main" val="825184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F5853-5445-C774-307B-570B9970B8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3B3C0E-880B-D784-33A2-66AF68DE0066}"/>
              </a:ext>
            </a:extLst>
          </p:cNvPr>
          <p:cNvSpPr>
            <a:spLocks noGrp="1"/>
          </p:cNvSpPr>
          <p:nvPr>
            <p:ph type="title"/>
          </p:nvPr>
        </p:nvSpPr>
        <p:spPr/>
        <p:txBody>
          <a:bodyPr/>
          <a:lstStyle/>
          <a:p>
            <a:r>
              <a:rPr lang="en-US" b="1" dirty="0"/>
              <a:t>Heuristics</a:t>
            </a:r>
          </a:p>
        </p:txBody>
      </p:sp>
      <p:sp>
        <p:nvSpPr>
          <p:cNvPr id="3" name="Content Placeholder 2">
            <a:extLst>
              <a:ext uri="{FF2B5EF4-FFF2-40B4-BE49-F238E27FC236}">
                <a16:creationId xmlns:a16="http://schemas.microsoft.com/office/drawing/2014/main" id="{D61AE00C-D274-AD53-D867-46F47AF7ADB0}"/>
              </a:ext>
            </a:extLst>
          </p:cNvPr>
          <p:cNvSpPr>
            <a:spLocks noGrp="1"/>
          </p:cNvSpPr>
          <p:nvPr>
            <p:ph idx="1"/>
          </p:nvPr>
        </p:nvSpPr>
        <p:spPr/>
        <p:txBody>
          <a:bodyPr>
            <a:normAutofit/>
          </a:bodyPr>
          <a:lstStyle/>
          <a:p>
            <a:r>
              <a:rPr lang="en-US" b="1" dirty="0"/>
              <a:t>Length-based similarity thresholds</a:t>
            </a:r>
          </a:p>
          <a:p>
            <a:pPr lvl="1"/>
            <a:r>
              <a:rPr lang="en-US" dirty="0"/>
              <a:t>Variable number is correlated to message lengths</a:t>
            </a:r>
          </a:p>
        </p:txBody>
      </p:sp>
      <p:sp>
        <p:nvSpPr>
          <p:cNvPr id="4" name="Slide Number Placeholder 3">
            <a:extLst>
              <a:ext uri="{FF2B5EF4-FFF2-40B4-BE49-F238E27FC236}">
                <a16:creationId xmlns:a16="http://schemas.microsoft.com/office/drawing/2014/main" id="{FC252602-7357-A3E0-B3C4-ADDEC14D39EE}"/>
              </a:ext>
            </a:extLst>
          </p:cNvPr>
          <p:cNvSpPr>
            <a:spLocks noGrp="1"/>
          </p:cNvSpPr>
          <p:nvPr>
            <p:ph type="sldNum" sz="quarter" idx="12"/>
          </p:nvPr>
        </p:nvSpPr>
        <p:spPr/>
        <p:txBody>
          <a:bodyPr/>
          <a:lstStyle/>
          <a:p>
            <a:fld id="{32CC4C84-E3DE-064A-B0D8-6EF280EAE526}" type="slidenum">
              <a:rPr lang="en-US" smtClean="0"/>
              <a:t>6</a:t>
            </a:fld>
            <a:endParaRPr lang="en-US"/>
          </a:p>
        </p:txBody>
      </p:sp>
      <p:graphicFrame>
        <p:nvGraphicFramePr>
          <p:cNvPr id="5" name="Table 4">
            <a:extLst>
              <a:ext uri="{FF2B5EF4-FFF2-40B4-BE49-F238E27FC236}">
                <a16:creationId xmlns:a16="http://schemas.microsoft.com/office/drawing/2014/main" id="{24BF65E7-AF5F-0F47-EE57-EF462F1887EF}"/>
              </a:ext>
            </a:extLst>
          </p:cNvPr>
          <p:cNvGraphicFramePr>
            <a:graphicFrameLocks noGrp="1"/>
          </p:cNvGraphicFramePr>
          <p:nvPr>
            <p:extLst>
              <p:ext uri="{D42A27DB-BD31-4B8C-83A1-F6EECF244321}">
                <p14:modId xmlns:p14="http://schemas.microsoft.com/office/powerpoint/2010/main" val="1248266870"/>
              </p:ext>
            </p:extLst>
          </p:nvPr>
        </p:nvGraphicFramePr>
        <p:xfrm>
          <a:off x="271848" y="3376454"/>
          <a:ext cx="11738920" cy="2286000"/>
        </p:xfrm>
        <a:graphic>
          <a:graphicData uri="http://schemas.openxmlformats.org/drawingml/2006/table">
            <a:tbl>
              <a:tblPr firstRow="1" bandRow="1">
                <a:tableStyleId>{5940675A-B579-460E-94D1-54222C63F5DA}</a:tableStyleId>
              </a:tblPr>
              <a:tblGrid>
                <a:gridCol w="6744317">
                  <a:extLst>
                    <a:ext uri="{9D8B030D-6E8A-4147-A177-3AD203B41FA5}">
                      <a16:colId xmlns:a16="http://schemas.microsoft.com/office/drawing/2014/main" val="3178775539"/>
                    </a:ext>
                  </a:extLst>
                </a:gridCol>
                <a:gridCol w="913800">
                  <a:extLst>
                    <a:ext uri="{9D8B030D-6E8A-4147-A177-3AD203B41FA5}">
                      <a16:colId xmlns:a16="http://schemas.microsoft.com/office/drawing/2014/main" val="1486570658"/>
                    </a:ext>
                  </a:extLst>
                </a:gridCol>
                <a:gridCol w="1531164">
                  <a:extLst>
                    <a:ext uri="{9D8B030D-6E8A-4147-A177-3AD203B41FA5}">
                      <a16:colId xmlns:a16="http://schemas.microsoft.com/office/drawing/2014/main" val="2354543611"/>
                    </a:ext>
                  </a:extLst>
                </a:gridCol>
                <a:gridCol w="2549639">
                  <a:extLst>
                    <a:ext uri="{9D8B030D-6E8A-4147-A177-3AD203B41FA5}">
                      <a16:colId xmlns:a16="http://schemas.microsoft.com/office/drawing/2014/main" val="3806343267"/>
                    </a:ext>
                  </a:extLst>
                </a:gridCol>
              </a:tblGrid>
              <a:tr h="370840">
                <a:tc>
                  <a:txBody>
                    <a:bodyPr/>
                    <a:lstStyle/>
                    <a:p>
                      <a:r>
                        <a:rPr lang="en-US" sz="2400" b="1" dirty="0"/>
                        <a:t>Message</a:t>
                      </a:r>
                    </a:p>
                  </a:txBody>
                  <a:tcPr/>
                </a:tc>
                <a:tc>
                  <a:txBody>
                    <a:bodyPr/>
                    <a:lstStyle/>
                    <a:p>
                      <a:r>
                        <a:rPr lang="en-US" sz="2400" b="1" dirty="0"/>
                        <a:t>Len.</a:t>
                      </a:r>
                    </a:p>
                  </a:txBody>
                  <a:tcPr/>
                </a:tc>
                <a:tc>
                  <a:txBody>
                    <a:bodyPr/>
                    <a:lstStyle/>
                    <a:p>
                      <a:r>
                        <a:rPr lang="en-US" sz="2400" b="1" dirty="0"/>
                        <a:t>Exp. Sim.</a:t>
                      </a:r>
                    </a:p>
                  </a:txBody>
                  <a:tcPr/>
                </a:tc>
                <a:tc>
                  <a:txBody>
                    <a:bodyPr/>
                    <a:lstStyle/>
                    <a:p>
                      <a:r>
                        <a:rPr lang="en-US" sz="2400" b="1" dirty="0"/>
                        <a:t>Template</a:t>
                      </a:r>
                    </a:p>
                  </a:txBody>
                  <a:tcPr/>
                </a:tc>
                <a:extLst>
                  <a:ext uri="{0D108BD9-81ED-4DB2-BD59-A6C34878D82A}">
                    <a16:rowId xmlns:a16="http://schemas.microsoft.com/office/drawing/2014/main" val="2456408860"/>
                  </a:ext>
                </a:extLst>
              </a:tr>
              <a:tr h="370840">
                <a:tc>
                  <a:txBody>
                    <a:bodyPr/>
                    <a:lstStyle/>
                    <a:p>
                      <a:r>
                        <a:rPr lang="en-CA" sz="2000" dirty="0">
                          <a:solidFill>
                            <a:srgbClr val="FF0000"/>
                          </a:solidFill>
                          <a:effectLst/>
                        </a:rPr>
                        <a:t>attempt_201706092018_0024_m_000043_1128: </a:t>
                      </a:r>
                      <a:r>
                        <a:rPr lang="en-CA" sz="2000" dirty="0">
                          <a:effectLst/>
                        </a:rPr>
                        <a:t>Committed</a:t>
                      </a:r>
                    </a:p>
                  </a:txBody>
                  <a:tcPr marL="76200" marR="76200" marT="76200" marB="76200" anchor="ctr"/>
                </a:tc>
                <a:tc rowSpan="2">
                  <a:txBody>
                    <a:bodyPr/>
                    <a:lstStyle/>
                    <a:p>
                      <a:r>
                        <a:rPr lang="en-US" sz="2000" dirty="0"/>
                        <a:t>2</a:t>
                      </a:r>
                    </a:p>
                  </a:txBody>
                  <a:tcPr/>
                </a:tc>
                <a:tc rowSpan="2">
                  <a:txBody>
                    <a:bodyPr/>
                    <a:lstStyle/>
                    <a:p>
                      <a:r>
                        <a:rPr lang="en-US" sz="2000" dirty="0">
                          <a:solidFill>
                            <a:srgbClr val="FF0000"/>
                          </a:solidFill>
                        </a:rPr>
                        <a:t>0.5</a:t>
                      </a:r>
                    </a:p>
                  </a:txBody>
                  <a:tcPr/>
                </a:tc>
                <a:tc rowSpan="2">
                  <a:txBody>
                    <a:bodyPr/>
                    <a:lstStyle/>
                    <a:p>
                      <a:r>
                        <a:rPr lang="en-CA" sz="2000" dirty="0">
                          <a:effectLst/>
                        </a:rPr>
                        <a:t>&lt;*&gt;: Committed</a:t>
                      </a:r>
                    </a:p>
                  </a:txBody>
                  <a:tcPr marL="76200" marR="76200" marT="76200" marB="76200" anchor="ctr"/>
                </a:tc>
                <a:extLst>
                  <a:ext uri="{0D108BD9-81ED-4DB2-BD59-A6C34878D82A}">
                    <a16:rowId xmlns:a16="http://schemas.microsoft.com/office/drawing/2014/main" val="1651162638"/>
                  </a:ext>
                </a:extLst>
              </a:tr>
              <a:tr h="370840">
                <a:tc>
                  <a:txBody>
                    <a:bodyPr/>
                    <a:lstStyle/>
                    <a:p>
                      <a:r>
                        <a:rPr lang="en-CA" sz="2000" dirty="0">
                          <a:solidFill>
                            <a:srgbClr val="FF0000"/>
                          </a:solidFill>
                          <a:effectLst/>
                        </a:rPr>
                        <a:t>attempt_201706092018_0024_m_000040_1125: </a:t>
                      </a:r>
                      <a:r>
                        <a:rPr lang="en-CA" sz="2000" dirty="0">
                          <a:effectLst/>
                        </a:rPr>
                        <a:t>Committed</a:t>
                      </a:r>
                    </a:p>
                  </a:txBody>
                  <a:tcPr marL="76200" marR="76200" marT="76200" marB="76200" anchor="ctr"/>
                </a:tc>
                <a:tc vMerge="1">
                  <a:txBody>
                    <a:bodyPr/>
                    <a:lstStyle/>
                    <a:p>
                      <a:endParaRPr lang="en-US" sz="2400" dirty="0"/>
                    </a:p>
                  </a:txBody>
                  <a:tcPr/>
                </a:tc>
                <a:tc vMerge="1">
                  <a:txBody>
                    <a:bodyPr/>
                    <a:lstStyle/>
                    <a:p>
                      <a:endParaRPr lang="en-US" sz="2400" dirty="0">
                        <a:solidFill>
                          <a:srgbClr val="FF0000"/>
                        </a:solidFill>
                      </a:endParaRPr>
                    </a:p>
                  </a:txBody>
                  <a:tcPr/>
                </a:tc>
                <a:tc vMerge="1">
                  <a:txBody>
                    <a:bodyPr/>
                    <a:lstStyle/>
                    <a:p>
                      <a:endParaRPr dirty="0"/>
                    </a:p>
                  </a:txBody>
                  <a:tcPr marL="76200" marR="76200" marT="76200" marB="76200" anchor="ctr"/>
                </a:tc>
                <a:extLst>
                  <a:ext uri="{0D108BD9-81ED-4DB2-BD59-A6C34878D82A}">
                    <a16:rowId xmlns:a16="http://schemas.microsoft.com/office/drawing/2014/main" val="984613417"/>
                  </a:ext>
                </a:extLst>
              </a:tr>
              <a:tr h="370840">
                <a:tc>
                  <a:txBody>
                    <a:bodyPr/>
                    <a:lstStyle/>
                    <a:p>
                      <a:r>
                        <a:rPr lang="en-CA" sz="2000" b="0" i="0" kern="1200" dirty="0">
                          <a:solidFill>
                            <a:schemeClr val="tx1"/>
                          </a:solidFill>
                          <a:effectLst/>
                          <a:latin typeface="+mn-lt"/>
                          <a:ea typeface="+mn-ea"/>
                          <a:cs typeface="+mn-cs"/>
                        </a:rPr>
                        <a:t>Running task </a:t>
                      </a:r>
                      <a:r>
                        <a:rPr lang="en-CA" sz="2000" b="0" i="0" kern="1200" dirty="0">
                          <a:solidFill>
                            <a:srgbClr val="FF0000"/>
                          </a:solidFill>
                          <a:effectLst/>
                          <a:latin typeface="+mn-lt"/>
                          <a:ea typeface="+mn-ea"/>
                          <a:cs typeface="+mn-cs"/>
                        </a:rPr>
                        <a:t>0.0</a:t>
                      </a:r>
                      <a:r>
                        <a:rPr lang="en-CA" sz="2000" b="0" i="0" kern="1200" dirty="0">
                          <a:solidFill>
                            <a:schemeClr val="tx1"/>
                          </a:solidFill>
                          <a:effectLst/>
                          <a:latin typeface="+mn-lt"/>
                          <a:ea typeface="+mn-ea"/>
                          <a:cs typeface="+mn-cs"/>
                        </a:rPr>
                        <a:t> in stage </a:t>
                      </a:r>
                      <a:r>
                        <a:rPr lang="en-CA" sz="2000" b="0" i="0" kern="1200" dirty="0">
                          <a:solidFill>
                            <a:srgbClr val="FF0000"/>
                          </a:solidFill>
                          <a:effectLst/>
                          <a:latin typeface="+mn-lt"/>
                          <a:ea typeface="+mn-ea"/>
                          <a:cs typeface="+mn-cs"/>
                        </a:rPr>
                        <a:t>0.0</a:t>
                      </a:r>
                      <a:r>
                        <a:rPr lang="en-CA" sz="2000" b="0" i="0" kern="1200" dirty="0">
                          <a:solidFill>
                            <a:schemeClr val="tx1"/>
                          </a:solidFill>
                          <a:effectLst/>
                          <a:latin typeface="+mn-lt"/>
                          <a:ea typeface="+mn-ea"/>
                          <a:cs typeface="+mn-cs"/>
                        </a:rPr>
                        <a:t> (TID </a:t>
                      </a:r>
                      <a:r>
                        <a:rPr lang="en-CA" sz="2000" b="0" i="0" kern="1200" dirty="0">
                          <a:solidFill>
                            <a:srgbClr val="FF0000"/>
                          </a:solidFill>
                          <a:effectLst/>
                          <a:latin typeface="+mn-lt"/>
                          <a:ea typeface="+mn-ea"/>
                          <a:cs typeface="+mn-cs"/>
                        </a:rPr>
                        <a:t>0)</a:t>
                      </a:r>
                      <a:endParaRPr lang="en-CA" sz="2400" dirty="0">
                        <a:solidFill>
                          <a:srgbClr val="FF0000"/>
                        </a:solidFill>
                        <a:effectLst/>
                      </a:endParaRPr>
                    </a:p>
                  </a:txBody>
                  <a:tcPr marL="76200" marR="76200" marT="76200" marB="76200" anchor="ctr"/>
                </a:tc>
                <a:tc rowSpan="2">
                  <a:txBody>
                    <a:bodyPr/>
                    <a:lstStyle/>
                    <a:p>
                      <a:r>
                        <a:rPr lang="en-US" sz="2000" dirty="0"/>
                        <a:t>8</a:t>
                      </a:r>
                    </a:p>
                  </a:txBody>
                  <a:tcPr/>
                </a:tc>
                <a:tc rowSpan="2">
                  <a:txBody>
                    <a:bodyPr/>
                    <a:lstStyle/>
                    <a:p>
                      <a:r>
                        <a:rPr lang="en-US" sz="2000" dirty="0">
                          <a:solidFill>
                            <a:srgbClr val="FF0000"/>
                          </a:solidFill>
                        </a:rPr>
                        <a:t>0.625</a:t>
                      </a:r>
                    </a:p>
                  </a:txBody>
                  <a:tcPr/>
                </a:tc>
                <a:tc rowSpan="2">
                  <a:txBody>
                    <a:bodyPr/>
                    <a:lstStyle/>
                    <a:p>
                      <a:r>
                        <a:rPr lang="en-CA" sz="2000" dirty="0">
                          <a:effectLst/>
                        </a:rPr>
                        <a:t>Running task </a:t>
                      </a:r>
                      <a:r>
                        <a:rPr lang="en-CA" sz="2000" dirty="0">
                          <a:solidFill>
                            <a:srgbClr val="FF0000"/>
                          </a:solidFill>
                          <a:effectLst/>
                        </a:rPr>
                        <a:t>&lt;*&gt;</a:t>
                      </a:r>
                      <a:r>
                        <a:rPr lang="en-CA" sz="2000" dirty="0">
                          <a:effectLst/>
                        </a:rPr>
                        <a:t> in stage </a:t>
                      </a:r>
                      <a:r>
                        <a:rPr lang="en-CA" sz="2000" dirty="0">
                          <a:solidFill>
                            <a:srgbClr val="FF0000"/>
                          </a:solidFill>
                          <a:effectLst/>
                        </a:rPr>
                        <a:t>&lt;*&gt;</a:t>
                      </a:r>
                      <a:r>
                        <a:rPr lang="en-CA" sz="2000" dirty="0">
                          <a:effectLst/>
                        </a:rPr>
                        <a:t> (TID </a:t>
                      </a:r>
                      <a:r>
                        <a:rPr lang="en-CA" sz="2000" dirty="0">
                          <a:solidFill>
                            <a:srgbClr val="FF0000"/>
                          </a:solidFill>
                          <a:effectLst/>
                        </a:rPr>
                        <a:t>&lt;*&gt;)</a:t>
                      </a:r>
                    </a:p>
                  </a:txBody>
                  <a:tcPr marL="76200" marR="76200" marT="76200" marB="76200" anchor="ctr"/>
                </a:tc>
                <a:extLst>
                  <a:ext uri="{0D108BD9-81ED-4DB2-BD59-A6C34878D82A}">
                    <a16:rowId xmlns:a16="http://schemas.microsoft.com/office/drawing/2014/main" val="1696759334"/>
                  </a:ext>
                </a:extLst>
              </a:tr>
              <a:tr h="0">
                <a:tc>
                  <a:txBody>
                    <a:bodyPr/>
                    <a:lstStyle/>
                    <a:p>
                      <a:r>
                        <a:rPr lang="en-CA" sz="2000" dirty="0">
                          <a:effectLst/>
                        </a:rPr>
                        <a:t>Running task </a:t>
                      </a:r>
                      <a:r>
                        <a:rPr lang="en-CA" sz="2000" dirty="0">
                          <a:solidFill>
                            <a:srgbClr val="FF0000"/>
                          </a:solidFill>
                          <a:effectLst/>
                        </a:rPr>
                        <a:t>2.0</a:t>
                      </a:r>
                      <a:r>
                        <a:rPr lang="en-CA" sz="2000" dirty="0">
                          <a:effectLst/>
                        </a:rPr>
                        <a:t> in stage </a:t>
                      </a:r>
                      <a:r>
                        <a:rPr lang="en-CA" sz="2000" dirty="0">
                          <a:solidFill>
                            <a:srgbClr val="FF0000"/>
                          </a:solidFill>
                          <a:effectLst/>
                        </a:rPr>
                        <a:t>0.0</a:t>
                      </a:r>
                      <a:r>
                        <a:rPr lang="en-CA" sz="2000" dirty="0">
                          <a:effectLst/>
                        </a:rPr>
                        <a:t> (TID </a:t>
                      </a:r>
                      <a:r>
                        <a:rPr lang="en-CA" sz="2000" dirty="0">
                          <a:solidFill>
                            <a:srgbClr val="FF0000"/>
                          </a:solidFill>
                          <a:effectLst/>
                        </a:rPr>
                        <a:t>2)</a:t>
                      </a:r>
                    </a:p>
                  </a:txBody>
                  <a:tcPr marL="76200" marR="76200" marT="76200" marB="76200" anchor="ctr"/>
                </a:tc>
                <a:tc vMerge="1">
                  <a:txBody>
                    <a:bodyPr/>
                    <a:lstStyle/>
                    <a:p>
                      <a:endParaRPr dirty="0"/>
                    </a:p>
                  </a:txBody>
                  <a:tcPr/>
                </a:tc>
                <a:tc vMerge="1">
                  <a:txBody>
                    <a:bodyPr/>
                    <a:lstStyle/>
                    <a:p>
                      <a:endParaRPr dirty="0"/>
                    </a:p>
                  </a:txBody>
                  <a:tcPr/>
                </a:tc>
                <a:tc vMerge="1">
                  <a:txBody>
                    <a:bodyPr/>
                    <a:lstStyle/>
                    <a:p>
                      <a:endParaRPr dirty="0"/>
                    </a:p>
                  </a:txBody>
                  <a:tcPr marL="76200" marR="76200" marT="76200" marB="76200" anchor="ctr"/>
                </a:tc>
                <a:extLst>
                  <a:ext uri="{0D108BD9-81ED-4DB2-BD59-A6C34878D82A}">
                    <a16:rowId xmlns:a16="http://schemas.microsoft.com/office/drawing/2014/main" val="1290612861"/>
                  </a:ext>
                </a:extLst>
              </a:tr>
            </a:tbl>
          </a:graphicData>
        </a:graphic>
      </p:graphicFrame>
      <p:sp>
        <p:nvSpPr>
          <p:cNvPr id="6" name="TextBox 5">
            <a:extLst>
              <a:ext uri="{FF2B5EF4-FFF2-40B4-BE49-F238E27FC236}">
                <a16:creationId xmlns:a16="http://schemas.microsoft.com/office/drawing/2014/main" id="{57B19249-8AAA-7CA3-B41D-103CBE1D4CB3}"/>
              </a:ext>
            </a:extLst>
          </p:cNvPr>
          <p:cNvSpPr txBox="1"/>
          <p:nvPr/>
        </p:nvSpPr>
        <p:spPr>
          <a:xfrm>
            <a:off x="838200" y="2841407"/>
            <a:ext cx="4555734" cy="461665"/>
          </a:xfrm>
          <a:prstGeom prst="rect">
            <a:avLst/>
          </a:prstGeom>
          <a:noFill/>
        </p:spPr>
        <p:txBody>
          <a:bodyPr wrap="none" rtlCol="0">
            <a:spAutoFit/>
          </a:bodyPr>
          <a:lstStyle/>
          <a:p>
            <a:r>
              <a:rPr lang="en-US" sz="2400" dirty="0"/>
              <a:t>Examples from the Spark dataset</a:t>
            </a:r>
          </a:p>
        </p:txBody>
      </p:sp>
    </p:spTree>
    <p:extLst>
      <p:ext uri="{BB962C8B-B14F-4D97-AF65-F5344CB8AC3E}">
        <p14:creationId xmlns:p14="http://schemas.microsoft.com/office/powerpoint/2010/main" val="3604498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7BD7D-87CF-630E-144F-11D43CDFB4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0E0BC9-7FAA-DC0E-2EA3-29AF95CECA69}"/>
              </a:ext>
            </a:extLst>
          </p:cNvPr>
          <p:cNvSpPr>
            <a:spLocks noGrp="1"/>
          </p:cNvSpPr>
          <p:nvPr>
            <p:ph type="title"/>
          </p:nvPr>
        </p:nvSpPr>
        <p:spPr/>
        <p:txBody>
          <a:bodyPr/>
          <a:lstStyle/>
          <a:p>
            <a:r>
              <a:rPr lang="en-US" b="1" dirty="0"/>
              <a:t>Heuristics</a:t>
            </a:r>
          </a:p>
        </p:txBody>
      </p:sp>
      <p:sp>
        <p:nvSpPr>
          <p:cNvPr id="3" name="Content Placeholder 2">
            <a:extLst>
              <a:ext uri="{FF2B5EF4-FFF2-40B4-BE49-F238E27FC236}">
                <a16:creationId xmlns:a16="http://schemas.microsoft.com/office/drawing/2014/main" id="{C289F6BC-C285-CE65-92F6-41D623AD4A01}"/>
              </a:ext>
            </a:extLst>
          </p:cNvPr>
          <p:cNvSpPr>
            <a:spLocks noGrp="1"/>
          </p:cNvSpPr>
          <p:nvPr>
            <p:ph idx="1"/>
          </p:nvPr>
        </p:nvSpPr>
        <p:spPr/>
        <p:txBody>
          <a:bodyPr>
            <a:normAutofit/>
          </a:bodyPr>
          <a:lstStyle/>
          <a:p>
            <a:r>
              <a:rPr lang="en-US" b="1" dirty="0"/>
              <a:t>In-cluster Event Branching</a:t>
            </a:r>
          </a:p>
          <a:p>
            <a:pPr lvl="1"/>
            <a:r>
              <a:rPr lang="en-US" dirty="0"/>
              <a:t>Similarity-based separation may incorrectly merge structurally similar but semantically different events</a:t>
            </a:r>
          </a:p>
        </p:txBody>
      </p:sp>
      <p:sp>
        <p:nvSpPr>
          <p:cNvPr id="4" name="Slide Number Placeholder 3">
            <a:extLst>
              <a:ext uri="{FF2B5EF4-FFF2-40B4-BE49-F238E27FC236}">
                <a16:creationId xmlns:a16="http://schemas.microsoft.com/office/drawing/2014/main" id="{7CBF50E1-77EE-7209-6D72-2D48EBC155B8}"/>
              </a:ext>
            </a:extLst>
          </p:cNvPr>
          <p:cNvSpPr>
            <a:spLocks noGrp="1"/>
          </p:cNvSpPr>
          <p:nvPr>
            <p:ph type="sldNum" sz="quarter" idx="12"/>
          </p:nvPr>
        </p:nvSpPr>
        <p:spPr/>
        <p:txBody>
          <a:bodyPr/>
          <a:lstStyle/>
          <a:p>
            <a:fld id="{32CC4C84-E3DE-064A-B0D8-6EF280EAE526}" type="slidenum">
              <a:rPr lang="en-US" smtClean="0"/>
              <a:t>7</a:t>
            </a:fld>
            <a:endParaRPr lang="en-US"/>
          </a:p>
        </p:txBody>
      </p:sp>
      <p:graphicFrame>
        <p:nvGraphicFramePr>
          <p:cNvPr id="5" name="Table 4">
            <a:extLst>
              <a:ext uri="{FF2B5EF4-FFF2-40B4-BE49-F238E27FC236}">
                <a16:creationId xmlns:a16="http://schemas.microsoft.com/office/drawing/2014/main" id="{2F58FE0E-DE1D-C6CF-BCFA-105675A584D4}"/>
              </a:ext>
            </a:extLst>
          </p:cNvPr>
          <p:cNvGraphicFramePr>
            <a:graphicFrameLocks noGrp="1"/>
          </p:cNvGraphicFramePr>
          <p:nvPr>
            <p:extLst>
              <p:ext uri="{D42A27DB-BD31-4B8C-83A1-F6EECF244321}">
                <p14:modId xmlns:p14="http://schemas.microsoft.com/office/powerpoint/2010/main" val="3820733795"/>
              </p:ext>
            </p:extLst>
          </p:nvPr>
        </p:nvGraphicFramePr>
        <p:xfrm>
          <a:off x="838200" y="3635946"/>
          <a:ext cx="10515599" cy="2773680"/>
        </p:xfrm>
        <a:graphic>
          <a:graphicData uri="http://schemas.openxmlformats.org/drawingml/2006/table">
            <a:tbl>
              <a:tblPr firstRow="1" bandRow="1">
                <a:tableStyleId>{5940675A-B579-460E-94D1-54222C63F5DA}</a:tableStyleId>
              </a:tblPr>
              <a:tblGrid>
                <a:gridCol w="7601465">
                  <a:extLst>
                    <a:ext uri="{9D8B030D-6E8A-4147-A177-3AD203B41FA5}">
                      <a16:colId xmlns:a16="http://schemas.microsoft.com/office/drawing/2014/main" val="3178775539"/>
                    </a:ext>
                  </a:extLst>
                </a:gridCol>
                <a:gridCol w="1379128">
                  <a:extLst>
                    <a:ext uri="{9D8B030D-6E8A-4147-A177-3AD203B41FA5}">
                      <a16:colId xmlns:a16="http://schemas.microsoft.com/office/drawing/2014/main" val="1486570658"/>
                    </a:ext>
                  </a:extLst>
                </a:gridCol>
                <a:gridCol w="1535006">
                  <a:extLst>
                    <a:ext uri="{9D8B030D-6E8A-4147-A177-3AD203B41FA5}">
                      <a16:colId xmlns:a16="http://schemas.microsoft.com/office/drawing/2014/main" val="238470293"/>
                    </a:ext>
                  </a:extLst>
                </a:gridCol>
              </a:tblGrid>
              <a:tr h="370840">
                <a:tc>
                  <a:txBody>
                    <a:bodyPr/>
                    <a:lstStyle/>
                    <a:p>
                      <a:r>
                        <a:rPr lang="en-US" sz="2400" b="1" dirty="0"/>
                        <a:t>Template</a:t>
                      </a:r>
                    </a:p>
                  </a:txBody>
                  <a:tcPr/>
                </a:tc>
                <a:tc>
                  <a:txBody>
                    <a:bodyPr/>
                    <a:lstStyle/>
                    <a:p>
                      <a:r>
                        <a:rPr lang="en-US" sz="2400" b="1" dirty="0"/>
                        <a:t>Length</a:t>
                      </a:r>
                    </a:p>
                  </a:txBody>
                  <a:tcPr/>
                </a:tc>
                <a:tc>
                  <a:txBody>
                    <a:bodyPr/>
                    <a:lstStyle/>
                    <a:p>
                      <a:r>
                        <a:rPr lang="en-US" sz="2400" b="1" dirty="0"/>
                        <a:t>Similarity</a:t>
                      </a:r>
                    </a:p>
                  </a:txBody>
                  <a:tcPr/>
                </a:tc>
                <a:extLst>
                  <a:ext uri="{0D108BD9-81ED-4DB2-BD59-A6C34878D82A}">
                    <a16:rowId xmlns:a16="http://schemas.microsoft.com/office/drawing/2014/main" val="245640886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b="0" i="0" kern="1200" dirty="0" err="1">
                          <a:solidFill>
                            <a:schemeClr val="tx1"/>
                          </a:solidFill>
                          <a:effectLst/>
                          <a:latin typeface="+mn-lt"/>
                          <a:ea typeface="+mn-ea"/>
                          <a:cs typeface="+mn-cs"/>
                        </a:rPr>
                        <a:t>onReceive</a:t>
                      </a:r>
                      <a:r>
                        <a:rPr lang="en-CA" sz="2400" b="0" i="0" kern="1200" dirty="0">
                          <a:solidFill>
                            <a:schemeClr val="tx1"/>
                          </a:solidFill>
                          <a:effectLst/>
                          <a:latin typeface="+mn-lt"/>
                          <a:ea typeface="+mn-ea"/>
                          <a:cs typeface="+mn-cs"/>
                        </a:rPr>
                        <a:t> action: </a:t>
                      </a:r>
                      <a:r>
                        <a:rPr lang="en-CA" sz="2400" b="0" i="0" kern="1200" dirty="0" err="1">
                          <a:solidFill>
                            <a:srgbClr val="FF0000"/>
                          </a:solidFill>
                          <a:effectLst/>
                          <a:latin typeface="+mn-lt"/>
                          <a:ea typeface="+mn-ea"/>
                          <a:cs typeface="+mn-cs"/>
                        </a:rPr>
                        <a:t>android.intent.action.SCREEN_OFF</a:t>
                      </a:r>
                      <a:endParaRPr lang="en-CA" sz="2800" dirty="0">
                        <a:solidFill>
                          <a:srgbClr val="FF0000"/>
                        </a:solidFill>
                        <a:effectLst/>
                      </a:endParaRPr>
                    </a:p>
                  </a:txBody>
                  <a:tcPr marL="76200" marR="76200" marT="76200" marB="76200" anchor="ctr"/>
                </a:tc>
                <a:tc rowSpan="2">
                  <a:txBody>
                    <a:bodyPr/>
                    <a:lstStyle/>
                    <a:p>
                      <a:r>
                        <a:rPr lang="en-US" sz="2400" dirty="0"/>
                        <a:t>2</a:t>
                      </a:r>
                    </a:p>
                  </a:txBody>
                  <a:tcPr/>
                </a:tc>
                <a:tc rowSpan="2">
                  <a:txBody>
                    <a:bodyPr/>
                    <a:lstStyle/>
                    <a:p>
                      <a:r>
                        <a:rPr lang="en-US" sz="2400" dirty="0">
                          <a:solidFill>
                            <a:schemeClr val="tx1"/>
                          </a:solidFill>
                        </a:rPr>
                        <a:t>0.5</a:t>
                      </a:r>
                    </a:p>
                  </a:txBody>
                  <a:tcPr/>
                </a:tc>
                <a:extLst>
                  <a:ext uri="{0D108BD9-81ED-4DB2-BD59-A6C34878D82A}">
                    <a16:rowId xmlns:a16="http://schemas.microsoft.com/office/drawing/2014/main" val="1651162638"/>
                  </a:ext>
                </a:extLst>
              </a:tr>
              <a:tr h="370840">
                <a:tc>
                  <a:txBody>
                    <a:bodyPr/>
                    <a:lstStyle/>
                    <a:p>
                      <a:r>
                        <a:rPr lang="en-CA" sz="2400" b="0" i="0" kern="1200" dirty="0" err="1">
                          <a:solidFill>
                            <a:schemeClr val="tx1"/>
                          </a:solidFill>
                          <a:effectLst/>
                          <a:latin typeface="+mn-lt"/>
                          <a:ea typeface="+mn-ea"/>
                          <a:cs typeface="+mn-cs"/>
                        </a:rPr>
                        <a:t>onReceive</a:t>
                      </a:r>
                      <a:r>
                        <a:rPr lang="en-CA" sz="2400" b="0" i="0" kern="1200" dirty="0">
                          <a:solidFill>
                            <a:schemeClr val="tx1"/>
                          </a:solidFill>
                          <a:effectLst/>
                          <a:latin typeface="+mn-lt"/>
                          <a:ea typeface="+mn-ea"/>
                          <a:cs typeface="+mn-cs"/>
                        </a:rPr>
                        <a:t> action: </a:t>
                      </a:r>
                      <a:r>
                        <a:rPr lang="en-CA" sz="2400" b="0" i="0" kern="1200" dirty="0" err="1">
                          <a:solidFill>
                            <a:srgbClr val="FF0000"/>
                          </a:solidFill>
                          <a:effectLst/>
                          <a:latin typeface="+mn-lt"/>
                          <a:ea typeface="+mn-ea"/>
                          <a:cs typeface="+mn-cs"/>
                        </a:rPr>
                        <a:t>android.intent.action.SCREEN_ON</a:t>
                      </a:r>
                      <a:endParaRPr lang="en-US" sz="2800" dirty="0">
                        <a:solidFill>
                          <a:srgbClr val="FF0000"/>
                        </a:solidFill>
                      </a:endParaRPr>
                    </a:p>
                  </a:txBody>
                  <a:tcPr/>
                </a:tc>
                <a:tc vMerge="1">
                  <a:txBody>
                    <a:bodyPr/>
                    <a:lstStyle/>
                    <a:p>
                      <a:endParaRPr dirty="0"/>
                    </a:p>
                  </a:txBody>
                  <a:tcPr/>
                </a:tc>
                <a:tc vMerge="1">
                  <a:txBody>
                    <a:bodyPr/>
                    <a:lstStyle/>
                    <a:p>
                      <a:endParaRPr dirty="0"/>
                    </a:p>
                  </a:txBody>
                  <a:tcPr/>
                </a:tc>
                <a:extLst>
                  <a:ext uri="{0D108BD9-81ED-4DB2-BD59-A6C34878D82A}">
                    <a16:rowId xmlns:a16="http://schemas.microsoft.com/office/drawing/2014/main" val="1290612861"/>
                  </a:ext>
                </a:extLst>
              </a:tr>
              <a:tr h="370840">
                <a:tc>
                  <a:txBody>
                    <a:bodyPr/>
                    <a:lstStyle/>
                    <a:p>
                      <a:r>
                        <a:rPr lang="en-CA" sz="2400" b="0" i="0" kern="1200" dirty="0" err="1">
                          <a:solidFill>
                            <a:schemeClr val="tx1"/>
                          </a:solidFill>
                          <a:effectLst/>
                          <a:latin typeface="+mn-lt"/>
                          <a:ea typeface="+mn-ea"/>
                          <a:cs typeface="+mn-cs"/>
                        </a:rPr>
                        <a:t>checkInsertStatus</a:t>
                      </a:r>
                      <a:r>
                        <a:rPr lang="en-CA" sz="2400" b="0" i="0" kern="1200" dirty="0">
                          <a:solidFill>
                            <a:schemeClr val="tx1"/>
                          </a:solidFill>
                          <a:effectLst/>
                          <a:latin typeface="+mn-lt"/>
                          <a:ea typeface="+mn-ea"/>
                          <a:cs typeface="+mn-cs"/>
                        </a:rPr>
                        <a:t> </a:t>
                      </a:r>
                      <a:r>
                        <a:rPr lang="en-CA" sz="2400" b="0" i="0" kern="1200" dirty="0" err="1">
                          <a:solidFill>
                            <a:srgbClr val="FF0000"/>
                          </a:solidFill>
                          <a:effectLst/>
                          <a:latin typeface="+mn-lt"/>
                          <a:ea typeface="+mn-ea"/>
                          <a:cs typeface="+mn-cs"/>
                        </a:rPr>
                        <a:t>stepStatSum</a:t>
                      </a:r>
                      <a:r>
                        <a:rPr lang="en-CA" sz="2400" b="0" i="0" kern="1200" dirty="0">
                          <a:solidFill>
                            <a:schemeClr val="tx1"/>
                          </a:solidFill>
                          <a:effectLst/>
                          <a:latin typeface="+mn-lt"/>
                          <a:ea typeface="+mn-ea"/>
                          <a:cs typeface="+mn-cs"/>
                        </a:rPr>
                        <a:t> or </a:t>
                      </a:r>
                      <a:r>
                        <a:rPr lang="en-CA" sz="2400" b="0" i="0" kern="1200" dirty="0" err="1">
                          <a:solidFill>
                            <a:srgbClr val="FF0000"/>
                          </a:solidFill>
                          <a:effectLst/>
                          <a:latin typeface="+mn-lt"/>
                          <a:ea typeface="+mn-ea"/>
                          <a:cs typeface="+mn-cs"/>
                        </a:rPr>
                        <a:t>calorieStatSum</a:t>
                      </a:r>
                      <a:r>
                        <a:rPr lang="en-CA" sz="2400" b="0" i="0" kern="1200" dirty="0">
                          <a:solidFill>
                            <a:schemeClr val="tx1"/>
                          </a:solidFill>
                          <a:effectLst/>
                          <a:latin typeface="+mn-lt"/>
                          <a:ea typeface="+mn-ea"/>
                          <a:cs typeface="+mn-cs"/>
                        </a:rPr>
                        <a:t> is enough</a:t>
                      </a:r>
                      <a:endParaRPr lang="en-US" sz="2800" dirty="0"/>
                    </a:p>
                  </a:txBody>
                  <a:tcPr/>
                </a:tc>
                <a:tc rowSpan="2">
                  <a:txBody>
                    <a:bodyPr/>
                    <a:lstStyle/>
                    <a:p>
                      <a:r>
                        <a:rPr lang="en-US" sz="2400" dirty="0"/>
                        <a:t>6</a:t>
                      </a:r>
                    </a:p>
                  </a:txBody>
                  <a:tcPr/>
                </a:tc>
                <a:tc rowSpan="2">
                  <a:txBody>
                    <a:bodyPr/>
                    <a:lstStyle/>
                    <a:p>
                      <a:r>
                        <a:rPr lang="en-US" sz="2400" dirty="0">
                          <a:solidFill>
                            <a:schemeClr val="tx1"/>
                          </a:solidFill>
                        </a:rPr>
                        <a:t>0.67</a:t>
                      </a:r>
                    </a:p>
                  </a:txBody>
                  <a:tcPr/>
                </a:tc>
                <a:extLst>
                  <a:ext uri="{0D108BD9-81ED-4DB2-BD59-A6C34878D82A}">
                    <a16:rowId xmlns:a16="http://schemas.microsoft.com/office/drawing/2014/main" val="88392786"/>
                  </a:ext>
                </a:extLst>
              </a:tr>
              <a:tr h="370840">
                <a:tc>
                  <a:txBody>
                    <a:bodyPr/>
                    <a:lstStyle/>
                    <a:p>
                      <a:r>
                        <a:rPr lang="en-CA" sz="2400" dirty="0" err="1">
                          <a:effectLst/>
                        </a:rPr>
                        <a:t>checkInsertStatus</a:t>
                      </a:r>
                      <a:r>
                        <a:rPr lang="en-CA" sz="2400" dirty="0">
                          <a:effectLst/>
                        </a:rPr>
                        <a:t> </a:t>
                      </a:r>
                      <a:r>
                        <a:rPr lang="en-CA" sz="2400" dirty="0" err="1">
                          <a:solidFill>
                            <a:srgbClr val="FF0000"/>
                          </a:solidFill>
                          <a:effectLst/>
                        </a:rPr>
                        <a:t>stepSum</a:t>
                      </a:r>
                      <a:r>
                        <a:rPr lang="en-CA" sz="2400" dirty="0">
                          <a:effectLst/>
                        </a:rPr>
                        <a:t> or </a:t>
                      </a:r>
                      <a:r>
                        <a:rPr lang="en-CA" sz="2400" dirty="0" err="1">
                          <a:solidFill>
                            <a:srgbClr val="FF0000"/>
                          </a:solidFill>
                          <a:effectLst/>
                        </a:rPr>
                        <a:t>calorieSum</a:t>
                      </a:r>
                      <a:r>
                        <a:rPr lang="en-CA" sz="2400" dirty="0">
                          <a:effectLst/>
                        </a:rPr>
                        <a:t> is enough</a:t>
                      </a:r>
                    </a:p>
                  </a:txBody>
                  <a:tcPr marL="76200" marR="76200" marT="76200" marB="76200" anchor="ctr"/>
                </a:tc>
                <a:tc vMerge="1">
                  <a:txBody>
                    <a:bodyPr/>
                    <a:lstStyle/>
                    <a:p>
                      <a:endParaRPr dirty="0"/>
                    </a:p>
                  </a:txBody>
                  <a:tcPr/>
                </a:tc>
                <a:tc vMerge="1">
                  <a:txBody>
                    <a:bodyPr/>
                    <a:lstStyle/>
                    <a:p>
                      <a:endParaRPr lang="en-US" sz="2000" dirty="0">
                        <a:solidFill>
                          <a:schemeClr val="tx1"/>
                        </a:solidFill>
                      </a:endParaRPr>
                    </a:p>
                  </a:txBody>
                  <a:tcPr/>
                </a:tc>
                <a:extLst>
                  <a:ext uri="{0D108BD9-81ED-4DB2-BD59-A6C34878D82A}">
                    <a16:rowId xmlns:a16="http://schemas.microsoft.com/office/drawing/2014/main" val="3235612833"/>
                  </a:ext>
                </a:extLst>
              </a:tr>
            </a:tbl>
          </a:graphicData>
        </a:graphic>
      </p:graphicFrame>
      <p:sp>
        <p:nvSpPr>
          <p:cNvPr id="6" name="TextBox 5">
            <a:extLst>
              <a:ext uri="{FF2B5EF4-FFF2-40B4-BE49-F238E27FC236}">
                <a16:creationId xmlns:a16="http://schemas.microsoft.com/office/drawing/2014/main" id="{DD7930F2-1FE3-4AC7-98E0-D36ADBD33816}"/>
              </a:ext>
            </a:extLst>
          </p:cNvPr>
          <p:cNvSpPr txBox="1"/>
          <p:nvPr/>
        </p:nvSpPr>
        <p:spPr>
          <a:xfrm>
            <a:off x="828173" y="3100899"/>
            <a:ext cx="5212966" cy="461665"/>
          </a:xfrm>
          <a:prstGeom prst="rect">
            <a:avLst/>
          </a:prstGeom>
          <a:noFill/>
        </p:spPr>
        <p:txBody>
          <a:bodyPr wrap="none" rtlCol="0">
            <a:spAutoFit/>
          </a:bodyPr>
          <a:lstStyle/>
          <a:p>
            <a:r>
              <a:rPr lang="en-US" sz="2400" dirty="0"/>
              <a:t>Examples from the </a:t>
            </a:r>
            <a:r>
              <a:rPr lang="en-US" sz="2400" dirty="0" err="1"/>
              <a:t>HealthApp</a:t>
            </a:r>
            <a:r>
              <a:rPr lang="en-US" sz="2400" dirty="0"/>
              <a:t> dataset</a:t>
            </a:r>
          </a:p>
        </p:txBody>
      </p:sp>
    </p:spTree>
    <p:extLst>
      <p:ext uri="{BB962C8B-B14F-4D97-AF65-F5344CB8AC3E}">
        <p14:creationId xmlns:p14="http://schemas.microsoft.com/office/powerpoint/2010/main" val="3166723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6F41A-9C1D-CE7D-871E-380B49D78D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71F3FE-849F-3286-CA77-30437917027A}"/>
              </a:ext>
            </a:extLst>
          </p:cNvPr>
          <p:cNvSpPr>
            <a:spLocks noGrp="1"/>
          </p:cNvSpPr>
          <p:nvPr>
            <p:ph type="title"/>
          </p:nvPr>
        </p:nvSpPr>
        <p:spPr/>
        <p:txBody>
          <a:bodyPr/>
          <a:lstStyle/>
          <a:p>
            <a:r>
              <a:rPr lang="en-US" b="1" dirty="0"/>
              <a:t>Heuristics</a:t>
            </a:r>
          </a:p>
        </p:txBody>
      </p:sp>
      <p:sp>
        <p:nvSpPr>
          <p:cNvPr id="3" name="Content Placeholder 2">
            <a:extLst>
              <a:ext uri="{FF2B5EF4-FFF2-40B4-BE49-F238E27FC236}">
                <a16:creationId xmlns:a16="http://schemas.microsoft.com/office/drawing/2014/main" id="{60744D05-DBCD-FD97-432B-AC6067C45D7B}"/>
              </a:ext>
            </a:extLst>
          </p:cNvPr>
          <p:cNvSpPr>
            <a:spLocks noGrp="1"/>
          </p:cNvSpPr>
          <p:nvPr>
            <p:ph idx="1"/>
          </p:nvPr>
        </p:nvSpPr>
        <p:spPr/>
        <p:txBody>
          <a:bodyPr>
            <a:normAutofit/>
          </a:bodyPr>
          <a:lstStyle/>
          <a:p>
            <a:r>
              <a:rPr lang="en-US" b="1" dirty="0"/>
              <a:t>Overlapping Templates Merging</a:t>
            </a:r>
          </a:p>
          <a:p>
            <a:pPr lvl="1"/>
            <a:r>
              <a:rPr lang="en-US" dirty="0"/>
              <a:t>A same event may have log messages in different lengths</a:t>
            </a:r>
          </a:p>
        </p:txBody>
      </p:sp>
      <p:sp>
        <p:nvSpPr>
          <p:cNvPr id="4" name="Slide Number Placeholder 3">
            <a:extLst>
              <a:ext uri="{FF2B5EF4-FFF2-40B4-BE49-F238E27FC236}">
                <a16:creationId xmlns:a16="http://schemas.microsoft.com/office/drawing/2014/main" id="{A557F3E2-2E5F-E4C9-788A-6DCC4922E4AC}"/>
              </a:ext>
            </a:extLst>
          </p:cNvPr>
          <p:cNvSpPr>
            <a:spLocks noGrp="1"/>
          </p:cNvSpPr>
          <p:nvPr>
            <p:ph type="sldNum" sz="quarter" idx="12"/>
          </p:nvPr>
        </p:nvSpPr>
        <p:spPr/>
        <p:txBody>
          <a:bodyPr/>
          <a:lstStyle/>
          <a:p>
            <a:fld id="{32CC4C84-E3DE-064A-B0D8-6EF280EAE526}" type="slidenum">
              <a:rPr lang="en-US" smtClean="0"/>
              <a:t>8</a:t>
            </a:fld>
            <a:endParaRPr lang="en-US"/>
          </a:p>
        </p:txBody>
      </p:sp>
      <p:graphicFrame>
        <p:nvGraphicFramePr>
          <p:cNvPr id="5" name="Table 4">
            <a:extLst>
              <a:ext uri="{FF2B5EF4-FFF2-40B4-BE49-F238E27FC236}">
                <a16:creationId xmlns:a16="http://schemas.microsoft.com/office/drawing/2014/main" id="{ECE5551C-4D7A-CF46-9C23-1BB935452A16}"/>
              </a:ext>
            </a:extLst>
          </p:cNvPr>
          <p:cNvGraphicFramePr>
            <a:graphicFrameLocks noGrp="1"/>
          </p:cNvGraphicFramePr>
          <p:nvPr>
            <p:extLst>
              <p:ext uri="{D42A27DB-BD31-4B8C-83A1-F6EECF244321}">
                <p14:modId xmlns:p14="http://schemas.microsoft.com/office/powerpoint/2010/main" val="4186261066"/>
              </p:ext>
            </p:extLst>
          </p:nvPr>
        </p:nvGraphicFramePr>
        <p:xfrm>
          <a:off x="838200" y="3635946"/>
          <a:ext cx="10515600" cy="2164080"/>
        </p:xfrm>
        <a:graphic>
          <a:graphicData uri="http://schemas.openxmlformats.org/drawingml/2006/table">
            <a:tbl>
              <a:tblPr firstRow="1" bandRow="1">
                <a:tableStyleId>{5940675A-B579-460E-94D1-54222C63F5DA}</a:tableStyleId>
              </a:tblPr>
              <a:tblGrid>
                <a:gridCol w="6143368">
                  <a:extLst>
                    <a:ext uri="{9D8B030D-6E8A-4147-A177-3AD203B41FA5}">
                      <a16:colId xmlns:a16="http://schemas.microsoft.com/office/drawing/2014/main" val="3178775539"/>
                    </a:ext>
                  </a:extLst>
                </a:gridCol>
                <a:gridCol w="1272746">
                  <a:extLst>
                    <a:ext uri="{9D8B030D-6E8A-4147-A177-3AD203B41FA5}">
                      <a16:colId xmlns:a16="http://schemas.microsoft.com/office/drawing/2014/main" val="1486570658"/>
                    </a:ext>
                  </a:extLst>
                </a:gridCol>
                <a:gridCol w="3099486">
                  <a:extLst>
                    <a:ext uri="{9D8B030D-6E8A-4147-A177-3AD203B41FA5}">
                      <a16:colId xmlns:a16="http://schemas.microsoft.com/office/drawing/2014/main" val="238470293"/>
                    </a:ext>
                  </a:extLst>
                </a:gridCol>
              </a:tblGrid>
              <a:tr h="370840">
                <a:tc>
                  <a:txBody>
                    <a:bodyPr/>
                    <a:lstStyle/>
                    <a:p>
                      <a:r>
                        <a:rPr lang="en-US" sz="2400" b="1" dirty="0"/>
                        <a:t>Message</a:t>
                      </a:r>
                    </a:p>
                  </a:txBody>
                  <a:tcPr/>
                </a:tc>
                <a:tc>
                  <a:txBody>
                    <a:bodyPr/>
                    <a:lstStyle/>
                    <a:p>
                      <a:r>
                        <a:rPr lang="en-US" sz="2400" b="1" dirty="0"/>
                        <a:t>Length</a:t>
                      </a:r>
                    </a:p>
                  </a:txBody>
                  <a:tcPr/>
                </a:tc>
                <a:tc>
                  <a:txBody>
                    <a:bodyPr/>
                    <a:lstStyle/>
                    <a:p>
                      <a:r>
                        <a:rPr lang="en-US" sz="2400" b="1" dirty="0"/>
                        <a:t>Template</a:t>
                      </a:r>
                    </a:p>
                  </a:txBody>
                  <a:tcPr/>
                </a:tc>
                <a:extLst>
                  <a:ext uri="{0D108BD9-81ED-4DB2-BD59-A6C34878D82A}">
                    <a16:rowId xmlns:a16="http://schemas.microsoft.com/office/drawing/2014/main" val="245640886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b="0" i="0" kern="1200" dirty="0">
                          <a:solidFill>
                            <a:schemeClr val="tx1"/>
                          </a:solidFill>
                          <a:effectLst/>
                          <a:latin typeface="+mn-lt"/>
                          <a:ea typeface="+mn-ea"/>
                          <a:cs typeface="+mn-cs"/>
                        </a:rPr>
                        <a:t>Failed password for </a:t>
                      </a:r>
                      <a:r>
                        <a:rPr lang="en-CA" sz="2400" b="0" i="0" kern="1200" dirty="0">
                          <a:solidFill>
                            <a:srgbClr val="FF0000"/>
                          </a:solidFill>
                          <a:effectLst/>
                          <a:latin typeface="+mn-lt"/>
                          <a:ea typeface="+mn-ea"/>
                          <a:cs typeface="+mn-cs"/>
                        </a:rPr>
                        <a:t>invalid user webmaster </a:t>
                      </a:r>
                      <a:r>
                        <a:rPr lang="en-CA" sz="2400" b="0" i="0" kern="1200" dirty="0">
                          <a:solidFill>
                            <a:schemeClr val="tx1"/>
                          </a:solidFill>
                          <a:effectLst/>
                          <a:latin typeface="+mn-lt"/>
                          <a:ea typeface="+mn-ea"/>
                          <a:cs typeface="+mn-cs"/>
                        </a:rPr>
                        <a:t>from </a:t>
                      </a:r>
                      <a:r>
                        <a:rPr lang="en-CA" sz="2400" b="0" i="0" kern="1200" dirty="0">
                          <a:solidFill>
                            <a:srgbClr val="FF0000"/>
                          </a:solidFill>
                          <a:effectLst/>
                          <a:latin typeface="+mn-lt"/>
                          <a:ea typeface="+mn-ea"/>
                          <a:cs typeface="+mn-cs"/>
                        </a:rPr>
                        <a:t>173.234.31.186</a:t>
                      </a:r>
                      <a:r>
                        <a:rPr lang="en-CA" sz="2400" b="0" i="0" kern="1200" dirty="0">
                          <a:solidFill>
                            <a:schemeClr val="tx1"/>
                          </a:solidFill>
                          <a:effectLst/>
                          <a:latin typeface="+mn-lt"/>
                          <a:ea typeface="+mn-ea"/>
                          <a:cs typeface="+mn-cs"/>
                        </a:rPr>
                        <a:t> port </a:t>
                      </a:r>
                      <a:r>
                        <a:rPr lang="en-CA" sz="2400" b="0" i="0" kern="1200" dirty="0">
                          <a:solidFill>
                            <a:srgbClr val="FF0000"/>
                          </a:solidFill>
                          <a:effectLst/>
                          <a:latin typeface="+mn-lt"/>
                          <a:ea typeface="+mn-ea"/>
                          <a:cs typeface="+mn-cs"/>
                        </a:rPr>
                        <a:t>38926</a:t>
                      </a:r>
                      <a:r>
                        <a:rPr lang="en-CA" sz="2400" b="0" i="0" kern="1200" dirty="0">
                          <a:solidFill>
                            <a:schemeClr val="tx1"/>
                          </a:solidFill>
                          <a:effectLst/>
                          <a:latin typeface="+mn-lt"/>
                          <a:ea typeface="+mn-ea"/>
                          <a:cs typeface="+mn-cs"/>
                        </a:rPr>
                        <a:t> ssh2</a:t>
                      </a:r>
                      <a:endParaRPr lang="en-CA" sz="2800" dirty="0">
                        <a:effectLst/>
                      </a:endParaRPr>
                    </a:p>
                  </a:txBody>
                  <a:tcPr marL="76200" marR="76200" marT="76200" marB="76200" anchor="ctr"/>
                </a:tc>
                <a:tc>
                  <a:txBody>
                    <a:bodyPr/>
                    <a:lstStyle/>
                    <a:p>
                      <a:r>
                        <a:rPr lang="en-US" sz="2400" dirty="0"/>
                        <a:t>11</a:t>
                      </a:r>
                    </a:p>
                  </a:txBody>
                  <a:tcPr/>
                </a:tc>
                <a:tc rowSpan="2">
                  <a:txBody>
                    <a:bodyPr/>
                    <a:lstStyle/>
                    <a:p>
                      <a:r>
                        <a:rPr lang="en-US" sz="2400" dirty="0">
                          <a:solidFill>
                            <a:schemeClr val="tx1"/>
                          </a:solidFill>
                        </a:rPr>
                        <a:t>Failed password for &lt;*&gt; from &lt;*&gt; port &lt;*&gt; ssh2</a:t>
                      </a:r>
                    </a:p>
                  </a:txBody>
                  <a:tcPr/>
                </a:tc>
                <a:extLst>
                  <a:ext uri="{0D108BD9-81ED-4DB2-BD59-A6C34878D82A}">
                    <a16:rowId xmlns:a16="http://schemas.microsoft.com/office/drawing/2014/main" val="1651162638"/>
                  </a:ext>
                </a:extLst>
              </a:tr>
              <a:tr h="370840">
                <a:tc>
                  <a:txBody>
                    <a:bodyPr/>
                    <a:lstStyle/>
                    <a:p>
                      <a:r>
                        <a:rPr lang="en-CA" sz="2400" b="0" i="0" kern="1200" dirty="0">
                          <a:solidFill>
                            <a:schemeClr val="tx1"/>
                          </a:solidFill>
                          <a:effectLst/>
                          <a:latin typeface="+mn-lt"/>
                          <a:ea typeface="+mn-ea"/>
                          <a:cs typeface="+mn-cs"/>
                        </a:rPr>
                        <a:t>Failed password for </a:t>
                      </a:r>
                      <a:r>
                        <a:rPr lang="en-CA" sz="2400" b="0" i="0" kern="1200" dirty="0">
                          <a:solidFill>
                            <a:srgbClr val="FF0000"/>
                          </a:solidFill>
                          <a:effectLst/>
                          <a:latin typeface="+mn-lt"/>
                          <a:ea typeface="+mn-ea"/>
                          <a:cs typeface="+mn-cs"/>
                        </a:rPr>
                        <a:t>root</a:t>
                      </a:r>
                      <a:r>
                        <a:rPr lang="en-CA" sz="2400" b="0" i="0" kern="1200" dirty="0">
                          <a:solidFill>
                            <a:schemeClr val="tx1"/>
                          </a:solidFill>
                          <a:effectLst/>
                          <a:latin typeface="+mn-lt"/>
                          <a:ea typeface="+mn-ea"/>
                          <a:cs typeface="+mn-cs"/>
                        </a:rPr>
                        <a:t> from </a:t>
                      </a:r>
                      <a:r>
                        <a:rPr lang="en-CA" sz="2400" b="0" i="0" kern="1200" dirty="0">
                          <a:solidFill>
                            <a:srgbClr val="FF0000"/>
                          </a:solidFill>
                          <a:effectLst/>
                          <a:latin typeface="+mn-lt"/>
                          <a:ea typeface="+mn-ea"/>
                          <a:cs typeface="+mn-cs"/>
                        </a:rPr>
                        <a:t>5.36.59.76</a:t>
                      </a:r>
                      <a:r>
                        <a:rPr lang="en-CA" sz="2400" b="0" i="0" kern="1200" dirty="0">
                          <a:solidFill>
                            <a:schemeClr val="tx1"/>
                          </a:solidFill>
                          <a:effectLst/>
                          <a:latin typeface="+mn-lt"/>
                          <a:ea typeface="+mn-ea"/>
                          <a:cs typeface="+mn-cs"/>
                        </a:rPr>
                        <a:t> port </a:t>
                      </a:r>
                      <a:r>
                        <a:rPr lang="en-CA" sz="2400" b="0" i="0" kern="1200" dirty="0">
                          <a:solidFill>
                            <a:srgbClr val="FF0000"/>
                          </a:solidFill>
                          <a:effectLst/>
                          <a:latin typeface="+mn-lt"/>
                          <a:ea typeface="+mn-ea"/>
                          <a:cs typeface="+mn-cs"/>
                        </a:rPr>
                        <a:t>42393</a:t>
                      </a:r>
                      <a:r>
                        <a:rPr lang="en-CA" sz="2400" b="0" i="0" kern="1200" dirty="0">
                          <a:solidFill>
                            <a:schemeClr val="tx1"/>
                          </a:solidFill>
                          <a:effectLst/>
                          <a:latin typeface="+mn-lt"/>
                          <a:ea typeface="+mn-ea"/>
                          <a:cs typeface="+mn-cs"/>
                        </a:rPr>
                        <a:t> ssh2</a:t>
                      </a:r>
                      <a:endParaRPr lang="en-US" sz="2800" dirty="0"/>
                    </a:p>
                  </a:txBody>
                  <a:tcPr/>
                </a:tc>
                <a:tc>
                  <a:txBody>
                    <a:bodyPr/>
                    <a:lstStyle/>
                    <a:p>
                      <a:r>
                        <a:rPr lang="en-US" sz="2400" dirty="0"/>
                        <a:t>9</a:t>
                      </a:r>
                    </a:p>
                  </a:txBody>
                  <a:tcPr/>
                </a:tc>
                <a:tc vMerge="1">
                  <a:txBody>
                    <a:bodyPr/>
                    <a:lstStyle/>
                    <a:p>
                      <a:endParaRPr dirty="0"/>
                    </a:p>
                  </a:txBody>
                  <a:tcPr/>
                </a:tc>
                <a:extLst>
                  <a:ext uri="{0D108BD9-81ED-4DB2-BD59-A6C34878D82A}">
                    <a16:rowId xmlns:a16="http://schemas.microsoft.com/office/drawing/2014/main" val="88392786"/>
                  </a:ext>
                </a:extLst>
              </a:tr>
            </a:tbl>
          </a:graphicData>
        </a:graphic>
      </p:graphicFrame>
      <p:sp>
        <p:nvSpPr>
          <p:cNvPr id="6" name="TextBox 5">
            <a:extLst>
              <a:ext uri="{FF2B5EF4-FFF2-40B4-BE49-F238E27FC236}">
                <a16:creationId xmlns:a16="http://schemas.microsoft.com/office/drawing/2014/main" id="{44BFEA7C-CF77-373A-6642-4A82446A8E48}"/>
              </a:ext>
            </a:extLst>
          </p:cNvPr>
          <p:cNvSpPr txBox="1"/>
          <p:nvPr/>
        </p:nvSpPr>
        <p:spPr>
          <a:xfrm>
            <a:off x="828173" y="3100899"/>
            <a:ext cx="5091137" cy="461665"/>
          </a:xfrm>
          <a:prstGeom prst="rect">
            <a:avLst/>
          </a:prstGeom>
          <a:noFill/>
        </p:spPr>
        <p:txBody>
          <a:bodyPr wrap="none" rtlCol="0">
            <a:spAutoFit/>
          </a:bodyPr>
          <a:lstStyle/>
          <a:p>
            <a:r>
              <a:rPr lang="en-US" sz="2400" dirty="0"/>
              <a:t>Examples from the OpenSSH dataset</a:t>
            </a:r>
          </a:p>
        </p:txBody>
      </p:sp>
    </p:spTree>
    <p:extLst>
      <p:ext uri="{BB962C8B-B14F-4D97-AF65-F5344CB8AC3E}">
        <p14:creationId xmlns:p14="http://schemas.microsoft.com/office/powerpoint/2010/main" val="1094700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19DE-B3B8-5991-5AAD-2FB95564FFAD}"/>
              </a:ext>
            </a:extLst>
          </p:cNvPr>
          <p:cNvSpPr>
            <a:spLocks noGrp="1"/>
          </p:cNvSpPr>
          <p:nvPr>
            <p:ph type="title"/>
          </p:nvPr>
        </p:nvSpPr>
        <p:spPr/>
        <p:txBody>
          <a:bodyPr/>
          <a:lstStyle/>
          <a:p>
            <a:r>
              <a:rPr lang="en-US" b="1" dirty="0"/>
              <a:t>PIPLUP’s Parse Tree Structure</a:t>
            </a:r>
          </a:p>
        </p:txBody>
      </p:sp>
      <p:pic>
        <p:nvPicPr>
          <p:cNvPr id="6" name="Content Placeholder 5">
            <a:extLst>
              <a:ext uri="{FF2B5EF4-FFF2-40B4-BE49-F238E27FC236}">
                <a16:creationId xmlns:a16="http://schemas.microsoft.com/office/drawing/2014/main" id="{2C7009AC-5102-5C94-4D0C-247D4E351B72}"/>
              </a:ext>
            </a:extLst>
          </p:cNvPr>
          <p:cNvPicPr>
            <a:picLocks noGrp="1" noChangeAspect="1"/>
          </p:cNvPicPr>
          <p:nvPr>
            <p:ph idx="1"/>
          </p:nvPr>
        </p:nvPicPr>
        <p:blipFill>
          <a:blip r:embed="rId2"/>
          <a:stretch>
            <a:fillRect/>
          </a:stretch>
        </p:blipFill>
        <p:spPr>
          <a:xfrm>
            <a:off x="2280378" y="1447206"/>
            <a:ext cx="7631243" cy="4784011"/>
          </a:xfrm>
        </p:spPr>
      </p:pic>
      <p:sp>
        <p:nvSpPr>
          <p:cNvPr id="4" name="Slide Number Placeholder 3">
            <a:extLst>
              <a:ext uri="{FF2B5EF4-FFF2-40B4-BE49-F238E27FC236}">
                <a16:creationId xmlns:a16="http://schemas.microsoft.com/office/drawing/2014/main" id="{1BB3C4EF-F2D1-2EDD-205D-BE8FC82193D1}"/>
              </a:ext>
            </a:extLst>
          </p:cNvPr>
          <p:cNvSpPr>
            <a:spLocks noGrp="1"/>
          </p:cNvSpPr>
          <p:nvPr>
            <p:ph type="sldNum" sz="quarter" idx="12"/>
          </p:nvPr>
        </p:nvSpPr>
        <p:spPr/>
        <p:txBody>
          <a:bodyPr/>
          <a:lstStyle/>
          <a:p>
            <a:fld id="{32CC4C84-E3DE-064A-B0D8-6EF280EAE526}" type="slidenum">
              <a:rPr lang="en-US" smtClean="0"/>
              <a:t>9</a:t>
            </a:fld>
            <a:endParaRPr lang="en-US"/>
          </a:p>
        </p:txBody>
      </p:sp>
      <p:sp>
        <p:nvSpPr>
          <p:cNvPr id="7" name="TextBox 6">
            <a:extLst>
              <a:ext uri="{FF2B5EF4-FFF2-40B4-BE49-F238E27FC236}">
                <a16:creationId xmlns:a16="http://schemas.microsoft.com/office/drawing/2014/main" id="{FAA37F5A-A616-2B45-E851-AB02B59E935F}"/>
              </a:ext>
            </a:extLst>
          </p:cNvPr>
          <p:cNvSpPr txBox="1"/>
          <p:nvPr/>
        </p:nvSpPr>
        <p:spPr>
          <a:xfrm>
            <a:off x="2280378" y="3936846"/>
            <a:ext cx="1317064" cy="2294371"/>
          </a:xfrm>
          <a:prstGeom prst="rect">
            <a:avLst/>
          </a:prstGeom>
          <a:noFill/>
          <a:ln w="38100">
            <a:solidFill>
              <a:srgbClr val="FF0000"/>
            </a:solidFill>
          </a:ln>
        </p:spPr>
        <p:txBody>
          <a:bodyPr wrap="square" rtlCol="0">
            <a:spAutoFit/>
          </a:bodyPr>
          <a:lstStyle/>
          <a:p>
            <a:endParaRPr lang="en-US" dirty="0"/>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4BA71DA2-8C2E-DDF0-CDA9-841094A0095B}"/>
                  </a:ext>
                </a:extLst>
              </p:cNvPr>
              <p:cNvSpPr txBox="1"/>
              <p:nvPr/>
            </p:nvSpPr>
            <p:spPr>
              <a:xfrm>
                <a:off x="0" y="4389088"/>
                <a:ext cx="2394284" cy="1569660"/>
              </a:xfrm>
              <a:prstGeom prst="rect">
                <a:avLst/>
              </a:prstGeom>
              <a:noFill/>
            </p:spPr>
            <p:txBody>
              <a:bodyPr wrap="square">
                <a:spAutoFit/>
              </a:bodyPr>
              <a:lstStyle/>
              <a:p>
                <a:r>
                  <a:rPr lang="en-US" sz="2400" dirty="0">
                    <a:solidFill>
                      <a:srgbClr val="FF0000"/>
                    </a:solidFill>
                  </a:rPr>
                  <a:t>Dynamic similar threshold </a:t>
                </a:r>
                <a14:m>
                  <m:oMath xmlns:m="http://schemas.openxmlformats.org/officeDocument/2006/math">
                    <m:sSub>
                      <m:sSubPr>
                        <m:ctrlPr>
                          <a:rPr lang="en-CA" sz="2400" b="0" i="1" smtClean="0">
                            <a:solidFill>
                              <a:srgbClr val="FF0000"/>
                            </a:solidFill>
                            <a:latin typeface="Cambria Math" panose="02040503050406030204" pitchFamily="18" charset="0"/>
                          </a:rPr>
                        </m:ctrlPr>
                      </m:sSubPr>
                      <m:e>
                        <m:r>
                          <a:rPr lang="en-CA" sz="2400" b="0" i="1" smtClean="0">
                            <a:solidFill>
                              <a:srgbClr val="FF0000"/>
                            </a:solidFill>
                            <a:latin typeface="Cambria Math" panose="02040503050406030204" pitchFamily="18" charset="0"/>
                          </a:rPr>
                          <m:t>𝜃</m:t>
                        </m:r>
                      </m:e>
                      <m:sub>
                        <m:r>
                          <a:rPr lang="en-CA" sz="2400" b="0" i="1" smtClean="0">
                            <a:solidFill>
                              <a:srgbClr val="FF0000"/>
                            </a:solidFill>
                            <a:latin typeface="Cambria Math" panose="02040503050406030204" pitchFamily="18" charset="0"/>
                          </a:rPr>
                          <m:t>𝑠𝑖𝑚</m:t>
                        </m:r>
                      </m:sub>
                    </m:sSub>
                  </m:oMath>
                </a14:m>
                <a:r>
                  <a:rPr lang="en-US" sz="2400" dirty="0">
                    <a:solidFill>
                      <a:srgbClr val="FF0000"/>
                    </a:solidFill>
                  </a:rPr>
                  <a:t> based on message length </a:t>
                </a:r>
              </a:p>
            </p:txBody>
          </p:sp>
        </mc:Choice>
        <mc:Fallback>
          <p:sp>
            <p:nvSpPr>
              <p:cNvPr id="9" name="TextBox 8">
                <a:extLst>
                  <a:ext uri="{FF2B5EF4-FFF2-40B4-BE49-F238E27FC236}">
                    <a16:creationId xmlns:a16="http://schemas.microsoft.com/office/drawing/2014/main" id="{4BA71DA2-8C2E-DDF0-CDA9-841094A0095B}"/>
                  </a:ext>
                </a:extLst>
              </p:cNvPr>
              <p:cNvSpPr txBox="1">
                <a:spLocks noRot="1" noChangeAspect="1" noMove="1" noResize="1" noEditPoints="1" noAdjustHandles="1" noChangeArrowheads="1" noChangeShapeType="1" noTextEdit="1"/>
              </p:cNvSpPr>
              <p:nvPr/>
            </p:nvSpPr>
            <p:spPr>
              <a:xfrm>
                <a:off x="0" y="4389088"/>
                <a:ext cx="2394284" cy="1569660"/>
              </a:xfrm>
              <a:prstGeom prst="rect">
                <a:avLst/>
              </a:prstGeom>
              <a:blipFill>
                <a:blip r:embed="rId3"/>
                <a:stretch>
                  <a:fillRect l="-4233" t="-3226" r="-3175" b="-9677"/>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47B186D3-0348-5B1F-6013-664B5C33A820}"/>
              </a:ext>
            </a:extLst>
          </p:cNvPr>
          <p:cNvSpPr txBox="1"/>
          <p:nvPr/>
        </p:nvSpPr>
        <p:spPr>
          <a:xfrm>
            <a:off x="4776537" y="4905654"/>
            <a:ext cx="4259179" cy="1325563"/>
          </a:xfrm>
          <a:prstGeom prst="rect">
            <a:avLst/>
          </a:prstGeom>
          <a:noFill/>
          <a:ln w="38100">
            <a:solidFill>
              <a:srgbClr val="FF0000"/>
            </a:solidFill>
          </a:ln>
        </p:spPr>
        <p:txBody>
          <a:bodyPr wrap="square" rtlCol="0">
            <a:spAutoFit/>
          </a:bodyPr>
          <a:lstStyle/>
          <a:p>
            <a:endParaRPr lang="en-US" dirty="0"/>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C680CB2E-B4B3-DD83-0205-D6A9FAE92B1C}"/>
                  </a:ext>
                </a:extLst>
              </p:cNvPr>
              <p:cNvSpPr txBox="1"/>
              <p:nvPr/>
            </p:nvSpPr>
            <p:spPr>
              <a:xfrm>
                <a:off x="4541920" y="6291727"/>
                <a:ext cx="6100010" cy="461665"/>
              </a:xfrm>
              <a:prstGeom prst="rect">
                <a:avLst/>
              </a:prstGeom>
              <a:noFill/>
            </p:spPr>
            <p:txBody>
              <a:bodyPr wrap="square">
                <a:spAutoFit/>
              </a:bodyPr>
              <a:lstStyle/>
              <a:p>
                <a:r>
                  <a:rPr lang="en-US" sz="2400" dirty="0">
                    <a:solidFill>
                      <a:srgbClr val="FF0000"/>
                    </a:solidFill>
                  </a:rPr>
                  <a:t>Allows at most </a:t>
                </a:r>
                <a14:m>
                  <m:oMath xmlns:m="http://schemas.openxmlformats.org/officeDocument/2006/math">
                    <m:sSub>
                      <m:sSubPr>
                        <m:ctrlPr>
                          <a:rPr lang="en-CA" sz="2400" b="0" i="1" smtClean="0">
                            <a:solidFill>
                              <a:srgbClr val="FF0000"/>
                            </a:solidFill>
                            <a:latin typeface="Cambria Math" panose="02040503050406030204" pitchFamily="18" charset="0"/>
                          </a:rPr>
                        </m:ctrlPr>
                      </m:sSubPr>
                      <m:e>
                        <m:r>
                          <a:rPr lang="en-CA" sz="2400" b="0" i="1" smtClean="0">
                            <a:solidFill>
                              <a:srgbClr val="FF0000"/>
                            </a:solidFill>
                            <a:latin typeface="Cambria Math" panose="02040503050406030204" pitchFamily="18" charset="0"/>
                          </a:rPr>
                          <m:t>𝜃</m:t>
                        </m:r>
                      </m:e>
                      <m:sub>
                        <m:r>
                          <a:rPr lang="en-CA" sz="2400" b="0" i="1" smtClean="0">
                            <a:solidFill>
                              <a:srgbClr val="FF0000"/>
                            </a:solidFill>
                            <a:latin typeface="Cambria Math" panose="02040503050406030204" pitchFamily="18" charset="0"/>
                          </a:rPr>
                          <m:t>𝑏𝑟</m:t>
                        </m:r>
                      </m:sub>
                    </m:sSub>
                  </m:oMath>
                </a14:m>
                <a:r>
                  <a:rPr lang="en-US" sz="2400" dirty="0">
                    <a:solidFill>
                      <a:srgbClr val="FF0000"/>
                    </a:solidFill>
                  </a:rPr>
                  <a:t> events in one cluster</a:t>
                </a:r>
              </a:p>
            </p:txBody>
          </p:sp>
        </mc:Choice>
        <mc:Fallback>
          <p:sp>
            <p:nvSpPr>
              <p:cNvPr id="12" name="TextBox 11">
                <a:extLst>
                  <a:ext uri="{FF2B5EF4-FFF2-40B4-BE49-F238E27FC236}">
                    <a16:creationId xmlns:a16="http://schemas.microsoft.com/office/drawing/2014/main" id="{C680CB2E-B4B3-DD83-0205-D6A9FAE92B1C}"/>
                  </a:ext>
                </a:extLst>
              </p:cNvPr>
              <p:cNvSpPr txBox="1">
                <a:spLocks noRot="1" noChangeAspect="1" noMove="1" noResize="1" noEditPoints="1" noAdjustHandles="1" noChangeArrowheads="1" noChangeShapeType="1" noTextEdit="1"/>
              </p:cNvSpPr>
              <p:nvPr/>
            </p:nvSpPr>
            <p:spPr>
              <a:xfrm>
                <a:off x="4541920" y="6291727"/>
                <a:ext cx="6100010" cy="461665"/>
              </a:xfrm>
              <a:prstGeom prst="rect">
                <a:avLst/>
              </a:prstGeom>
              <a:blipFill>
                <a:blip r:embed="rId4"/>
                <a:stretch>
                  <a:fillRect l="-1660" t="-10811" b="-29730"/>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14" name="Ink 13">
                <a:extLst>
                  <a:ext uri="{FF2B5EF4-FFF2-40B4-BE49-F238E27FC236}">
                    <a16:creationId xmlns:a16="http://schemas.microsoft.com/office/drawing/2014/main" id="{32A4A50C-6711-FBAA-1BB0-06A80F45A591}"/>
                  </a:ext>
                </a:extLst>
              </p14:cNvPr>
              <p14:cNvContentPartPr/>
              <p14:nvPr/>
            </p14:nvContentPartPr>
            <p14:xfrm>
              <a:off x="8085600" y="2621785"/>
              <a:ext cx="538920" cy="77040"/>
            </p14:xfrm>
          </p:contentPart>
        </mc:Choice>
        <mc:Fallback>
          <p:pic>
            <p:nvPicPr>
              <p:cNvPr id="14" name="Ink 13">
                <a:extLst>
                  <a:ext uri="{FF2B5EF4-FFF2-40B4-BE49-F238E27FC236}">
                    <a16:creationId xmlns:a16="http://schemas.microsoft.com/office/drawing/2014/main" id="{32A4A50C-6711-FBAA-1BB0-06A80F45A591}"/>
                  </a:ext>
                </a:extLst>
              </p:cNvPr>
              <p:cNvPicPr/>
              <p:nvPr/>
            </p:nvPicPr>
            <p:blipFill>
              <a:blip r:embed="rId6"/>
              <a:stretch>
                <a:fillRect/>
              </a:stretch>
            </p:blipFill>
            <p:spPr>
              <a:xfrm>
                <a:off x="8031600" y="2513785"/>
                <a:ext cx="646560" cy="292680"/>
              </a:xfrm>
              <a:prstGeom prst="rect">
                <a:avLst/>
              </a:prstGeom>
            </p:spPr>
          </p:pic>
        </mc:Fallback>
      </mc:AlternateContent>
    </p:spTree>
    <p:extLst>
      <p:ext uri="{BB962C8B-B14F-4D97-AF65-F5344CB8AC3E}">
        <p14:creationId xmlns:p14="http://schemas.microsoft.com/office/powerpoint/2010/main" val="314873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3043</TotalTime>
  <Words>679</Words>
  <Application>Microsoft Macintosh PowerPoint</Application>
  <PresentationFormat>Widescreen</PresentationFormat>
  <Paragraphs>127</Paragraphs>
  <Slides>15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Arial</vt:lpstr>
      <vt:lpstr>Cambria Math</vt:lpstr>
      <vt:lpstr>Times New Roman</vt:lpstr>
      <vt:lpstr>Office Theme</vt:lpstr>
      <vt:lpstr>Low-Cost and High-Performance Log Parsing</vt:lpstr>
      <vt:lpstr>Motivation: Log Parsing</vt:lpstr>
      <vt:lpstr>Motivation: Limitations in Log Parsing</vt:lpstr>
      <vt:lpstr>Meet PIPLUP</vt:lpstr>
      <vt:lpstr>Heuristics</vt:lpstr>
      <vt:lpstr>Heuristics</vt:lpstr>
      <vt:lpstr>Heuristics</vt:lpstr>
      <vt:lpstr>Heuristics</vt:lpstr>
      <vt:lpstr>PIPLUP’s Parse Tree Structure</vt:lpstr>
      <vt:lpstr>PIPLUP’s Parsing Process</vt:lpstr>
      <vt:lpstr>Research Questions</vt:lpstr>
      <vt:lpstr>RQ1: Results</vt:lpstr>
      <vt:lpstr>RQ2 &amp; 3: Results</vt:lpstr>
      <vt:lpstr>Future Works</vt:lpstr>
      <vt:lpstr>Scan to Read My Paper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IsabelleQin</dc:creator>
  <cp:lastModifiedBy>Qiaolin Qin</cp:lastModifiedBy>
  <cp:revision>6</cp:revision>
  <dcterms:created xsi:type="dcterms:W3CDTF">2026-01-16T02:15:51Z</dcterms:created>
  <dcterms:modified xsi:type="dcterms:W3CDTF">2026-02-01T18:19:02Z</dcterms:modified>
</cp:coreProperties>
</file>