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3" r:id="rId4"/>
    <p:sldId id="260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B0B0B"/>
    <a:srgbClr val="0C0C0C"/>
    <a:srgbClr val="202020"/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8"/>
    <p:restoredTop sz="94696"/>
  </p:normalViewPr>
  <p:slideViewPr>
    <p:cSldViewPr snapToGrid="0">
      <p:cViewPr varScale="1">
        <p:scale>
          <a:sx n="194" d="100"/>
          <a:sy n="194" d="100"/>
        </p:scale>
        <p:origin x="5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8EAFD-2CBC-1C48-AC00-D1E3485671B9}" type="datetimeFigureOut">
              <a:rPr lang="en-US" smtClean="0"/>
              <a:t>2/1/26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1FD0D-122A-5945-AB88-99103558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8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13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3493F-EE9C-2FA7-07C4-C3FCD70F8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F0CB0-08E1-B327-CCC6-E5831D721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40580-D994-E5DA-A7FB-6E8295873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A780A-F817-358F-A07F-EDADA0582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52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7D927-6879-0195-2F8A-880AFEB18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7092B-8ADA-AC2E-9189-90DDB7AAD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7DF2A-47AE-1358-542A-370233FEB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866BE-B561-C41A-47F6-32D0E0184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20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7C839-015D-C162-A8CD-4698EA3F9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45A6E7-C3C7-6DF2-C285-F5EB6C3EB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DF969-884D-9EA6-8D2E-729445A2A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FC0E2-68F0-1071-A7C7-1DA9436C4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8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06F8A-1DC5-BB28-9BBB-8C2887215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A0F311-2D3A-52FD-0C96-4E1D59C4E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E35E8-68B1-6F92-6F34-C82C80C9D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B7165-D212-D0C5-9A79-66D7D62C2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7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7C2A4-7A32-6838-815E-B5B2E4DCB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4B69F-FA16-9555-9BA9-9D4BF6D325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115C0E-6310-DAE1-B743-2640F552D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E4B6A-59FA-A283-E5CC-724701AA3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5BFD6-180A-9D8D-F0BD-C10D707DC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C4C6B-2C9F-C6ED-6605-07A6BFE3A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68BFF-4813-B1C9-DDD7-AAF252F10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9D211-E7EB-CA10-F6F2-68FB4E65B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2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07ABE-D303-D864-A54F-2C0FD882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935ECC-FDCD-3362-FEEC-84E769CE0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CECA7-1C55-BAFC-73F5-00D30FDD5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CCE32-F143-42CD-5755-7343EBF47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70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549C-5590-6AF5-18E3-0D2B39F8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7DE977-AFE8-1087-B345-8DD594AFE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3527CF-DD29-130E-0C95-018FB5273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0E4DC-5B5E-6DF2-6E1D-2627BB122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57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1257-631B-3BC1-BE56-01CAD0B34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3C524E-4222-3D77-4D90-DC4EFE627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4923B-0F05-BFB8-B95F-94ED22356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F299-2BA1-D868-730B-A17E3111A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9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A830F-F6DD-9B30-33D2-4F5018F57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1AADE-C234-A228-4B40-50D695F01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01E57-15E6-3409-3060-4D25AFAAA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347B-8A56-10B1-9375-EAA42B640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83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B2A72-8EC7-0B6D-8444-8AEAD0A0C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E3D07-1A5F-6F13-CDCA-837FE75F5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C5810-E3CC-F17D-43F9-1BB654DD2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CB112-3AEB-19D8-380B-B3F381CD2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7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55D7A-CF96-5BDA-6CDE-768520BC7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CEB95-49C8-EBC0-EFE3-8ED0A3FD5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A3E47-AAE9-EFD3-B16B-97B4202F5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F3829-5FDB-8273-6529-D50787504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8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2EB72-EAE8-E7CE-2A29-0F982E65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1C4238-C90D-A291-54F4-391E02762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3AE75-5B15-695A-BE48-2CBE8F699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F7CF5-686A-ECCC-BFD6-310651807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8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452BC-F98C-A3BA-8572-EDBE4226C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341A4-0BE3-9FDB-B271-223E39872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550F9-F391-CBCE-254D-C036B587A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B0C30-EFA8-2275-878D-384D2AA38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5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37A0B-059C-FAF2-5135-8FC1B199A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8FE97-1499-1BDA-0C7A-DF7F8576C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95C6B-BD21-E76D-830F-AC623B92C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E7201-F178-0160-24CB-43B495032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6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0BFF5-5F35-4D7A-264C-595D671F8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FA554-79AC-BFB6-9D1A-6C50E2FEA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8DDCE-DBC6-07F4-BCB3-36488ACA1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17628-073D-6C74-A8D8-D392787CB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81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B6518-9439-F5BD-BC2C-8D234D24D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7823D-D726-0AF3-68DD-45764B539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26D2F-B049-84C3-0C51-25B2035B1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DCEE4-1526-7934-544C-CF49CB2BF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1FD0D-122A-5945-AB88-9910355890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4EE99-FB62-30DB-63C3-3446013D5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246FE-D6CA-4CFC-7107-E2C09677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D1AFF-2DAE-7D24-6111-41BC53D9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1FD26-15BC-2F41-9DF1-BFEFE04B56C0}" type="datetime1">
              <a:rPr lang="en-CA" smtClean="0"/>
              <a:t>2026-02-01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896FB-D17F-016D-2D8F-659A3006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6978-C98A-492E-370B-7A71C897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08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2CB1-5382-1FF4-D381-91494B32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A67F1-0B30-626F-0B8B-0E7854E55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81D16-DCCA-73B2-3D5F-04C4FB9D1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1D53-EEF9-BF43-90EE-1A4CCBCC4595}" type="datetime1">
              <a:rPr lang="en-CA" smtClean="0"/>
              <a:t>2026-02-01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0B34F-D278-6EE8-41D4-C6BEBD93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FE79C-9251-5673-FFAD-17E1FF7C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DE37F-B1F7-2A4C-C5C3-87DE29D7E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662CFA-C0D5-FC9B-888D-4948C2EDC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84E98-9BC5-B0C5-DA0B-80E3AC36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D8AE-F86E-AD4F-B186-EE2CF3AE3BD1}" type="datetime1">
              <a:rPr lang="en-CA" smtClean="0"/>
              <a:t>2026-02-01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E1C1E-E044-D7D6-A864-80BCC5FC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F567B-133C-6C71-A8AF-25B67B79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CBAC-F6F7-EB32-8ED5-08F7759E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CDDCE-4B6B-BA6A-4644-4500DBD5C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A2B6-4BD4-DF30-C978-999BAF01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F507-B3A8-7645-B3D7-6C7093153065}" type="datetime1">
              <a:rPr lang="en-CA" smtClean="0"/>
              <a:t>2026-02-01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E3A5B-25F3-2466-2AB9-DC524AC1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2ED69-AE5C-B9C8-35DB-B1618601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0A47-2255-34B9-5993-77C9D63E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5A997-599F-B870-6418-56ED77F48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89C7A-49E8-B0D3-FFD8-6464B4071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62AC-5354-1143-8264-F298CCC834E0}" type="datetime1">
              <a:rPr lang="en-CA" smtClean="0"/>
              <a:t>2026-02-01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198E3-91F3-7480-65B8-7A812523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6244A-CE8C-C783-B327-F4B3D2BB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6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698C-9151-B9FC-2BE3-31E64406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7153-B1E6-99DE-05B9-D42E5041A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20E79-00B8-BB4C-CECB-872148DEA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85695-CE3A-1FC7-1CEC-AB16BBCE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6B82-A09E-F346-8EC7-7A39B3967D88}" type="datetime1">
              <a:rPr lang="en-CA" smtClean="0"/>
              <a:t>2026-02-01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067B8-45A8-F0F8-1474-705954A8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D11C8-1AC4-816A-3CE3-BA32BC53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1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6CC7-8546-11E9-9C86-557BF26FB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5C45C-19D3-C861-DD88-C382CD37C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EAE80-C2F2-B5C1-6A1E-020393D62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CF472-201B-B402-4C93-6FAEA41BF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A2C829-08AF-303B-447F-D09EAB390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C0EC26-F1F0-4EE0-552D-7E68AA2A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F850F-B763-2240-8368-4E3499EEEC79}" type="datetime1">
              <a:rPr lang="en-CA" smtClean="0"/>
              <a:t>2026-02-01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24379A-5048-D202-5685-71327A6F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20E57A-1786-EB87-6B99-9860F18A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9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DDDD-461B-37E3-D40A-31AC4E2E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D79E1-9FF2-B906-BBDE-F5320094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0028-9301-1C47-8A9D-451EF4B68313}" type="datetime1">
              <a:rPr lang="en-CA" smtClean="0"/>
              <a:t>2026-02-01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32B3B-EB2A-2DAB-3831-BB8F3C41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805D0-A6E0-E439-F77D-EBD2DF9A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4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747E-722E-313F-AC66-7120EBB6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1DDF-A745-9841-86B1-2946ABE06A58}" type="datetime1">
              <a:rPr lang="en-CA" smtClean="0"/>
              <a:t>2026-02-01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98246-9C06-2C86-98BF-DB30D464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3CCE7-86AD-3AE7-69F0-10A7F055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6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F8E2-6D19-708F-6BF8-6E119086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F4AB-1AD2-1D4B-06C1-8004B7F4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2F2D4-8019-D56D-383A-DCD6E3325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69349-296B-9BDF-034A-A3AD560F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2F0-16AB-1645-A538-D677E97A1973}" type="datetime1">
              <a:rPr lang="en-CA" smtClean="0"/>
              <a:t>2026-02-01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FA76F-5E70-F8F8-51BF-DAF3BA45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C050B-A490-01D0-E2D5-F4ADEF093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9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4AD5-4243-4532-D9F0-412C5253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31C00-5BFD-8019-95B9-2E0FCBFA9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8D5FB-E746-ECE7-61B5-BB881A3AB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0C36F-C3A0-BDDD-5A78-E779D5C0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9272-440E-AB4D-A14C-01486A7B64BC}" type="datetime1">
              <a:rPr lang="en-CA" smtClean="0"/>
              <a:t>2026-02-01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3FF13-1FF9-C5CA-E0D3-6774F625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BDC80-7F52-838F-D25F-AD7AD35E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1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E99D4-6159-4473-DBF5-1C70862E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32A5-F58B-3AA4-A389-C383B7B86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95AD9-4562-4C06-27EE-689118390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E4BA8C-4D07-824A-A54E-16068A54078D}" type="datetime1">
              <a:rPr lang="en-CA" smtClean="0"/>
              <a:t>2026-02-01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9E077-FBC1-34BF-1E38-9CFEA46D1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64C58-3227-D644-6206-0DB977F4C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362200" y="33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5C1CD9-8ABB-314B-9AC9-CCC11978E75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4" descr="Logo Polytechnique Montréal">
            <a:extLst>
              <a:ext uri="{FF2B5EF4-FFF2-40B4-BE49-F238E27FC236}">
                <a16:creationId xmlns:a16="http://schemas.microsoft.com/office/drawing/2014/main" id="{1E5F5B95-840C-0D55-460F-799D7AE9F0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676" y="0"/>
            <a:ext cx="1050324" cy="3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1E77-ECA8-722F-B0E0-9D875A56D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02605"/>
            <a:ext cx="10668000" cy="2387600"/>
          </a:xfrm>
        </p:spPr>
        <p:txBody>
          <a:bodyPr/>
          <a:lstStyle/>
          <a:p>
            <a:r>
              <a:rPr lang="en-US" dirty="0"/>
              <a:t>Conditional Dynamic CFG Tracing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90B1E-ACB5-00F4-A456-631E678F6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 2, 2026</a:t>
            </a:r>
          </a:p>
          <a:p>
            <a:r>
              <a:rPr lang="en-US" dirty="0"/>
              <a:t>Ali Entezari</a:t>
            </a:r>
          </a:p>
        </p:txBody>
      </p:sp>
      <p:pic>
        <p:nvPicPr>
          <p:cNvPr id="1026" name="Picture 2" descr="MOOSE Lab">
            <a:extLst>
              <a:ext uri="{FF2B5EF4-FFF2-40B4-BE49-F238E27FC236}">
                <a16:creationId xmlns:a16="http://schemas.microsoft.com/office/drawing/2014/main" id="{9B7CEEB5-FBAA-4FFB-E552-02E05617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5" y="6097627"/>
            <a:ext cx="1935126" cy="51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Polytechnique Montréal">
            <a:extLst>
              <a:ext uri="{FF2B5EF4-FFF2-40B4-BE49-F238E27FC236}">
                <a16:creationId xmlns:a16="http://schemas.microsoft.com/office/drawing/2014/main" id="{19CA8B1D-F698-BE3C-AE88-81B1F3B2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088" y="5847744"/>
            <a:ext cx="2786912" cy="101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BB718-EE92-95D0-5B10-3F951E8D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8160A-8347-1E98-6DCD-AB9B49F6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11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49D67-5DEB-8151-1C60-42E930A9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340B-3A52-6120-224C-578C17DA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4B61C-6422-A831-250E-B09BCC71E2B0}"/>
              </a:ext>
            </a:extLst>
          </p:cNvPr>
          <p:cNvSpPr txBox="1"/>
          <p:nvPr/>
        </p:nvSpPr>
        <p:spPr>
          <a:xfrm>
            <a:off x="710178" y="2308879"/>
            <a:ext cx="10334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DCFG-Trace: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Dynamic</a:t>
            </a:r>
            <a:r>
              <a:rPr lang="en-US" sz="4000" dirty="0"/>
              <a:t> CFG Trace by Intel</a:t>
            </a:r>
          </a:p>
          <a:p>
            <a:endParaRPr lang="en-US" sz="4000" b="1" dirty="0"/>
          </a:p>
          <a:p>
            <a:r>
              <a:rPr lang="en-US" sz="4000" b="1" dirty="0" err="1"/>
              <a:t>CFGgrind</a:t>
            </a:r>
            <a:r>
              <a:rPr lang="en-US" sz="4000" b="1" dirty="0"/>
              <a:t>: </a:t>
            </a:r>
            <a:r>
              <a:rPr lang="en-US" sz="4000" dirty="0"/>
              <a:t>A </a:t>
            </a:r>
            <a:r>
              <a:rPr lang="en-US" sz="4000" dirty="0">
                <a:solidFill>
                  <a:srgbClr val="FF0000"/>
                </a:solidFill>
              </a:rPr>
              <a:t>dynamic</a:t>
            </a:r>
            <a:r>
              <a:rPr lang="en-US" sz="4000" dirty="0"/>
              <a:t> control flow graph (CFG) reconstruction plugin for </a:t>
            </a:r>
            <a:r>
              <a:rPr lang="en-US" sz="4000" dirty="0" err="1"/>
              <a:t>valgrind</a:t>
            </a:r>
            <a:r>
              <a:rPr lang="en-US" sz="4000" dirty="0"/>
              <a:t>.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F570279-C442-7810-8DE8-E5642894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218C5B-DFF7-B73A-53ED-A69246FF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3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9E7D-62DF-2C73-E305-7BA1CE3E2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C8C68-311C-5706-7893-96352D6AE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E8BE4-CFFC-EC7A-CEBF-24381F42927D}"/>
              </a:ext>
            </a:extLst>
          </p:cNvPr>
          <p:cNvSpPr txBox="1"/>
          <p:nvPr/>
        </p:nvSpPr>
        <p:spPr>
          <a:xfrm>
            <a:off x="710178" y="2308879"/>
            <a:ext cx="10334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DCFG-Trace: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Dynamic</a:t>
            </a:r>
            <a:r>
              <a:rPr lang="en-US" sz="4000" dirty="0"/>
              <a:t> CFG Trace by Intel</a:t>
            </a:r>
          </a:p>
          <a:p>
            <a:endParaRPr lang="en-US" sz="4000" b="1" dirty="0"/>
          </a:p>
          <a:p>
            <a:r>
              <a:rPr lang="en-US" sz="4000" b="1" dirty="0" err="1"/>
              <a:t>CFGgrind</a:t>
            </a:r>
            <a:r>
              <a:rPr lang="en-US" sz="4000" b="1" dirty="0"/>
              <a:t>: </a:t>
            </a:r>
            <a:r>
              <a:rPr lang="en-US" sz="4000" dirty="0"/>
              <a:t>A </a:t>
            </a:r>
            <a:r>
              <a:rPr lang="en-US" sz="4000" dirty="0">
                <a:solidFill>
                  <a:srgbClr val="FF0000"/>
                </a:solidFill>
              </a:rPr>
              <a:t>dynamic</a:t>
            </a:r>
            <a:r>
              <a:rPr lang="en-US" sz="4000" dirty="0"/>
              <a:t> control flow graph (CFG) reconstruction plugin for </a:t>
            </a:r>
            <a:r>
              <a:rPr lang="en-US" sz="4000" dirty="0" err="1"/>
              <a:t>valgrind</a:t>
            </a:r>
            <a:r>
              <a:rPr lang="en-US" sz="4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57035-C8C6-BCC2-02AB-CA2B99B53A09}"/>
              </a:ext>
            </a:extLst>
          </p:cNvPr>
          <p:cNvSpPr txBox="1"/>
          <p:nvPr/>
        </p:nvSpPr>
        <p:spPr>
          <a:xfrm>
            <a:off x="1249899" y="5771978"/>
            <a:ext cx="10103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Unlike other CFG generators that are based on the </a:t>
            </a:r>
            <a:r>
              <a:rPr lang="en-US" sz="1800" dirty="0">
                <a:solidFill>
                  <a:srgbClr val="FF0000"/>
                </a:solidFill>
              </a:rPr>
              <a:t>static</a:t>
            </a:r>
            <a:r>
              <a:rPr lang="en-US" sz="1800" dirty="0"/>
              <a:t> binary executable, </a:t>
            </a:r>
            <a:r>
              <a:rPr lang="en-US" sz="1800" dirty="0">
                <a:solidFill>
                  <a:srgbClr val="00B050"/>
                </a:solidFill>
              </a:rPr>
              <a:t>dynamic</a:t>
            </a:r>
            <a:r>
              <a:rPr lang="en-US" sz="1800" dirty="0"/>
              <a:t> is in </a:t>
            </a:r>
            <a:r>
              <a:rPr lang="en-US" sz="1800" dirty="0">
                <a:solidFill>
                  <a:srgbClr val="00B050"/>
                </a:solidFill>
              </a:rPr>
              <a:t>runtime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61249D-332F-0E5A-B4BE-F7F5137325BE}"/>
              </a:ext>
            </a:extLst>
          </p:cNvPr>
          <p:cNvSpPr/>
          <p:nvPr/>
        </p:nvSpPr>
        <p:spPr>
          <a:xfrm>
            <a:off x="-140340" y="-93743"/>
            <a:ext cx="12472679" cy="7045485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E4C251-E40C-CF53-3D14-63C0B79628AE}"/>
              </a:ext>
            </a:extLst>
          </p:cNvPr>
          <p:cNvSpPr/>
          <p:nvPr/>
        </p:nvSpPr>
        <p:spPr>
          <a:xfrm>
            <a:off x="1249899" y="5672875"/>
            <a:ext cx="9696586" cy="56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Unlike other CFG generators that are based on the </a:t>
            </a:r>
            <a:r>
              <a:rPr lang="en-US" dirty="0">
                <a:solidFill>
                  <a:srgbClr val="FF0000"/>
                </a:solidFill>
              </a:rPr>
              <a:t>static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binary executable, </a:t>
            </a:r>
            <a:r>
              <a:rPr lang="en-US" dirty="0">
                <a:solidFill>
                  <a:srgbClr val="00B050"/>
                </a:solidFill>
              </a:rPr>
              <a:t>dynamic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is in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runtime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C45EA-0AB9-743A-DF8B-78C1C4EB7A5E}"/>
              </a:ext>
            </a:extLst>
          </p:cNvPr>
          <p:cNvSpPr/>
          <p:nvPr/>
        </p:nvSpPr>
        <p:spPr>
          <a:xfrm>
            <a:off x="3538005" y="3493139"/>
            <a:ext cx="2073386" cy="780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61470-1A48-75AA-1CC9-D045FABF7E3A}"/>
              </a:ext>
            </a:extLst>
          </p:cNvPr>
          <p:cNvSpPr/>
          <p:nvPr/>
        </p:nvSpPr>
        <p:spPr>
          <a:xfrm>
            <a:off x="3728017" y="2271414"/>
            <a:ext cx="2136262" cy="780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2E1B2A-CA06-E6E5-488F-D37A0D56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D71F4AD-C021-6875-92E6-7954AE467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6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04433-6FAF-81D5-3B2F-ACE859A20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24B8-A9D5-7DC8-B8B8-3A4CC278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2E2C6-06CF-EDC4-9886-C63EF5CB1320}"/>
              </a:ext>
            </a:extLst>
          </p:cNvPr>
          <p:cNvSpPr txBox="1"/>
          <p:nvPr/>
        </p:nvSpPr>
        <p:spPr>
          <a:xfrm>
            <a:off x="710178" y="2308879"/>
            <a:ext cx="10334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DCFG-Trace: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Dynamic</a:t>
            </a:r>
            <a:r>
              <a:rPr lang="en-US" sz="4000" dirty="0"/>
              <a:t> CFG Trace by Intel</a:t>
            </a:r>
          </a:p>
          <a:p>
            <a:endParaRPr lang="en-US" sz="4000" b="1" dirty="0"/>
          </a:p>
          <a:p>
            <a:r>
              <a:rPr lang="en-US" sz="4000" b="1" dirty="0" err="1"/>
              <a:t>CFGgrind</a:t>
            </a:r>
            <a:r>
              <a:rPr lang="en-US" sz="4000" b="1" dirty="0"/>
              <a:t>: </a:t>
            </a:r>
            <a:r>
              <a:rPr lang="en-US" sz="4000" dirty="0"/>
              <a:t>A </a:t>
            </a:r>
            <a:r>
              <a:rPr lang="en-US" sz="4000" dirty="0">
                <a:solidFill>
                  <a:srgbClr val="FF0000"/>
                </a:solidFill>
              </a:rPr>
              <a:t>dynamic</a:t>
            </a:r>
            <a:r>
              <a:rPr lang="en-US" sz="4000" dirty="0"/>
              <a:t> control flow graph (CFG) reconstruction plugin for </a:t>
            </a:r>
            <a:r>
              <a:rPr lang="en-US" sz="4000" dirty="0" err="1"/>
              <a:t>valgrind</a:t>
            </a:r>
            <a:r>
              <a:rPr lang="en-US" sz="4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8EB66-7414-4683-5EDD-D8387D48B678}"/>
              </a:ext>
            </a:extLst>
          </p:cNvPr>
          <p:cNvSpPr txBox="1"/>
          <p:nvPr/>
        </p:nvSpPr>
        <p:spPr>
          <a:xfrm>
            <a:off x="1249899" y="5771978"/>
            <a:ext cx="10103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Unlike other CFG generators that are based on the </a:t>
            </a:r>
            <a:r>
              <a:rPr lang="en-US" sz="1800" dirty="0">
                <a:solidFill>
                  <a:srgbClr val="FF0000"/>
                </a:solidFill>
              </a:rPr>
              <a:t>static</a:t>
            </a:r>
            <a:r>
              <a:rPr lang="en-US" sz="1800" dirty="0"/>
              <a:t> binary executable, </a:t>
            </a:r>
            <a:r>
              <a:rPr lang="en-US" sz="1800" dirty="0">
                <a:solidFill>
                  <a:srgbClr val="00B050"/>
                </a:solidFill>
              </a:rPr>
              <a:t>dynamic</a:t>
            </a:r>
            <a:r>
              <a:rPr lang="en-US" sz="1800" dirty="0"/>
              <a:t> is in </a:t>
            </a:r>
            <a:r>
              <a:rPr lang="en-US" sz="1800" dirty="0">
                <a:solidFill>
                  <a:srgbClr val="00B050"/>
                </a:solidFill>
              </a:rPr>
              <a:t>runtime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5971DD-69FE-4029-FD91-8A9A0D20052F}"/>
              </a:ext>
            </a:extLst>
          </p:cNvPr>
          <p:cNvSpPr/>
          <p:nvPr/>
        </p:nvSpPr>
        <p:spPr>
          <a:xfrm>
            <a:off x="-140340" y="-93743"/>
            <a:ext cx="12472679" cy="7045485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C6364E-A2E2-085E-902F-DD967F9FF2FA}"/>
              </a:ext>
            </a:extLst>
          </p:cNvPr>
          <p:cNvSpPr/>
          <p:nvPr/>
        </p:nvSpPr>
        <p:spPr>
          <a:xfrm>
            <a:off x="1249899" y="5672875"/>
            <a:ext cx="9696586" cy="56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Unlike other CFG generators that are based on the </a:t>
            </a:r>
            <a:r>
              <a:rPr lang="en-US" dirty="0">
                <a:solidFill>
                  <a:srgbClr val="FF0000"/>
                </a:solidFill>
              </a:rPr>
              <a:t>static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binary executable, </a:t>
            </a:r>
            <a:r>
              <a:rPr lang="en-US" dirty="0">
                <a:solidFill>
                  <a:srgbClr val="00B050"/>
                </a:solidFill>
              </a:rPr>
              <a:t>dynamic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is in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runtime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59C09C-35E0-31F8-4C2B-17EB947AB7D2}"/>
              </a:ext>
            </a:extLst>
          </p:cNvPr>
          <p:cNvSpPr/>
          <p:nvPr/>
        </p:nvSpPr>
        <p:spPr>
          <a:xfrm>
            <a:off x="3538005" y="3493139"/>
            <a:ext cx="2073386" cy="780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BB0B75-2CB3-1C06-3176-20FCAB81938C}"/>
              </a:ext>
            </a:extLst>
          </p:cNvPr>
          <p:cNvSpPr/>
          <p:nvPr/>
        </p:nvSpPr>
        <p:spPr>
          <a:xfrm>
            <a:off x="3728017" y="2271414"/>
            <a:ext cx="2136262" cy="780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6E435-1A14-968B-47E3-29B6C8CECEB9}"/>
              </a:ext>
            </a:extLst>
          </p:cNvPr>
          <p:cNvSpPr txBox="1"/>
          <p:nvPr/>
        </p:nvSpPr>
        <p:spPr>
          <a:xfrm>
            <a:off x="309185" y="1676618"/>
            <a:ext cx="2072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Complex API</a:t>
            </a:r>
          </a:p>
          <a:p>
            <a:r>
              <a:rPr lang="en-US" dirty="0">
                <a:solidFill>
                  <a:srgbClr val="FF0000"/>
                </a:solidFill>
              </a:rPr>
              <a:t>Requires Coding!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BB0CB-C737-53B3-46DC-1CF4E091146F}"/>
              </a:ext>
            </a:extLst>
          </p:cNvPr>
          <p:cNvSpPr txBox="1"/>
          <p:nvPr/>
        </p:nvSpPr>
        <p:spPr>
          <a:xfrm>
            <a:off x="8283322" y="4358977"/>
            <a:ext cx="328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control over what to record!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76560FD-3447-1887-576D-CA789A91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BEB18F-F45B-BDD5-F525-473C4E2B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0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5BB91-DDBF-A368-A3E4-A474FFA53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0A65-11D2-FCB7-CEE2-FD4826D9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Dynamic CFG Tracer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EB408-9C17-8659-9EF0-725005D841A7}"/>
              </a:ext>
            </a:extLst>
          </p:cNvPr>
          <p:cNvSpPr txBox="1"/>
          <p:nvPr/>
        </p:nvSpPr>
        <p:spPr>
          <a:xfrm>
            <a:off x="889643" y="1868125"/>
            <a:ext cx="64321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Only 3 Steps!</a:t>
            </a:r>
          </a:p>
          <a:p>
            <a:pPr marL="742950" indent="-742950">
              <a:buAutoNum type="arabicParenR"/>
            </a:pPr>
            <a:r>
              <a:rPr lang="en-US" sz="4000" dirty="0"/>
              <a:t>Write </a:t>
            </a:r>
            <a:r>
              <a:rPr lang="en-US" sz="4000" dirty="0" err="1"/>
              <a:t>config.yaml</a:t>
            </a:r>
            <a:endParaRPr lang="en-US" sz="4000" dirty="0"/>
          </a:p>
          <a:p>
            <a:pPr marL="742950" indent="-742950">
              <a:buAutoNum type="arabicParenR"/>
            </a:pPr>
            <a:r>
              <a:rPr lang="en-US" sz="4000" dirty="0"/>
              <a:t>Run program with LD_PRELOAD=</a:t>
            </a:r>
            <a:r>
              <a:rPr lang="en-US" sz="4000" dirty="0" err="1"/>
              <a:t>tracer.so</a:t>
            </a:r>
            <a:endParaRPr lang="en-US" sz="4000" dirty="0"/>
          </a:p>
          <a:p>
            <a:pPr marL="742950" indent="-742950">
              <a:buAutoNum type="arabicParenR"/>
            </a:pPr>
            <a:r>
              <a:rPr lang="en-US" sz="4000" dirty="0"/>
              <a:t>Convert traces to DCFG in html</a:t>
            </a:r>
          </a:p>
          <a:p>
            <a:pPr marL="742950" indent="-742950">
              <a:buAutoNum type="arabicParenR"/>
            </a:pPr>
            <a:endParaRPr lang="en-US" sz="4000" dirty="0"/>
          </a:p>
        </p:txBody>
      </p:sp>
      <p:pic>
        <p:nvPicPr>
          <p:cNvPr id="4" name="Picture 3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C32183CD-748E-8105-A4F6-0F47EFE99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778" y="1597404"/>
            <a:ext cx="4534230" cy="401690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6A1A28-E484-5DDF-4C7C-CD0ED010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3B1295-310B-E8EE-8879-579E2822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5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8E9DD-5A77-CCB0-A5A7-4ACBFA0D5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0E8965-1C9E-FC55-34DB-982E4C6434EE}"/>
              </a:ext>
            </a:extLst>
          </p:cNvPr>
          <p:cNvSpPr/>
          <p:nvPr/>
        </p:nvSpPr>
        <p:spPr>
          <a:xfrm>
            <a:off x="4973283" y="1789329"/>
            <a:ext cx="5960046" cy="4256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2EDFC-1F2E-0B54-088C-370A1644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Dynamic CFG Tracer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F31E5-B7B6-7576-B395-D4E515970B73}"/>
              </a:ext>
            </a:extLst>
          </p:cNvPr>
          <p:cNvSpPr txBox="1"/>
          <p:nvPr/>
        </p:nvSpPr>
        <p:spPr>
          <a:xfrm>
            <a:off x="838200" y="1953240"/>
            <a:ext cx="3162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Interactive DCFG in a html</a:t>
            </a:r>
          </a:p>
        </p:txBody>
      </p:sp>
      <p:pic>
        <p:nvPicPr>
          <p:cNvPr id="6" name="Picture 5" descr="A black background with white and red lines&#10;&#10;AI-generated content may be incorrect.">
            <a:extLst>
              <a:ext uri="{FF2B5EF4-FFF2-40B4-BE49-F238E27FC236}">
                <a16:creationId xmlns:a16="http://schemas.microsoft.com/office/drawing/2014/main" id="{F4E263F8-92DC-FC04-490D-B8F3AD8F95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73" r="27313"/>
          <a:stretch>
            <a:fillRect/>
          </a:stretch>
        </p:blipFill>
        <p:spPr>
          <a:xfrm>
            <a:off x="5467525" y="1960368"/>
            <a:ext cx="5307923" cy="3863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55CCF-ADAB-39D7-2153-F29448BF4663}"/>
              </a:ext>
            </a:extLst>
          </p:cNvPr>
          <p:cNvSpPr txBox="1"/>
          <p:nvPr/>
        </p:nvSpPr>
        <p:spPr>
          <a:xfrm>
            <a:off x="4905855" y="6045565"/>
            <a:ext cx="6094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https://conditional-</a:t>
            </a:r>
            <a:r>
              <a:rPr lang="en-US" dirty="0" err="1"/>
              <a:t>dcfg</a:t>
            </a:r>
            <a:r>
              <a:rPr lang="en-US" dirty="0"/>
              <a:t>-</a:t>
            </a:r>
            <a:r>
              <a:rPr lang="en-US" dirty="0" err="1"/>
              <a:t>trace.tiiny.site</a:t>
            </a:r>
            <a:r>
              <a:rPr lang="en-US" dirty="0"/>
              <a:t>/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72B61B88-E0AA-AF85-84E6-F935A3AA9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92" y="3951725"/>
            <a:ext cx="2171818" cy="2171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4E89E9-F3E0-A630-7D34-71FC05A93442}"/>
              </a:ext>
            </a:extLst>
          </p:cNvPr>
          <p:cNvSpPr txBox="1"/>
          <p:nvPr/>
        </p:nvSpPr>
        <p:spPr>
          <a:xfrm>
            <a:off x="695515" y="6144506"/>
            <a:ext cx="2523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Check DCFG file online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A6FFD3B-975D-56BB-8698-F37E1902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2EE6FCC-10AC-7899-3223-C8A2758D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1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C975A-FB1B-1A58-087E-CF79D5E19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54FB1-C309-7A09-0D64-855602A2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6A929-D85D-7271-CABA-7A1A03C10891}"/>
              </a:ext>
            </a:extLst>
          </p:cNvPr>
          <p:cNvSpPr txBox="1"/>
          <p:nvPr/>
        </p:nvSpPr>
        <p:spPr>
          <a:xfrm>
            <a:off x="838199" y="1953240"/>
            <a:ext cx="81084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4000" dirty="0"/>
              <a:t>Works on top of </a:t>
            </a:r>
            <a:r>
              <a:rPr lang="en-US" sz="4000" dirty="0" err="1"/>
              <a:t>LibPatch</a:t>
            </a:r>
            <a:r>
              <a:rPr lang="en-US" sz="4000" dirty="0"/>
              <a:t> probes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4000" dirty="0"/>
              <a:t>2-layer probe strategy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4000" dirty="0"/>
              <a:t>Compiles conditions into AST nodes in runtime</a:t>
            </a:r>
          </a:p>
          <a:p>
            <a:endParaRPr lang="en-US" sz="4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55CA-9176-9F4C-EFD6-A3DF7754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E3DDD5-0EFD-3CAB-F207-28D1C673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DAAE5-6924-B50B-B3C1-FDA94E3B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82D5B-2C06-EDE3-8CF7-CEA148E7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2-Layer Probe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746B02-0C8B-54EB-EA55-42C527D371ED}"/>
              </a:ext>
            </a:extLst>
          </p:cNvPr>
          <p:cNvSpPr txBox="1"/>
          <p:nvPr/>
        </p:nvSpPr>
        <p:spPr>
          <a:xfrm>
            <a:off x="838200" y="1847986"/>
            <a:ext cx="81084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Probe Type 1: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Attached to function entry and exit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Always enabled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Checks conditions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Enable or disable probe 2s</a:t>
            </a:r>
          </a:p>
          <a:p>
            <a:r>
              <a:rPr lang="en-US" sz="3600" dirty="0">
                <a:solidFill>
                  <a:srgbClr val="FF0000"/>
                </a:solidFill>
              </a:rPr>
              <a:t>Probe Type 2: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Attached after every jump inside the function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Enabled if condition is met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Writes data on ring buffer</a:t>
            </a:r>
          </a:p>
        </p:txBody>
      </p:sp>
      <p:pic>
        <p:nvPicPr>
          <p:cNvPr id="4" name="Picture 3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D9D1165F-8FD1-FEC4-3647-6B0300B0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37" y="65783"/>
            <a:ext cx="4843263" cy="4859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ACAD7-1D42-A564-2AC4-F63270D8698D}"/>
              </a:ext>
            </a:extLst>
          </p:cNvPr>
          <p:cNvSpPr txBox="1"/>
          <p:nvPr/>
        </p:nvSpPr>
        <p:spPr>
          <a:xfrm>
            <a:off x="6820023" y="843240"/>
            <a:ext cx="97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Probe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5E448-C792-8453-D6C2-432372D29A99}"/>
              </a:ext>
            </a:extLst>
          </p:cNvPr>
          <p:cNvSpPr txBox="1"/>
          <p:nvPr/>
        </p:nvSpPr>
        <p:spPr>
          <a:xfrm>
            <a:off x="7249662" y="1186185"/>
            <a:ext cx="97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6655A-9681-6022-2C57-5C944F9BA8C7}"/>
              </a:ext>
            </a:extLst>
          </p:cNvPr>
          <p:cNvSpPr txBox="1"/>
          <p:nvPr/>
        </p:nvSpPr>
        <p:spPr>
          <a:xfrm>
            <a:off x="7249662" y="1420345"/>
            <a:ext cx="97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AACDF-59D1-37B2-A567-AD9429DF2E0E}"/>
              </a:ext>
            </a:extLst>
          </p:cNvPr>
          <p:cNvSpPr txBox="1"/>
          <p:nvPr/>
        </p:nvSpPr>
        <p:spPr>
          <a:xfrm>
            <a:off x="7249662" y="1940650"/>
            <a:ext cx="97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7162D-13C9-EB2D-6911-82D424C8848F}"/>
              </a:ext>
            </a:extLst>
          </p:cNvPr>
          <p:cNvSpPr txBox="1"/>
          <p:nvPr/>
        </p:nvSpPr>
        <p:spPr>
          <a:xfrm>
            <a:off x="7249662" y="2543151"/>
            <a:ext cx="97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8BC33-FB81-281A-48FF-E66A48C39820}"/>
              </a:ext>
            </a:extLst>
          </p:cNvPr>
          <p:cNvSpPr txBox="1"/>
          <p:nvPr/>
        </p:nvSpPr>
        <p:spPr>
          <a:xfrm>
            <a:off x="7249662" y="3123141"/>
            <a:ext cx="97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Probe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842F6-5E2D-E828-34BC-D6B351DCDD26}"/>
              </a:ext>
            </a:extLst>
          </p:cNvPr>
          <p:cNvSpPr txBox="1"/>
          <p:nvPr/>
        </p:nvSpPr>
        <p:spPr>
          <a:xfrm>
            <a:off x="6820023" y="4024033"/>
            <a:ext cx="975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Probe 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0DB2641-C1D9-2A6A-10A2-45D73AFD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50F16F9-612B-093C-7248-D69E27D9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9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25F62-7487-6E03-2E0A-10A4E8C16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3BFD0-973E-999B-BE61-1CCC0CB1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probe 1 check conditions?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0A9B91-D26E-5C0B-0B7C-56FC7C3FC69A}"/>
              </a:ext>
            </a:extLst>
          </p:cNvPr>
          <p:cNvSpPr txBox="1"/>
          <p:nvPr/>
        </p:nvSpPr>
        <p:spPr>
          <a:xfrm>
            <a:off x="838200" y="1847986"/>
            <a:ext cx="81084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Once at the beginning: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Reads the program </a:t>
            </a:r>
            <a:r>
              <a:rPr lang="en-US" sz="2800" dirty="0">
                <a:solidFill>
                  <a:srgbClr val="FF0000"/>
                </a:solidFill>
              </a:rPr>
              <a:t>dwarf</a:t>
            </a:r>
            <a:r>
              <a:rPr lang="en-US" sz="2800" dirty="0"/>
              <a:t> file to understand argument types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Parses </a:t>
            </a:r>
            <a:r>
              <a:rPr lang="en-US" sz="2800" dirty="0" err="1">
                <a:solidFill>
                  <a:srgbClr val="FF0000"/>
                </a:solidFill>
              </a:rPr>
              <a:t>Config.yaml</a:t>
            </a:r>
            <a:endParaRPr lang="en-US" sz="2800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Creates </a:t>
            </a:r>
            <a:r>
              <a:rPr lang="en-US" sz="2800" dirty="0">
                <a:solidFill>
                  <a:srgbClr val="FF0000"/>
                </a:solidFill>
              </a:rPr>
              <a:t>AST nodes</a:t>
            </a:r>
            <a:r>
              <a:rPr lang="en-US" sz="2800" dirty="0"/>
              <a:t> for online condition check</a:t>
            </a:r>
          </a:p>
          <a:p>
            <a:r>
              <a:rPr lang="en-US" sz="3600" dirty="0"/>
              <a:t>Every time in probe 1: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Extracts </a:t>
            </a:r>
            <a:r>
              <a:rPr lang="en-US" sz="2800" dirty="0" err="1">
                <a:solidFill>
                  <a:srgbClr val="FF0000"/>
                </a:solidFill>
              </a:rPr>
              <a:t>args</a:t>
            </a:r>
            <a:r>
              <a:rPr lang="en-US" sz="2800" dirty="0"/>
              <a:t> from registers (general purpose regs, </a:t>
            </a:r>
            <a:r>
              <a:rPr lang="en-US" sz="2800" dirty="0" err="1"/>
              <a:t>xmm</a:t>
            </a:r>
            <a:r>
              <a:rPr lang="en-US" sz="2800" dirty="0"/>
              <a:t>, stack)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Uses </a:t>
            </a:r>
            <a:r>
              <a:rPr lang="en-US" sz="2800" dirty="0">
                <a:solidFill>
                  <a:srgbClr val="FF0000"/>
                </a:solidFill>
              </a:rPr>
              <a:t>AST nodes</a:t>
            </a:r>
            <a:r>
              <a:rPr lang="en-US" sz="2800" dirty="0"/>
              <a:t> for condition check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Enable or disable all Probe 2s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36C76D-C56C-90C6-95BB-252ED97B0B0F}"/>
              </a:ext>
            </a:extLst>
          </p:cNvPr>
          <p:cNvSpPr/>
          <p:nvPr/>
        </p:nvSpPr>
        <p:spPr>
          <a:xfrm>
            <a:off x="9966302" y="1111753"/>
            <a:ext cx="453910" cy="45391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0F0D35-3EA5-56C2-3573-CB0AA51402D4}"/>
              </a:ext>
            </a:extLst>
          </p:cNvPr>
          <p:cNvGrpSpPr/>
          <p:nvPr/>
        </p:nvGrpSpPr>
        <p:grpSpPr>
          <a:xfrm>
            <a:off x="9278858" y="2690690"/>
            <a:ext cx="598635" cy="453910"/>
            <a:chOff x="8930202" y="2975090"/>
            <a:chExt cx="598635" cy="45391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3B43EA-F81B-FD6F-896F-A4ADD405976D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7B5CBA-F787-08F5-95B0-CA06364BDA1F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==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77BFCA-0A81-EBED-D900-3814D488CF91}"/>
              </a:ext>
            </a:extLst>
          </p:cNvPr>
          <p:cNvGrpSpPr/>
          <p:nvPr/>
        </p:nvGrpSpPr>
        <p:grpSpPr>
          <a:xfrm>
            <a:off x="9893939" y="1945399"/>
            <a:ext cx="598635" cy="453910"/>
            <a:chOff x="8930202" y="2975090"/>
            <a:chExt cx="598635" cy="45391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A7500D-CF72-396C-954C-A3060C8925F0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A478DB-91C9-6ADE-6885-579DA08D9AB8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||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25F803-BE4E-D479-5373-5BDDE7241BC4}"/>
              </a:ext>
            </a:extLst>
          </p:cNvPr>
          <p:cNvGrpSpPr/>
          <p:nvPr/>
        </p:nvGrpSpPr>
        <p:grpSpPr>
          <a:xfrm>
            <a:off x="10571514" y="2674823"/>
            <a:ext cx="598635" cy="453910"/>
            <a:chOff x="8930202" y="2975090"/>
            <a:chExt cx="598635" cy="45391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AD3C53-77C8-56CB-CDC9-E8AA3A1C8935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05265-7258-84A4-C6BE-39CA04C4030F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&amp;&amp;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9E0B6A-53B4-F773-4991-72C54EA5C6DF}"/>
              </a:ext>
            </a:extLst>
          </p:cNvPr>
          <p:cNvGrpSpPr/>
          <p:nvPr/>
        </p:nvGrpSpPr>
        <p:grpSpPr>
          <a:xfrm>
            <a:off x="8880863" y="3508152"/>
            <a:ext cx="598635" cy="453910"/>
            <a:chOff x="8930202" y="2975090"/>
            <a:chExt cx="598635" cy="45391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961FB0-B42D-D90A-7F20-ADBE420853BB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36FC31-E12E-E090-9C47-FD487DF4627A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arg0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240204-81B8-4EDF-0B2F-9A3D85F2C433}"/>
              </a:ext>
            </a:extLst>
          </p:cNvPr>
          <p:cNvGrpSpPr/>
          <p:nvPr/>
        </p:nvGrpSpPr>
        <p:grpSpPr>
          <a:xfrm>
            <a:off x="9538704" y="3504163"/>
            <a:ext cx="598635" cy="453910"/>
            <a:chOff x="8930202" y="2975090"/>
            <a:chExt cx="598635" cy="45391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BBB7E9-293C-7739-82CB-740A476595C6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E03A86-2D09-E96B-EC02-D8134C084F86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null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B3FA4D-0E51-983A-7F04-B7B4A04F26F8}"/>
              </a:ext>
            </a:extLst>
          </p:cNvPr>
          <p:cNvGrpSpPr/>
          <p:nvPr/>
        </p:nvGrpSpPr>
        <p:grpSpPr>
          <a:xfrm>
            <a:off x="9851176" y="4256366"/>
            <a:ext cx="598635" cy="453910"/>
            <a:chOff x="8930202" y="2975090"/>
            <a:chExt cx="598635" cy="45391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3BE2D31-4C26-9EAA-439F-4544E95FD5EE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9D1EC3-0D9E-F05C-1E63-B46F4FE601B9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arg1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E35A72-779B-565D-364C-78359FBC1FD8}"/>
              </a:ext>
            </a:extLst>
          </p:cNvPr>
          <p:cNvGrpSpPr/>
          <p:nvPr/>
        </p:nvGrpSpPr>
        <p:grpSpPr>
          <a:xfrm>
            <a:off x="10153777" y="3496126"/>
            <a:ext cx="598635" cy="453910"/>
            <a:chOff x="8930202" y="2975090"/>
            <a:chExt cx="598635" cy="45391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DFDCD-1704-AA4B-7DB7-F00ED7D3E8F5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2A3979-C0F7-1BF1-D1E9-9FC4A990514B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&gt;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899829-C8B6-848A-AB13-9E1EADC98AE5}"/>
              </a:ext>
            </a:extLst>
          </p:cNvPr>
          <p:cNvGrpSpPr/>
          <p:nvPr/>
        </p:nvGrpSpPr>
        <p:grpSpPr>
          <a:xfrm>
            <a:off x="10413630" y="4256366"/>
            <a:ext cx="598635" cy="453910"/>
            <a:chOff x="8930202" y="2975090"/>
            <a:chExt cx="598635" cy="45391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0437D32-4EA6-186F-6D78-03D4801587E9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1CE79F-4C6A-7DBE-5F9B-5C3046E272CC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14364F-724C-6D1D-E6C6-B5CE7D0BCC17}"/>
              </a:ext>
            </a:extLst>
          </p:cNvPr>
          <p:cNvGrpSpPr/>
          <p:nvPr/>
        </p:nvGrpSpPr>
        <p:grpSpPr>
          <a:xfrm>
            <a:off x="11177361" y="4058990"/>
            <a:ext cx="598635" cy="453910"/>
            <a:chOff x="8930202" y="2975090"/>
            <a:chExt cx="598635" cy="45391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702426C-6B1A-5333-90D5-60E78E44E8D7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DF7DDA-9C98-D86A-935F-E7457FA7321B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==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5AA201E-1860-AAD9-EA26-51CF4833B14E}"/>
              </a:ext>
            </a:extLst>
          </p:cNvPr>
          <p:cNvGrpSpPr/>
          <p:nvPr/>
        </p:nvGrpSpPr>
        <p:grpSpPr>
          <a:xfrm>
            <a:off x="10334141" y="5223249"/>
            <a:ext cx="1142537" cy="857535"/>
            <a:chOff x="8888521" y="2949479"/>
            <a:chExt cx="673013" cy="50513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8750A56-D722-A416-52B1-C320E8B85E46}"/>
                </a:ext>
              </a:extLst>
            </p:cNvPr>
            <p:cNvSpPr/>
            <p:nvPr/>
          </p:nvSpPr>
          <p:spPr>
            <a:xfrm>
              <a:off x="8966629" y="2949479"/>
              <a:ext cx="525778" cy="50513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A40E127-B238-E66F-2543-D1BF98E78A42}"/>
                </a:ext>
              </a:extLst>
            </p:cNvPr>
            <p:cNvSpPr txBox="1"/>
            <p:nvPr/>
          </p:nvSpPr>
          <p:spPr>
            <a:xfrm>
              <a:off x="8888521" y="3108020"/>
              <a:ext cx="673013" cy="181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arg2.head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F4846A-E9FC-DB1A-8D52-B9D04EAA3B5D}"/>
              </a:ext>
            </a:extLst>
          </p:cNvPr>
          <p:cNvGrpSpPr/>
          <p:nvPr/>
        </p:nvGrpSpPr>
        <p:grpSpPr>
          <a:xfrm>
            <a:off x="11593365" y="5425062"/>
            <a:ext cx="598635" cy="453910"/>
            <a:chOff x="8930202" y="2975090"/>
            <a:chExt cx="598635" cy="4539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3399B39-01FB-7960-F366-7BF46243CA49}"/>
                </a:ext>
              </a:extLst>
            </p:cNvPr>
            <p:cNvSpPr/>
            <p:nvPr/>
          </p:nvSpPr>
          <p:spPr>
            <a:xfrm>
              <a:off x="9002565" y="2975090"/>
              <a:ext cx="453910" cy="45391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AC11709-0036-9B6A-34FC-37292C300D23}"/>
                </a:ext>
              </a:extLst>
            </p:cNvPr>
            <p:cNvSpPr txBox="1"/>
            <p:nvPr/>
          </p:nvSpPr>
          <p:spPr>
            <a:xfrm>
              <a:off x="8930202" y="3032768"/>
              <a:ext cx="5986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null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3A37530-2E51-2F13-66A0-77D6928F3E1C}"/>
              </a:ext>
            </a:extLst>
          </p:cNvPr>
          <p:cNvCxnSpPr>
            <a:stCxn id="3" idx="4"/>
            <a:endCxn id="12" idx="0"/>
          </p:cNvCxnSpPr>
          <p:nvPr/>
        </p:nvCxnSpPr>
        <p:spPr>
          <a:xfrm>
            <a:off x="10193257" y="1565663"/>
            <a:ext cx="0" cy="379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199A442-0CBC-1FFE-3607-84976BA70085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10353738" y="2332835"/>
            <a:ext cx="359209" cy="438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0E74E99-7AEB-B140-BF77-F736B5B3E347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716322" y="2332835"/>
            <a:ext cx="316454" cy="415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EA101C-A2AA-23E5-9252-4DB72507C6E9}"/>
              </a:ext>
            </a:extLst>
          </p:cNvPr>
          <p:cNvCxnSpPr>
            <a:cxnSpLocks/>
            <a:stCxn id="7" idx="3"/>
            <a:endCxn id="18" idx="0"/>
          </p:cNvCxnSpPr>
          <p:nvPr/>
        </p:nvCxnSpPr>
        <p:spPr>
          <a:xfrm flipH="1">
            <a:off x="9180181" y="3078126"/>
            <a:ext cx="237514" cy="4300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AE7F9C-01A5-E48E-0814-16377E109DBC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9716322" y="3071055"/>
            <a:ext cx="121700" cy="4331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1417259-AA59-778F-89E9-DC3785435874}"/>
              </a:ext>
            </a:extLst>
          </p:cNvPr>
          <p:cNvCxnSpPr>
            <a:cxnSpLocks/>
            <a:stCxn id="15" idx="3"/>
            <a:endCxn id="27" idx="0"/>
          </p:cNvCxnSpPr>
          <p:nvPr/>
        </p:nvCxnSpPr>
        <p:spPr>
          <a:xfrm flipH="1">
            <a:off x="10453095" y="3062259"/>
            <a:ext cx="257256" cy="433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9FB3AB-6B2F-02BD-E971-241795358F3A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11031313" y="3062259"/>
            <a:ext cx="322487" cy="10544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DDBF0C1-AB5E-FD2D-2F7C-B9633A54176F}"/>
              </a:ext>
            </a:extLst>
          </p:cNvPr>
          <p:cNvCxnSpPr>
            <a:cxnSpLocks/>
            <a:stCxn id="27" idx="3"/>
            <a:endCxn id="24" idx="0"/>
          </p:cNvCxnSpPr>
          <p:nvPr/>
        </p:nvCxnSpPr>
        <p:spPr>
          <a:xfrm flipH="1">
            <a:off x="10150494" y="3883562"/>
            <a:ext cx="142120" cy="3728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1345BFF-1DD4-5550-D03D-C4F933546A86}"/>
              </a:ext>
            </a:extLst>
          </p:cNvPr>
          <p:cNvCxnSpPr>
            <a:cxnSpLocks/>
            <a:stCxn id="27" idx="5"/>
            <a:endCxn id="30" idx="0"/>
          </p:cNvCxnSpPr>
          <p:nvPr/>
        </p:nvCxnSpPr>
        <p:spPr>
          <a:xfrm>
            <a:off x="10613576" y="3883562"/>
            <a:ext cx="99372" cy="3728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FE4351-54B6-BED8-EC72-DD0D666F05E4}"/>
              </a:ext>
            </a:extLst>
          </p:cNvPr>
          <p:cNvCxnSpPr>
            <a:cxnSpLocks/>
          </p:cNvCxnSpPr>
          <p:nvPr/>
        </p:nvCxnSpPr>
        <p:spPr>
          <a:xfrm flipH="1">
            <a:off x="11048446" y="4483321"/>
            <a:ext cx="305354" cy="811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8092B3D-9F2F-700E-D650-5F68983D91E0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11593365" y="4483321"/>
            <a:ext cx="299318" cy="9417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697DC625-E61E-9C4D-8191-1237467F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77" name="Slide Number Placeholder 76">
            <a:extLst>
              <a:ext uri="{FF2B5EF4-FFF2-40B4-BE49-F238E27FC236}">
                <a16:creationId xmlns:a16="http://schemas.microsoft.com/office/drawing/2014/main" id="{3E84E008-E704-E226-C503-4D0A2425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1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179FD-45D8-CA21-7FA8-E67B1709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0291-7F84-2B7B-ED86-033F4880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57D66-5C1E-3400-09B7-FCFDD29FD754}"/>
              </a:ext>
            </a:extLst>
          </p:cNvPr>
          <p:cNvSpPr txBox="1"/>
          <p:nvPr/>
        </p:nvSpPr>
        <p:spPr>
          <a:xfrm>
            <a:off x="838199" y="1953240"/>
            <a:ext cx="8108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 2017 bench test 505</a:t>
            </a:r>
          </a:p>
          <a:p>
            <a:endParaRPr lang="en-US" sz="2400" dirty="0"/>
          </a:p>
          <a:p>
            <a:r>
              <a:rPr lang="en-US" sz="2400" dirty="0"/>
              <a:t>“505.mcf_r is a benchmark which is derived from MCF, a program used for single-depot </a:t>
            </a:r>
            <a:r>
              <a:rPr lang="en-US" sz="2400" b="1" dirty="0"/>
              <a:t>vehicle scheduling in public mass transportation</a:t>
            </a:r>
            <a:r>
              <a:rPr lang="en-US" sz="2400" dirty="0"/>
              <a:t>. The program is written in C. The benchmark version uses almost </a:t>
            </a:r>
            <a:r>
              <a:rPr lang="en-US" sz="2400" b="1" dirty="0"/>
              <a:t>exclusively integer arithmetic</a:t>
            </a:r>
            <a:r>
              <a:rPr lang="en-US" sz="2400" dirty="0"/>
              <a:t>.”</a:t>
            </a:r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7B65F-1023-1F86-E464-CC6DDDD386E3}"/>
              </a:ext>
            </a:extLst>
          </p:cNvPr>
          <p:cNvSpPr txBox="1"/>
          <p:nvPr/>
        </p:nvSpPr>
        <p:spPr>
          <a:xfrm>
            <a:off x="6890891" y="4965097"/>
            <a:ext cx="4111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Complex Control 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D812F-9C7C-B925-E75F-EA073606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68AE7-951C-E50A-DD1A-E68BBCF1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4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23BC-37F1-4AC2-DDA7-F1CA2481A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C953-8FB5-8369-6062-4B89241C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8DEA6-1D29-E611-6E55-DC5A10CCBFE2}"/>
              </a:ext>
            </a:extLst>
          </p:cNvPr>
          <p:cNvSpPr txBox="1"/>
          <p:nvPr/>
        </p:nvSpPr>
        <p:spPr>
          <a:xfrm>
            <a:off x="1308282" y="4923215"/>
            <a:ext cx="957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tracing, in </a:t>
            </a:r>
            <a:r>
              <a:rPr lang="en-US" sz="3200" dirty="0">
                <a:solidFill>
                  <a:srgbClr val="00B050"/>
                </a:solidFill>
              </a:rPr>
              <a:t>ready mode has </a:t>
            </a:r>
            <a:r>
              <a:rPr lang="en-US" sz="3200" b="1" dirty="0">
                <a:solidFill>
                  <a:srgbClr val="00B050"/>
                </a:solidFill>
              </a:rPr>
              <a:t>no impact 1x</a:t>
            </a:r>
            <a:r>
              <a:rPr lang="en-US" sz="3200" dirty="0"/>
              <a:t>; the </a:t>
            </a:r>
            <a:r>
              <a:rPr lang="en-US" sz="3200" dirty="0">
                <a:solidFill>
                  <a:srgbClr val="FF0000"/>
                </a:solidFill>
              </a:rPr>
              <a:t>target function is </a:t>
            </a:r>
            <a:r>
              <a:rPr lang="en-US" sz="3200" b="1" dirty="0">
                <a:solidFill>
                  <a:srgbClr val="FF0000"/>
                </a:solidFill>
              </a:rPr>
              <a:t>16x slower</a:t>
            </a:r>
            <a:r>
              <a:rPr lang="en-US" sz="3200" dirty="0"/>
              <a:t> and the </a:t>
            </a:r>
            <a:r>
              <a:rPr lang="en-US" sz="3200" dirty="0">
                <a:solidFill>
                  <a:srgbClr val="FFC000"/>
                </a:solidFill>
              </a:rPr>
              <a:t>total runtime is </a:t>
            </a:r>
            <a:r>
              <a:rPr lang="en-US" sz="3200" b="1" dirty="0">
                <a:solidFill>
                  <a:srgbClr val="FFC000"/>
                </a:solidFill>
              </a:rPr>
              <a:t>6x slower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A0835D-A7D9-F899-4B91-341187F0B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351592"/>
              </p:ext>
            </p:extLst>
          </p:nvPr>
        </p:nvGraphicFramePr>
        <p:xfrm>
          <a:off x="838200" y="1978076"/>
          <a:ext cx="10943357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721">
                  <a:extLst>
                    <a:ext uri="{9D8B030D-6E8A-4147-A177-3AD203B41FA5}">
                      <a16:colId xmlns:a16="http://schemas.microsoft.com/office/drawing/2014/main" val="1015809396"/>
                    </a:ext>
                  </a:extLst>
                </a:gridCol>
                <a:gridCol w="1486722">
                  <a:extLst>
                    <a:ext uri="{9D8B030D-6E8A-4147-A177-3AD203B41FA5}">
                      <a16:colId xmlns:a16="http://schemas.microsoft.com/office/drawing/2014/main" val="664804892"/>
                    </a:ext>
                  </a:extLst>
                </a:gridCol>
                <a:gridCol w="993341">
                  <a:extLst>
                    <a:ext uri="{9D8B030D-6E8A-4147-A177-3AD203B41FA5}">
                      <a16:colId xmlns:a16="http://schemas.microsoft.com/office/drawing/2014/main" val="400300333"/>
                    </a:ext>
                  </a:extLst>
                </a:gridCol>
                <a:gridCol w="1184115">
                  <a:extLst>
                    <a:ext uri="{9D8B030D-6E8A-4147-A177-3AD203B41FA5}">
                      <a16:colId xmlns:a16="http://schemas.microsoft.com/office/drawing/2014/main" val="4263861883"/>
                    </a:ext>
                  </a:extLst>
                </a:gridCol>
                <a:gridCol w="1256478">
                  <a:extLst>
                    <a:ext uri="{9D8B030D-6E8A-4147-A177-3AD203B41FA5}">
                      <a16:colId xmlns:a16="http://schemas.microsoft.com/office/drawing/2014/main" val="2902618678"/>
                    </a:ext>
                  </a:extLst>
                </a:gridCol>
                <a:gridCol w="1959980">
                  <a:extLst>
                    <a:ext uri="{9D8B030D-6E8A-4147-A177-3AD203B41FA5}">
                      <a16:colId xmlns:a16="http://schemas.microsoft.com/office/drawing/2014/main" val="1646618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MCF 505 (reference input)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Conditional DCFG Tracer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Intel PT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(native)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Probe-1 overhead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Probe-2 overhead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/>
                        <a:t>price_out_impl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636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Only probe-1 is enabled to check condition 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(ready mode)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~5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33 calls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Avg: 30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 calls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Avg: 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Avg time: 3.3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133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Probe-2 is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always enabled</a:t>
                      </a:r>
                      <a:r>
                        <a:rPr lang="en-US" dirty="0"/>
                        <a:t> on </a:t>
                      </a:r>
                      <a:r>
                        <a:rPr lang="en-US" i="1" dirty="0" err="1"/>
                        <a:t>price_out_impl</a:t>
                      </a:r>
                      <a:r>
                        <a:rPr lang="en-US" i="1" dirty="0"/>
                        <a:t> </a:t>
                      </a:r>
                      <a:r>
                        <a:rPr lang="en-US" i="0" dirty="0">
                          <a:solidFill>
                            <a:srgbClr val="FF0000"/>
                          </a:solidFill>
                        </a:rPr>
                        <a:t>(worst case)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32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33 calls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Avg: 30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8.4B calls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Avg: 90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 time: 53.1s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584804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26A87-787F-6E64-C7BC-AF3400E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A97DA-DE72-1560-A4F7-AF04ADBA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BC190-4951-E844-F7F0-55813880362E}"/>
              </a:ext>
            </a:extLst>
          </p:cNvPr>
          <p:cNvSpPr txBox="1"/>
          <p:nvPr/>
        </p:nvSpPr>
        <p:spPr>
          <a:xfrm>
            <a:off x="838200" y="4185704"/>
            <a:ext cx="654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  <a:r>
              <a:rPr lang="en-US" dirty="0">
                <a:solidFill>
                  <a:srgbClr val="0070C0"/>
                </a:solidFill>
              </a:rPr>
              <a:t> probe-1: </a:t>
            </a:r>
            <a:r>
              <a:rPr lang="en-US" i="1" dirty="0" err="1">
                <a:solidFill>
                  <a:srgbClr val="0070C0"/>
                </a:solidFill>
              </a:rPr>
              <a:t>price_out_impl</a:t>
            </a:r>
            <a:r>
              <a:rPr lang="en-US" dirty="0">
                <a:solidFill>
                  <a:srgbClr val="0070C0"/>
                </a:solidFill>
              </a:rPr>
              <a:t> entry and exit</a:t>
            </a:r>
          </a:p>
          <a:p>
            <a:r>
              <a:rPr lang="en-US" b="1" dirty="0">
                <a:solidFill>
                  <a:srgbClr val="0070C0"/>
                </a:solidFill>
              </a:rPr>
              <a:t>71</a:t>
            </a:r>
            <a:r>
              <a:rPr lang="en-US" dirty="0">
                <a:solidFill>
                  <a:srgbClr val="0070C0"/>
                </a:solidFill>
              </a:rPr>
              <a:t> probe-2 : jumps inside </a:t>
            </a:r>
            <a:r>
              <a:rPr lang="en-US" i="1" dirty="0" err="1">
                <a:solidFill>
                  <a:srgbClr val="0070C0"/>
                </a:solidFill>
              </a:rPr>
              <a:t>price_out_impl</a:t>
            </a:r>
            <a:r>
              <a:rPr lang="en-US" i="1" dirty="0">
                <a:solidFill>
                  <a:srgbClr val="0070C0"/>
                </a:solidFill>
              </a:rPr>
              <a:t> (complex control flow)</a:t>
            </a:r>
          </a:p>
        </p:txBody>
      </p:sp>
    </p:spTree>
    <p:extLst>
      <p:ext uri="{BB962C8B-B14F-4D97-AF65-F5344CB8AC3E}">
        <p14:creationId xmlns:p14="http://schemas.microsoft.com/office/powerpoint/2010/main" val="317470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8BF4-3B06-D79B-3026-028AA902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Story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15643-1B44-9A89-65D8-1C8839322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603307"/>
            <a:ext cx="5477079" cy="36513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53907D-C740-85AE-AB23-47EF5322902E}"/>
              </a:ext>
            </a:extLst>
          </p:cNvPr>
          <p:cNvSpPr txBox="1"/>
          <p:nvPr/>
        </p:nvSpPr>
        <p:spPr>
          <a:xfrm>
            <a:off x="758370" y="2105561"/>
            <a:ext cx="4700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age Italic" panose="03070502040507070304" pitchFamily="66" charset="77"/>
              </a:rPr>
              <a:t>John</a:t>
            </a:r>
          </a:p>
          <a:p>
            <a:r>
              <a:rPr lang="en-US" sz="4000" dirty="0"/>
              <a:t>C/C++ programmer</a:t>
            </a:r>
          </a:p>
          <a:p>
            <a:r>
              <a:rPr lang="en-US" sz="4000" dirty="0"/>
              <a:t>He loves </a:t>
            </a:r>
            <a:r>
              <a:rPr lang="en-US" sz="4000" dirty="0">
                <a:solidFill>
                  <a:srgbClr val="FF0000"/>
                </a:solidFill>
              </a:rPr>
              <a:t>vibe coding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FDB00A8-6633-4481-0869-D1C8E007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F84B0BE-15B7-6649-A8EF-C68604A9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3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3E01-980C-264C-9BE2-4AE939879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C8E3-6E84-1F49-4C4D-9C79B3E1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4CF3C-AAC3-B7CF-65F4-0DC8272A96F5}"/>
              </a:ext>
            </a:extLst>
          </p:cNvPr>
          <p:cNvSpPr txBox="1"/>
          <p:nvPr/>
        </p:nvSpPr>
        <p:spPr>
          <a:xfrm>
            <a:off x="1248644" y="4430772"/>
            <a:ext cx="8108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Which jumps does it fail with?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Jumps exactly before </a:t>
            </a:r>
            <a:r>
              <a:rPr lang="en-US" sz="3200" dirty="0">
                <a:solidFill>
                  <a:srgbClr val="FF0000"/>
                </a:solidFill>
              </a:rPr>
              <a:t>ret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Jumps exactly before </a:t>
            </a:r>
            <a:r>
              <a:rPr lang="en-US" sz="3200" dirty="0" err="1">
                <a:solidFill>
                  <a:srgbClr val="FF0000"/>
                </a:solidFill>
              </a:rPr>
              <a:t>nop,nopl,nopw</a:t>
            </a:r>
            <a:endParaRPr lang="en-US" sz="32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Jumps exactly before </a:t>
            </a:r>
            <a:r>
              <a:rPr lang="en-US" sz="3200" dirty="0">
                <a:solidFill>
                  <a:srgbClr val="FF0000"/>
                </a:solidFill>
              </a:rPr>
              <a:t>another jump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BF461A-94ED-4EB0-69A3-1980AC740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746292"/>
              </p:ext>
            </p:extLst>
          </p:nvPr>
        </p:nvGraphicFramePr>
        <p:xfrm>
          <a:off x="1248644" y="2313575"/>
          <a:ext cx="860324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8253">
                  <a:extLst>
                    <a:ext uri="{9D8B030D-6E8A-4147-A177-3AD203B41FA5}">
                      <a16:colId xmlns:a16="http://schemas.microsoft.com/office/drawing/2014/main" val="1015809396"/>
                    </a:ext>
                  </a:extLst>
                </a:gridCol>
                <a:gridCol w="1881428">
                  <a:extLst>
                    <a:ext uri="{9D8B030D-6E8A-4147-A177-3AD203B41FA5}">
                      <a16:colId xmlns:a16="http://schemas.microsoft.com/office/drawing/2014/main" val="664804892"/>
                    </a:ext>
                  </a:extLst>
                </a:gridCol>
                <a:gridCol w="1373559">
                  <a:extLst>
                    <a:ext uri="{9D8B030D-6E8A-4147-A177-3AD203B41FA5}">
                      <a16:colId xmlns:a16="http://schemas.microsoft.com/office/drawing/2014/main" val="400300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MCF 505 (test input)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Conditional DCFG Tracer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Intel 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636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Finding jumps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(107/107)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22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Attaching probes to jumps in runtime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(91/107) 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133043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0FCE4-E69B-EBFD-AF7A-5F2832B4C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51E68-53B5-5DB3-0640-8FED174A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5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08A61-133C-480E-4029-8E52F8FDC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A9AC0-3400-E2F0-D38F-7550A057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1" r="415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BA887-C75F-63DA-06FE-E4C54FD4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21C42-0D25-78FD-3FA4-90B29228CC75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Add Adaptive Controller (Auto mode)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Add system health trigger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Power up AI with Conditional DCFG Tracer for a more insightful debugging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FDB6B-2568-37D1-776D-6506C012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DAEAB-A4D6-E2CE-4CD4-57646E59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67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33525-0909-8164-A76B-BF770DDD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C864-99B1-083D-47AF-243CC600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Thanks for your attention!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53E82-E15C-52D5-1E7B-1E06C904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30" y="1825625"/>
            <a:ext cx="2993580" cy="177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47333-B763-4588-B9F9-FD177EE0E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44" y="1760989"/>
            <a:ext cx="2543725" cy="1909095"/>
          </a:xfrm>
          <a:prstGeom prst="round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7F500D-11DB-916B-8F00-02CBC15B3B3C}"/>
              </a:ext>
            </a:extLst>
          </p:cNvPr>
          <p:cNvSpPr/>
          <p:nvPr/>
        </p:nvSpPr>
        <p:spPr>
          <a:xfrm>
            <a:off x="708628" y="3106658"/>
            <a:ext cx="3696796" cy="322342"/>
          </a:xfrm>
          <a:prstGeom prst="roundRect">
            <a:avLst>
              <a:gd name="adj" fmla="val 276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Segmentation fault (core dumped)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CDC42-93B9-D24F-8DDA-7F9E8DFCE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449" y="1624796"/>
            <a:ext cx="2072253" cy="2083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DC8AE4-66AB-BFD6-D560-F8FA9B06F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915" y="1489643"/>
            <a:ext cx="1309436" cy="1309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5D8FC-02DE-BF44-038E-076235A55E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527" r="654"/>
          <a:stretch>
            <a:fillRect/>
          </a:stretch>
        </p:blipFill>
        <p:spPr>
          <a:xfrm>
            <a:off x="9734563" y="2923612"/>
            <a:ext cx="2120888" cy="7862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3CDDA7-2214-1B9C-281A-6F1A3B08B80E}"/>
              </a:ext>
            </a:extLst>
          </p:cNvPr>
          <p:cNvGrpSpPr/>
          <p:nvPr/>
        </p:nvGrpSpPr>
        <p:grpSpPr>
          <a:xfrm>
            <a:off x="229537" y="3740387"/>
            <a:ext cx="3737188" cy="3133521"/>
            <a:chOff x="4402272" y="3689238"/>
            <a:chExt cx="3737188" cy="3133521"/>
          </a:xfrm>
        </p:grpSpPr>
        <p:pic>
          <p:nvPicPr>
            <p:cNvPr id="10" name="Picture 9" descr="A screen shot of a computer code&#10;&#10;AI-generated content may be incorrect.">
              <a:extLst>
                <a:ext uri="{FF2B5EF4-FFF2-40B4-BE49-F238E27FC236}">
                  <a16:creationId xmlns:a16="http://schemas.microsoft.com/office/drawing/2014/main" id="{EA8BA37F-9E21-E05F-C664-FFDA96BB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6180" y="3689238"/>
              <a:ext cx="3123280" cy="31335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EF086F-9241-6A9E-54D1-BF6ECCB6630C}"/>
                </a:ext>
              </a:extLst>
            </p:cNvPr>
            <p:cNvSpPr txBox="1"/>
            <p:nvPr/>
          </p:nvSpPr>
          <p:spPr>
            <a:xfrm>
              <a:off x="4402272" y="4109444"/>
              <a:ext cx="975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Probe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EDCF0B-2BBB-F2F8-482E-0497F530CFA6}"/>
                </a:ext>
              </a:extLst>
            </p:cNvPr>
            <p:cNvSpPr txBox="1"/>
            <p:nvPr/>
          </p:nvSpPr>
          <p:spPr>
            <a:xfrm>
              <a:off x="4662914" y="4345690"/>
              <a:ext cx="975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Probe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BFE34-23EA-ED47-CECF-2CB5776EEB8D}"/>
                </a:ext>
              </a:extLst>
            </p:cNvPr>
            <p:cNvSpPr txBox="1"/>
            <p:nvPr/>
          </p:nvSpPr>
          <p:spPr>
            <a:xfrm>
              <a:off x="4662914" y="4530356"/>
              <a:ext cx="975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Probe 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CBB5CD-E011-061A-B727-70E04BDDF94E}"/>
                </a:ext>
              </a:extLst>
            </p:cNvPr>
            <p:cNvSpPr txBox="1"/>
            <p:nvPr/>
          </p:nvSpPr>
          <p:spPr>
            <a:xfrm>
              <a:off x="4662914" y="4886666"/>
              <a:ext cx="975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Probe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01999D-09B4-069D-05AC-6A173A57E2F0}"/>
                </a:ext>
              </a:extLst>
            </p:cNvPr>
            <p:cNvSpPr txBox="1"/>
            <p:nvPr/>
          </p:nvSpPr>
          <p:spPr>
            <a:xfrm>
              <a:off x="4662914" y="5264790"/>
              <a:ext cx="975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Probe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EAD428-AA44-D33C-E582-EA9DAD443CA4}"/>
                </a:ext>
              </a:extLst>
            </p:cNvPr>
            <p:cNvSpPr txBox="1"/>
            <p:nvPr/>
          </p:nvSpPr>
          <p:spPr>
            <a:xfrm>
              <a:off x="4662914" y="5575135"/>
              <a:ext cx="975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Probe 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1826A1-3EDA-D775-9666-53C17D42E31E}"/>
                </a:ext>
              </a:extLst>
            </p:cNvPr>
            <p:cNvSpPr txBox="1"/>
            <p:nvPr/>
          </p:nvSpPr>
          <p:spPr>
            <a:xfrm>
              <a:off x="4402272" y="6070146"/>
              <a:ext cx="975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Probe 1</a:t>
              </a:r>
            </a:p>
          </p:txBody>
        </p:sp>
      </p:grpSp>
      <p:pic>
        <p:nvPicPr>
          <p:cNvPr id="18" name="Picture 17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F7830993-BF9C-2708-DD16-CE0DBB837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804" y="3605450"/>
            <a:ext cx="3903567" cy="3458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E734103-2D00-F4D8-286C-F7CE89335371}"/>
              </a:ext>
            </a:extLst>
          </p:cNvPr>
          <p:cNvGrpSpPr/>
          <p:nvPr/>
        </p:nvGrpSpPr>
        <p:grpSpPr>
          <a:xfrm>
            <a:off x="7379371" y="3924126"/>
            <a:ext cx="3059052" cy="2083409"/>
            <a:chOff x="8576389" y="4032003"/>
            <a:chExt cx="3059052" cy="208340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0EE115-2DDA-44FF-7E74-CD15B7343948}"/>
                </a:ext>
              </a:extLst>
            </p:cNvPr>
            <p:cNvSpPr/>
            <p:nvPr/>
          </p:nvSpPr>
          <p:spPr>
            <a:xfrm>
              <a:off x="8576389" y="4032003"/>
              <a:ext cx="3059052" cy="20834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black background with white and red lines&#10;&#10;AI-generated content may be incorrect.">
              <a:extLst>
                <a:ext uri="{FF2B5EF4-FFF2-40B4-BE49-F238E27FC236}">
                  <a16:creationId xmlns:a16="http://schemas.microsoft.com/office/drawing/2014/main" id="{EBFC64AE-E229-6389-4B7A-0F2A99DD7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1773" r="27313"/>
            <a:stretch>
              <a:fillRect/>
            </a:stretch>
          </p:blipFill>
          <p:spPr>
            <a:xfrm>
              <a:off x="8750889" y="4041954"/>
              <a:ext cx="2825395" cy="205665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AE42A1E-708A-F673-27A4-16C4102633E2}"/>
              </a:ext>
            </a:extLst>
          </p:cNvPr>
          <p:cNvSpPr txBox="1"/>
          <p:nvPr/>
        </p:nvSpPr>
        <p:spPr>
          <a:xfrm>
            <a:off x="10050902" y="5961683"/>
            <a:ext cx="23299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Coverage </a:t>
            </a:r>
            <a:r>
              <a:rPr lang="en-US" b="1" dirty="0">
                <a:solidFill>
                  <a:srgbClr val="FF0000"/>
                </a:solidFill>
              </a:rPr>
              <a:t>85%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6x</a:t>
            </a:r>
            <a:r>
              <a:rPr lang="en-US" dirty="0">
                <a:solidFill>
                  <a:srgbClr val="FF0000"/>
                </a:solidFill>
              </a:rPr>
              <a:t> slower on MCF 505</a:t>
            </a:r>
            <a:r>
              <a:rPr lang="en-US" b="1" dirty="0">
                <a:solidFill>
                  <a:srgbClr val="FF0000"/>
                </a:solidFill>
              </a:rPr>
              <a:t> Worst case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EDA254-D14C-C96B-CCCA-58C73E60A416}"/>
              </a:ext>
            </a:extLst>
          </p:cNvPr>
          <p:cNvSpPr txBox="1"/>
          <p:nvPr/>
        </p:nvSpPr>
        <p:spPr>
          <a:xfrm>
            <a:off x="6874281" y="5975901"/>
            <a:ext cx="3426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No impact </a:t>
            </a:r>
            <a:r>
              <a:rPr lang="en-US" b="1" dirty="0">
                <a:solidFill>
                  <a:srgbClr val="00B050"/>
                </a:solidFill>
              </a:rPr>
              <a:t>1x</a:t>
            </a:r>
            <a:r>
              <a:rPr lang="en-US" dirty="0">
                <a:solidFill>
                  <a:srgbClr val="00B050"/>
                </a:solidFill>
              </a:rPr>
              <a:t> in </a:t>
            </a:r>
            <a:r>
              <a:rPr lang="en-US" b="1" dirty="0">
                <a:solidFill>
                  <a:srgbClr val="00B050"/>
                </a:solidFill>
              </a:rPr>
              <a:t>Ready Mode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Hardware independent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Lower trace </a:t>
            </a:r>
            <a:r>
              <a:rPr lang="en-US" b="1" dirty="0">
                <a:solidFill>
                  <a:srgbClr val="00B050"/>
                </a:solidFill>
              </a:rPr>
              <a:t>file size</a:t>
            </a:r>
          </a:p>
        </p:txBody>
      </p:sp>
      <p:pic>
        <p:nvPicPr>
          <p:cNvPr id="26" name="Picture 2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A759C83-8818-66E6-AF73-5EB80D02E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3766" y="3934077"/>
            <a:ext cx="1515366" cy="151536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B1867D-2293-A3C6-87DA-F8F7D9FD7AC6}"/>
              </a:ext>
            </a:extLst>
          </p:cNvPr>
          <p:cNvSpPr txBox="1"/>
          <p:nvPr/>
        </p:nvSpPr>
        <p:spPr>
          <a:xfrm>
            <a:off x="10428667" y="5369647"/>
            <a:ext cx="1839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DCFG file online</a:t>
            </a: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929D3EEB-631D-1EE3-162F-F18A6A927176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3986710" y="2715537"/>
            <a:ext cx="545534" cy="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8BB039CF-4F1D-DA7D-C52C-91D40A804CE1}"/>
              </a:ext>
            </a:extLst>
          </p:cNvPr>
          <p:cNvCxnSpPr>
            <a:cxnSpLocks/>
            <a:stCxn id="5" idx="3"/>
            <a:endCxn id="7" idx="0"/>
          </p:cNvCxnSpPr>
          <p:nvPr/>
        </p:nvCxnSpPr>
        <p:spPr>
          <a:xfrm flipV="1">
            <a:off x="7075969" y="1624796"/>
            <a:ext cx="1511607" cy="1090741"/>
          </a:xfrm>
          <a:prstGeom prst="curvedConnector4">
            <a:avLst>
              <a:gd name="adj1" fmla="val 15728"/>
              <a:gd name="adj2" fmla="val 120958"/>
            </a:avLst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DB618EBD-3E84-C3F6-79E6-BD359F09667F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 flipV="1">
            <a:off x="9623702" y="1489643"/>
            <a:ext cx="1136931" cy="1176858"/>
          </a:xfrm>
          <a:prstGeom prst="curvedConnector4">
            <a:avLst>
              <a:gd name="adj1" fmla="val 21207"/>
              <a:gd name="adj2" fmla="val 119425"/>
            </a:avLst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AADC86B1-8542-CDC1-85A9-F06FE04758F4}"/>
              </a:ext>
            </a:extLst>
          </p:cNvPr>
          <p:cNvCxnSpPr>
            <a:cxnSpLocks/>
            <a:stCxn id="9" idx="2"/>
            <a:endCxn id="11" idx="1"/>
          </p:cNvCxnSpPr>
          <p:nvPr/>
        </p:nvCxnSpPr>
        <p:spPr>
          <a:xfrm rot="5400000">
            <a:off x="5194568" y="-1255181"/>
            <a:ext cx="635409" cy="10565470"/>
          </a:xfrm>
          <a:prstGeom prst="curvedConnector4">
            <a:avLst>
              <a:gd name="adj1" fmla="val 35469"/>
              <a:gd name="adj2" fmla="val 102164"/>
            </a:avLst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A98BDBDC-0C39-497D-6CC7-DC05756DC156}"/>
              </a:ext>
            </a:extLst>
          </p:cNvPr>
          <p:cNvCxnSpPr>
            <a:cxnSpLocks/>
          </p:cNvCxnSpPr>
          <p:nvPr/>
        </p:nvCxnSpPr>
        <p:spPr>
          <a:xfrm>
            <a:off x="3619617" y="5273461"/>
            <a:ext cx="404779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9558FEB6-5337-B993-B4EE-B5B1E3D0DA01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6795505" y="4962404"/>
            <a:ext cx="758366" cy="37214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0A09BA72-A89B-2C3E-9BE7-010B232B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F245A2D1-2A88-754D-7F35-4DF52D69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656D-9B7B-36C6-84A1-01C66653D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869AA-0A91-E828-61C7-C369F0495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day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F29F15F-68BE-12DC-7DD9-801140B806A3}"/>
              </a:ext>
            </a:extLst>
          </p:cNvPr>
          <p:cNvSpPr/>
          <p:nvPr/>
        </p:nvSpPr>
        <p:spPr>
          <a:xfrm>
            <a:off x="1691856" y="2279618"/>
            <a:ext cx="981408" cy="618667"/>
          </a:xfrm>
          <a:prstGeom prst="roundRect">
            <a:avLst>
              <a:gd name="adj" fmla="val 48427"/>
            </a:avLst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Sure!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142F1C-CF11-0593-7535-A366B3851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8424">
            <a:off x="5955563" y="2784718"/>
            <a:ext cx="3984172" cy="3320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5E6FA-BE73-299E-9825-0F88F1E8E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34" y="2222675"/>
            <a:ext cx="713756" cy="713756"/>
          </a:xfrm>
          <a:prstGeom prst="round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0042F0-E0EF-C9E4-AD9A-0F4A8DAFB87A}"/>
              </a:ext>
            </a:extLst>
          </p:cNvPr>
          <p:cNvSpPr/>
          <p:nvPr/>
        </p:nvSpPr>
        <p:spPr>
          <a:xfrm>
            <a:off x="6096000" y="1203850"/>
            <a:ext cx="4814032" cy="1208840"/>
          </a:xfrm>
          <a:prstGeom prst="roundRect">
            <a:avLst>
              <a:gd name="adj" fmla="val 25665"/>
            </a:avLst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/>
              <a:t>Hey </a:t>
            </a:r>
            <a:r>
              <a:rPr lang="en-US" sz="2000" dirty="0" err="1"/>
              <a:t>gpt</a:t>
            </a:r>
            <a:r>
              <a:rPr lang="en-US" sz="2000" dirty="0"/>
              <a:t>, can you write a function for me that exports payload? The payload is just few MB of data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F96B7A3-25E8-0E99-2073-1B24E087BE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340" t="13923" r="5435" b="44640"/>
          <a:stretch>
            <a:fillRect/>
          </a:stretch>
        </p:blipFill>
        <p:spPr>
          <a:xfrm>
            <a:off x="10978643" y="1351458"/>
            <a:ext cx="933484" cy="913623"/>
          </a:xfrm>
          <a:prstGeom prst="ellipse">
            <a:avLst/>
          </a:prstGeom>
        </p:spPr>
      </p:pic>
      <p:pic>
        <p:nvPicPr>
          <p:cNvPr id="14" name="Picture 1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D114502-5C56-4B5E-BF8F-E3632BA99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254" y="2802564"/>
            <a:ext cx="3905012" cy="15777632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41A784-402E-7BBA-E2CE-D89B3F70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AF2775A-959B-463B-92DF-363FBC80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9FC4E-300F-FAB2-A979-63148DB70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4A06F-887D-3465-5F3A-F2198818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months later…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2E2BA4-71D7-901A-5315-4EB876B2D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027" y="882245"/>
            <a:ext cx="5378402" cy="5378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2E0FDA-E815-04F7-1FAF-9D8CCB98B439}"/>
              </a:ext>
            </a:extLst>
          </p:cNvPr>
          <p:cNvSpPr txBox="1"/>
          <p:nvPr/>
        </p:nvSpPr>
        <p:spPr>
          <a:xfrm>
            <a:off x="700313" y="2248007"/>
            <a:ext cx="4700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age Italic" panose="03070502040507070304" pitchFamily="66" charset="77"/>
              </a:rPr>
              <a:t>Jane</a:t>
            </a:r>
          </a:p>
          <a:p>
            <a:r>
              <a:rPr lang="en-US" sz="4000" dirty="0"/>
              <a:t>C/C++ programmer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BD19158-4D14-E29B-BE65-BA7F7E04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ED4EF92-1837-C6E8-9D1B-726707F6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7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A1FE2-DDF9-B40C-1417-09F88020D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004D0-1C60-A7C1-41FF-B97C7C2C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Fault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7E1560-6D4F-03A9-9CA2-728BE6FBA94D}"/>
              </a:ext>
            </a:extLst>
          </p:cNvPr>
          <p:cNvGrpSpPr/>
          <p:nvPr/>
        </p:nvGrpSpPr>
        <p:grpSpPr>
          <a:xfrm>
            <a:off x="4952705" y="1690688"/>
            <a:ext cx="5988162" cy="4948894"/>
            <a:chOff x="3269913" y="1382063"/>
            <a:chExt cx="5988162" cy="49488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2E19D1-6804-8314-61BF-E1F72FA97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9913" y="1382063"/>
              <a:ext cx="5988162" cy="49488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86392A-32E0-F68F-907A-6ED80C2E7489}"/>
                </a:ext>
              </a:extLst>
            </p:cNvPr>
            <p:cNvSpPr/>
            <p:nvPr/>
          </p:nvSpPr>
          <p:spPr>
            <a:xfrm>
              <a:off x="3556101" y="1690688"/>
              <a:ext cx="5339791" cy="3053950"/>
            </a:xfrm>
            <a:prstGeom prst="rect">
              <a:avLst/>
            </a:prstGeom>
            <a:solidFill>
              <a:srgbClr val="0C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D5BE09-CAE8-A3B3-1232-051131E4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1" b="712"/>
            <a:stretch>
              <a:fillRect/>
            </a:stretch>
          </p:blipFill>
          <p:spPr>
            <a:xfrm>
              <a:off x="3632095" y="1914354"/>
              <a:ext cx="5263797" cy="263777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FE34CD6-3C13-993F-C005-D8C2DA1B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210" y="922752"/>
            <a:ext cx="2543725" cy="1909095"/>
          </a:xfrm>
          <a:prstGeom prst="round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E3053-3E9F-EEF3-23E8-57EE4270620F}"/>
              </a:ext>
            </a:extLst>
          </p:cNvPr>
          <p:cNvSpPr/>
          <p:nvPr/>
        </p:nvSpPr>
        <p:spPr>
          <a:xfrm>
            <a:off x="8490857" y="3664381"/>
            <a:ext cx="3361002" cy="935120"/>
          </a:xfrm>
          <a:prstGeom prst="roundRect">
            <a:avLst>
              <a:gd name="adj" fmla="val 276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Segmentation fault (core dumped)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D57D3-5623-3E76-084A-C26BC20BFFAF}"/>
              </a:ext>
            </a:extLst>
          </p:cNvPr>
          <p:cNvSpPr txBox="1"/>
          <p:nvPr/>
        </p:nvSpPr>
        <p:spPr>
          <a:xfrm>
            <a:off x="340141" y="2472280"/>
            <a:ext cx="4700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core file points to </a:t>
            </a:r>
            <a:r>
              <a:rPr lang="en-US" sz="4000" dirty="0" err="1">
                <a:solidFill>
                  <a:srgbClr val="FF0000"/>
                </a:solidFill>
              </a:rPr>
              <a:t>export_payload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EE337-DB09-484E-8932-AB1D7CF92E1D}"/>
              </a:ext>
            </a:extLst>
          </p:cNvPr>
          <p:cNvSpPr txBox="1"/>
          <p:nvPr/>
        </p:nvSpPr>
        <p:spPr>
          <a:xfrm>
            <a:off x="340141" y="4056977"/>
            <a:ext cx="4700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4MB is </a:t>
            </a:r>
            <a:r>
              <a:rPr lang="en-US" sz="4000" dirty="0">
                <a:solidFill>
                  <a:srgbClr val="00B050"/>
                </a:solidFill>
              </a:rPr>
              <a:t>Fine</a:t>
            </a:r>
          </a:p>
          <a:p>
            <a:r>
              <a:rPr lang="en-US" sz="4000" dirty="0"/>
              <a:t>8MB gives </a:t>
            </a:r>
            <a:r>
              <a:rPr lang="en-US" sz="4000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D70A1F4-9458-0BB1-5BC9-CDC91615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3AB5FCE-AFE4-53C6-5968-4A1A9A32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1AD23-D1A4-DE0A-DE2A-FD2A94F6C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3424-57AB-A84C-E2DC-D7FD8882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</a:t>
            </a:r>
            <a:r>
              <a:rPr lang="en-US" dirty="0" err="1"/>
              <a:t>export_payload</a:t>
            </a:r>
            <a:endParaRPr lang="en-US" dirty="0"/>
          </a:p>
        </p:txBody>
      </p:sp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AA5CBDF-0A68-B147-CC55-0FD34048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014"/>
          <a:stretch>
            <a:fillRect/>
          </a:stretch>
        </p:blipFill>
        <p:spPr>
          <a:xfrm>
            <a:off x="283780" y="1205690"/>
            <a:ext cx="3998569" cy="5652310"/>
          </a:xfrm>
          <a:prstGeom prst="rect">
            <a:avLst/>
          </a:prstGeom>
        </p:spPr>
      </p:pic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2927B36-10AA-4A4B-4238-666944F14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779" b="31777"/>
          <a:stretch>
            <a:fillRect/>
          </a:stretch>
        </p:blipFill>
        <p:spPr>
          <a:xfrm>
            <a:off x="4212102" y="1460912"/>
            <a:ext cx="3994135" cy="5397088"/>
          </a:xfrm>
          <a:prstGeom prst="rect">
            <a:avLst/>
          </a:prstGeom>
        </p:spPr>
      </p:pic>
      <p:pic>
        <p:nvPicPr>
          <p:cNvPr id="7" name="Picture 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E8CD24F9-636C-87FF-2BB6-B731DCAE4D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883"/>
          <a:stretch>
            <a:fillRect/>
          </a:stretch>
        </p:blipFill>
        <p:spPr>
          <a:xfrm>
            <a:off x="8140424" y="1460912"/>
            <a:ext cx="3994135" cy="5183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5F960E-B513-FD17-D7D3-C70D7EFC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72" y="2872429"/>
            <a:ext cx="6523517" cy="387853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802D97-AD68-6407-B37A-A4EB0D8AD98A}"/>
              </a:ext>
            </a:extLst>
          </p:cNvPr>
          <p:cNvGrpSpPr/>
          <p:nvPr/>
        </p:nvGrpSpPr>
        <p:grpSpPr>
          <a:xfrm>
            <a:off x="8520552" y="1861887"/>
            <a:ext cx="3248540" cy="1101605"/>
            <a:chOff x="8520552" y="1861887"/>
            <a:chExt cx="3248540" cy="1101605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82059E30-1883-05FC-1A1D-9136E3C0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340" t="13923" r="5435" b="44640"/>
            <a:stretch>
              <a:fillRect/>
            </a:stretch>
          </p:blipFill>
          <p:spPr>
            <a:xfrm>
              <a:off x="10835608" y="1958806"/>
              <a:ext cx="933484" cy="913623"/>
            </a:xfrm>
            <a:prstGeom prst="ellipse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6AFB9B-DF2B-DE25-F26E-67692DA11C41}"/>
                </a:ext>
              </a:extLst>
            </p:cNvPr>
            <p:cNvGrpSpPr/>
            <p:nvPr/>
          </p:nvGrpSpPr>
          <p:grpSpPr>
            <a:xfrm>
              <a:off x="8520552" y="1861887"/>
              <a:ext cx="2139868" cy="1101605"/>
              <a:chOff x="8520552" y="1861887"/>
              <a:chExt cx="2139868" cy="1101605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CCD16FF-7DC0-1B9A-6B38-B1FC8488732B}"/>
                  </a:ext>
                </a:extLst>
              </p:cNvPr>
              <p:cNvSpPr/>
              <p:nvPr/>
            </p:nvSpPr>
            <p:spPr>
              <a:xfrm>
                <a:off x="8520552" y="1861887"/>
                <a:ext cx="2139868" cy="1101605"/>
              </a:xfrm>
              <a:prstGeom prst="roundRect">
                <a:avLst>
                  <a:gd name="adj" fmla="val 2566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000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3BA9808-DB65-788A-23CA-3600FF09B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3129" y="1871292"/>
                <a:ext cx="1574800" cy="1092200"/>
              </a:xfrm>
              <a:prstGeom prst="rect">
                <a:avLst/>
              </a:prstGeom>
            </p:spPr>
          </p:pic>
        </p:grpSp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8E9BE14-A304-42DC-7C97-59BB9AFA8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37DFC01-4EF8-DD1E-868E-2A4C9962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CCC6-D3DA-62CB-6F64-64D745903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A7F1-CD67-7709-2828-11392A51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Flow Graph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0FAA2-D09E-00EA-4DC7-3E01AFCCDE7E}"/>
              </a:ext>
            </a:extLst>
          </p:cNvPr>
          <p:cNvSpPr txBox="1"/>
          <p:nvPr/>
        </p:nvSpPr>
        <p:spPr>
          <a:xfrm>
            <a:off x="725371" y="2459504"/>
            <a:ext cx="6195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Jane doesn’t have </a:t>
            </a:r>
            <a:r>
              <a:rPr lang="en-US" sz="4000" dirty="0">
                <a:solidFill>
                  <a:srgbClr val="FF0000"/>
                </a:solidFill>
              </a:rPr>
              <a:t>time </a:t>
            </a:r>
            <a:r>
              <a:rPr lang="en-US" sz="4000" dirty="0"/>
              <a:t>to read john’s </a:t>
            </a:r>
            <a:r>
              <a:rPr lang="en-US" sz="4000" dirty="0">
                <a:solidFill>
                  <a:srgbClr val="FF0000"/>
                </a:solidFill>
              </a:rPr>
              <a:t>spaghetti code</a:t>
            </a:r>
            <a:r>
              <a:rPr lang="en-US" sz="4000" dirty="0"/>
              <a:t>, She needs </a:t>
            </a:r>
            <a:r>
              <a:rPr lang="en-US" sz="4000" b="1" dirty="0">
                <a:solidFill>
                  <a:srgbClr val="FF0000"/>
                </a:solidFill>
              </a:rPr>
              <a:t>CFG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CF06B3-B021-5904-68B7-9589794B8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237" y="1241676"/>
            <a:ext cx="3862119" cy="388291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6DB8857-9F98-AFD1-41C2-438CE390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75B062A-B24B-FAE8-6EB9-323604FA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8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9190-F3F7-967E-8E79-5212FAD0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44BC-14A5-65F4-8ACB-215219F6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Flow Graph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178F0-F2EF-2A49-D295-2EE9D781B740}"/>
              </a:ext>
            </a:extLst>
          </p:cNvPr>
          <p:cNvSpPr txBox="1"/>
          <p:nvPr/>
        </p:nvSpPr>
        <p:spPr>
          <a:xfrm>
            <a:off x="838200" y="2077575"/>
            <a:ext cx="6195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Jane finds </a:t>
            </a:r>
            <a:r>
              <a:rPr lang="en-US" sz="4000" dirty="0" err="1">
                <a:solidFill>
                  <a:srgbClr val="00B050"/>
                </a:solidFill>
              </a:rPr>
              <a:t>IntelPT</a:t>
            </a:r>
            <a:r>
              <a:rPr lang="en-US" sz="4000" dirty="0"/>
              <a:t> for CFG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F6230-E46F-53A3-78E9-69E1F05E00A2}"/>
              </a:ext>
            </a:extLst>
          </p:cNvPr>
          <p:cNvSpPr txBox="1"/>
          <p:nvPr/>
        </p:nvSpPr>
        <p:spPr>
          <a:xfrm>
            <a:off x="838200" y="3823612"/>
            <a:ext cx="6299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Unlucky for her, she has </a:t>
            </a:r>
            <a:r>
              <a:rPr lang="en-US" sz="4000" dirty="0">
                <a:solidFill>
                  <a:srgbClr val="FF0000"/>
                </a:solidFill>
              </a:rPr>
              <a:t>AMD</a:t>
            </a:r>
            <a:r>
              <a:rPr lang="en-US" sz="4000" dirty="0"/>
              <a:t>. She must move the project to an </a:t>
            </a:r>
            <a:r>
              <a:rPr lang="en-US" sz="4000" dirty="0">
                <a:solidFill>
                  <a:srgbClr val="FF0000"/>
                </a:solidFill>
              </a:rPr>
              <a:t>Intel </a:t>
            </a:r>
            <a:r>
              <a:rPr lang="en-US" sz="4000" dirty="0"/>
              <a:t>computer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25864-EA60-BD38-D293-64C6D71A4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683" y="2213138"/>
            <a:ext cx="2581317" cy="2826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67006-4D0F-F1D6-7D6B-3A7B60290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191" y="2357048"/>
            <a:ext cx="2682350" cy="268235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F662F7-174B-309A-411D-DB7EB3AE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1505C2-5EF6-8828-CC5F-943CB500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5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060D1-7241-0DB3-2F6E-EEC155C1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D09A4-0E82-7EA1-C06B-997AF8F0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6C31B-C703-5BBB-82B8-C8F25AE84A7A}"/>
              </a:ext>
            </a:extLst>
          </p:cNvPr>
          <p:cNvSpPr txBox="1"/>
          <p:nvPr/>
        </p:nvSpPr>
        <p:spPr>
          <a:xfrm>
            <a:off x="725371" y="2459504"/>
            <a:ext cx="10334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 </a:t>
            </a:r>
            <a:r>
              <a:rPr lang="en-US" sz="4000" dirty="0">
                <a:solidFill>
                  <a:srgbClr val="FF0000"/>
                </a:solidFill>
              </a:rPr>
              <a:t>few minute</a:t>
            </a:r>
            <a:r>
              <a:rPr lang="en-US" sz="4000" dirty="0"/>
              <a:t> Intel PT record = </a:t>
            </a:r>
            <a:r>
              <a:rPr lang="en-US" sz="4000" dirty="0">
                <a:solidFill>
                  <a:srgbClr val="FF0000"/>
                </a:solidFill>
              </a:rPr>
              <a:t>hundreds of GB!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4E4C1-A1B0-7F8B-1FCF-0F430FD5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527" r="654"/>
          <a:stretch>
            <a:fillRect/>
          </a:stretch>
        </p:blipFill>
        <p:spPr>
          <a:xfrm>
            <a:off x="3828142" y="3584361"/>
            <a:ext cx="4535715" cy="168144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3BA7B-C414-136D-8AD8-8EC98942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Report Meeting Feb 2, 2026 - Ali Entezari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42919-2488-C68F-05FC-3BCC9D3C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1CD9-8ABB-314B-9AC9-CCC11978E7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28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1092</Words>
  <Application>Microsoft Macintosh PowerPoint</Application>
  <PresentationFormat>Widescreen</PresentationFormat>
  <Paragraphs>228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Rage Italic</vt:lpstr>
      <vt:lpstr>Wingdings</vt:lpstr>
      <vt:lpstr>Office Theme</vt:lpstr>
      <vt:lpstr>Conditional Dynamic CFG Tracing</vt:lpstr>
      <vt:lpstr>Story</vt:lpstr>
      <vt:lpstr>One day</vt:lpstr>
      <vt:lpstr>6 months later…</vt:lpstr>
      <vt:lpstr>Segmentation Fault</vt:lpstr>
      <vt:lpstr>Reading export_payload</vt:lpstr>
      <vt:lpstr>Control Flow Graph</vt:lpstr>
      <vt:lpstr>Control Flow Graph</vt:lpstr>
      <vt:lpstr>Intel PT</vt:lpstr>
      <vt:lpstr>Other Tools</vt:lpstr>
      <vt:lpstr>Other Tools</vt:lpstr>
      <vt:lpstr>Other Tools</vt:lpstr>
      <vt:lpstr>Conditional Dynamic CFG Tracer</vt:lpstr>
      <vt:lpstr>Conditional Dynamic CFG Tracer</vt:lpstr>
      <vt:lpstr>How does it work?</vt:lpstr>
      <vt:lpstr>2-Layer Probe Strategy</vt:lpstr>
      <vt:lpstr>How does probe 1 check conditions?</vt:lpstr>
      <vt:lpstr>Evaluation</vt:lpstr>
      <vt:lpstr>Speed Evaluation</vt:lpstr>
      <vt:lpstr>Coverage Evaluation</vt:lpstr>
      <vt:lpstr>Next Steps</vt:lpstr>
      <vt:lpstr>Summary – 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Entezari</dc:creator>
  <cp:lastModifiedBy>Ali Entezari</cp:lastModifiedBy>
  <cp:revision>174</cp:revision>
  <dcterms:created xsi:type="dcterms:W3CDTF">2026-01-08T18:51:26Z</dcterms:created>
  <dcterms:modified xsi:type="dcterms:W3CDTF">2026-02-02T05:33:10Z</dcterms:modified>
</cp:coreProperties>
</file>